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7" r:id="rId2"/>
    <p:sldId id="264" r:id="rId3"/>
    <p:sldId id="261" r:id="rId4"/>
    <p:sldId id="267" r:id="rId5"/>
    <p:sldId id="268" r:id="rId6"/>
    <p:sldId id="266" r:id="rId7"/>
    <p:sldId id="259" r:id="rId8"/>
    <p:sldId id="269" r:id="rId9"/>
    <p:sldId id="270" r:id="rId10"/>
    <p:sldId id="263" r:id="rId11"/>
  </p:sldIdLst>
  <p:sldSz cx="9144000" cy="5143500" type="screen16x9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2120" autoAdjust="0"/>
  </p:normalViewPr>
  <p:slideViewPr>
    <p:cSldViewPr snapToGrid="0">
      <p:cViewPr varScale="1">
        <p:scale>
          <a:sx n="66" d="100"/>
          <a:sy n="66" d="100"/>
        </p:scale>
        <p:origin x="1264" y="36"/>
      </p:cViewPr>
      <p:guideLst/>
    </p:cSldViewPr>
  </p:slideViewPr>
  <p:notesTextViewPr>
    <p:cViewPr>
      <p:scale>
        <a:sx n="3" d="2"/>
        <a:sy n="3" d="2"/>
      </p:scale>
      <p:origin x="0" y="-109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8A8A07-8488-4653-B8D2-25F56B2A55D0}" type="doc">
      <dgm:prSet loTypeId="urn:microsoft.com/office/officeart/2005/8/layout/process1" loCatId="process" qsTypeId="urn:microsoft.com/office/officeart/2005/8/quickstyle/simple1" qsCatId="simple" csTypeId="urn:microsoft.com/office/officeart/2005/8/colors/accent2_4" csCatId="accent2" phldr="1"/>
      <dgm:spPr/>
    </dgm:pt>
    <dgm:pt modelId="{8934D190-A3DE-40FA-BDEE-AD80BFA857B6}">
      <dgm:prSet phldrT="[Texte]" custT="1"/>
      <dgm:spPr/>
      <dgm:t>
        <a:bodyPr/>
        <a:lstStyle/>
        <a:p>
          <a:r>
            <a:rPr lang="fr-FR" sz="1100" dirty="0" smtClean="0">
              <a:latin typeface="Marianne" panose="02000000000000000000" pitchFamily="50" charset="0"/>
              <a:cs typeface="Calibri" panose="020F0502020204030204" pitchFamily="34" charset="0"/>
            </a:rPr>
            <a:t>Pour ou contre cette adaptation ? </a:t>
          </a:r>
          <a:endParaRPr lang="fr-FR" sz="1100" dirty="0"/>
        </a:p>
      </dgm:t>
    </dgm:pt>
    <dgm:pt modelId="{091BCF45-3E92-4F36-967F-6544BFBBFBCA}" type="parTrans" cxnId="{AA47131A-CEDF-433A-B0C6-1B7D027C8C8A}">
      <dgm:prSet/>
      <dgm:spPr/>
      <dgm:t>
        <a:bodyPr/>
        <a:lstStyle/>
        <a:p>
          <a:endParaRPr lang="fr-FR" sz="1100"/>
        </a:p>
      </dgm:t>
    </dgm:pt>
    <dgm:pt modelId="{5D160A76-735D-4700-89FE-A688CFEB1E96}" type="sibTrans" cxnId="{AA47131A-CEDF-433A-B0C6-1B7D027C8C8A}">
      <dgm:prSet custT="1"/>
      <dgm:spPr/>
      <dgm:t>
        <a:bodyPr/>
        <a:lstStyle/>
        <a:p>
          <a:endParaRPr lang="fr-FR" sz="1000"/>
        </a:p>
      </dgm:t>
    </dgm:pt>
    <dgm:pt modelId="{04A210F8-00FB-481C-94F3-3E0A69C42555}">
      <dgm:prSet phldrT="[Texte]" custT="1"/>
      <dgm:spPr/>
      <dgm:t>
        <a:bodyPr/>
        <a:lstStyle/>
        <a:p>
          <a:r>
            <a:rPr lang="fr-FR" sz="1100" dirty="0" smtClean="0">
              <a:latin typeface="Marianne" panose="02000000000000000000" pitchFamily="50" charset="0"/>
              <a:cs typeface="Calibri" panose="020F0502020204030204" pitchFamily="34" charset="0"/>
            </a:rPr>
            <a:t>Son contenu (cas déclarés et informations partenaires) ? </a:t>
          </a:r>
          <a:endParaRPr lang="fr-FR" sz="1100" dirty="0"/>
        </a:p>
      </dgm:t>
    </dgm:pt>
    <dgm:pt modelId="{936E51E7-2E52-4692-B8B8-D134B33E07D1}" type="parTrans" cxnId="{1ED3A88F-228E-4DF0-9400-E7293C20A61A}">
      <dgm:prSet/>
      <dgm:spPr/>
      <dgm:t>
        <a:bodyPr/>
        <a:lstStyle/>
        <a:p>
          <a:endParaRPr lang="fr-FR" sz="1100"/>
        </a:p>
      </dgm:t>
    </dgm:pt>
    <dgm:pt modelId="{68D9B9A9-85C4-4F86-8ACE-916D01B880EB}" type="sibTrans" cxnId="{1ED3A88F-228E-4DF0-9400-E7293C20A61A}">
      <dgm:prSet custT="1"/>
      <dgm:spPr/>
      <dgm:t>
        <a:bodyPr/>
        <a:lstStyle/>
        <a:p>
          <a:endParaRPr lang="fr-FR" sz="1000"/>
        </a:p>
      </dgm:t>
    </dgm:pt>
    <dgm:pt modelId="{F97EEFCC-180F-474E-B952-98310743DD42}">
      <dgm:prSet phldrT="[Texte]" custT="1"/>
      <dgm:spPr/>
      <dgm:t>
        <a:bodyPr/>
        <a:lstStyle/>
        <a:p>
          <a:r>
            <a:rPr lang="fr-FR" sz="1100" dirty="0" smtClean="0">
              <a:latin typeface="Marianne" panose="02000000000000000000" pitchFamily="50" charset="0"/>
              <a:cs typeface="Calibri" panose="020F0502020204030204" pitchFamily="34" charset="0"/>
            </a:rPr>
            <a:t>Fréquence de publication:</a:t>
          </a:r>
        </a:p>
        <a:p>
          <a:r>
            <a:rPr lang="fr-FR" sz="1100" dirty="0" smtClean="0">
              <a:latin typeface="Marianne" panose="02000000000000000000" pitchFamily="50" charset="0"/>
              <a:cs typeface="Calibri" panose="020F0502020204030204" pitchFamily="34" charset="0"/>
            </a:rPr>
            <a:t>Trimestrielle ?</a:t>
          </a:r>
          <a:endParaRPr lang="fr-FR" sz="1100" dirty="0"/>
        </a:p>
      </dgm:t>
    </dgm:pt>
    <dgm:pt modelId="{39A0EC8F-773A-45B9-A936-C9575D3C7BBB}" type="parTrans" cxnId="{A5F318A4-F407-4E09-A051-9E4AD791E70C}">
      <dgm:prSet/>
      <dgm:spPr/>
      <dgm:t>
        <a:bodyPr/>
        <a:lstStyle/>
        <a:p>
          <a:endParaRPr lang="fr-FR" sz="1100"/>
        </a:p>
      </dgm:t>
    </dgm:pt>
    <dgm:pt modelId="{38A205E3-0537-43CA-B23B-D50F99F39A94}" type="sibTrans" cxnId="{A5F318A4-F407-4E09-A051-9E4AD791E70C}">
      <dgm:prSet/>
      <dgm:spPr/>
      <dgm:t>
        <a:bodyPr/>
        <a:lstStyle/>
        <a:p>
          <a:endParaRPr lang="fr-FR" sz="1100"/>
        </a:p>
      </dgm:t>
    </dgm:pt>
    <dgm:pt modelId="{8CB2E39D-8133-44C3-9C16-45DAE604241E}" type="pres">
      <dgm:prSet presAssocID="{BB8A8A07-8488-4653-B8D2-25F56B2A55D0}" presName="Name0" presStyleCnt="0">
        <dgm:presLayoutVars>
          <dgm:dir/>
          <dgm:resizeHandles val="exact"/>
        </dgm:presLayoutVars>
      </dgm:prSet>
      <dgm:spPr/>
    </dgm:pt>
    <dgm:pt modelId="{62FBB8B2-1668-4715-8E1F-6C5420C940B4}" type="pres">
      <dgm:prSet presAssocID="{8934D190-A3DE-40FA-BDEE-AD80BFA857B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665E71-D89A-4F2D-9098-254C0F4DB59B}" type="pres">
      <dgm:prSet presAssocID="{5D160A76-735D-4700-89FE-A688CFEB1E96}" presName="sibTrans" presStyleLbl="sibTrans2D1" presStyleIdx="0" presStyleCnt="2"/>
      <dgm:spPr/>
      <dgm:t>
        <a:bodyPr/>
        <a:lstStyle/>
        <a:p>
          <a:endParaRPr lang="fr-FR"/>
        </a:p>
      </dgm:t>
    </dgm:pt>
    <dgm:pt modelId="{E4EF1255-AE88-4D52-9E80-75813EB183C7}" type="pres">
      <dgm:prSet presAssocID="{5D160A76-735D-4700-89FE-A688CFEB1E96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766C6017-9FDA-48F3-8480-AA19385D1F8C}" type="pres">
      <dgm:prSet presAssocID="{04A210F8-00FB-481C-94F3-3E0A69C425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A1112A-98F1-46D0-8AD7-AB64390A3E8B}" type="pres">
      <dgm:prSet presAssocID="{68D9B9A9-85C4-4F86-8ACE-916D01B880EB}" presName="sibTrans" presStyleLbl="sibTrans2D1" presStyleIdx="1" presStyleCnt="2"/>
      <dgm:spPr/>
      <dgm:t>
        <a:bodyPr/>
        <a:lstStyle/>
        <a:p>
          <a:endParaRPr lang="fr-FR"/>
        </a:p>
      </dgm:t>
    </dgm:pt>
    <dgm:pt modelId="{31966658-7B60-477D-AA07-8A67F9622860}" type="pres">
      <dgm:prSet presAssocID="{68D9B9A9-85C4-4F86-8ACE-916D01B880EB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EE3F50BC-A243-4996-8328-32D017D334BA}" type="pres">
      <dgm:prSet presAssocID="{F97EEFCC-180F-474E-B952-98310743DD4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505858E-F0E5-4D6E-A614-6AA397E4F57C}" type="presOf" srcId="{BB8A8A07-8488-4653-B8D2-25F56B2A55D0}" destId="{8CB2E39D-8133-44C3-9C16-45DAE604241E}" srcOrd="0" destOrd="0" presId="urn:microsoft.com/office/officeart/2005/8/layout/process1"/>
    <dgm:cxn modelId="{3C0988F6-C74C-4C59-B52D-8AA1FF312B19}" type="presOf" srcId="{04A210F8-00FB-481C-94F3-3E0A69C42555}" destId="{766C6017-9FDA-48F3-8480-AA19385D1F8C}" srcOrd="0" destOrd="0" presId="urn:microsoft.com/office/officeart/2005/8/layout/process1"/>
    <dgm:cxn modelId="{8188FEC3-5D14-4CB4-ACA6-7CC66CE18D8B}" type="presOf" srcId="{68D9B9A9-85C4-4F86-8ACE-916D01B880EB}" destId="{31966658-7B60-477D-AA07-8A67F9622860}" srcOrd="1" destOrd="0" presId="urn:microsoft.com/office/officeart/2005/8/layout/process1"/>
    <dgm:cxn modelId="{64CAA452-00E5-4F15-A7FD-0E62C6241E31}" type="presOf" srcId="{F97EEFCC-180F-474E-B952-98310743DD42}" destId="{EE3F50BC-A243-4996-8328-32D017D334BA}" srcOrd="0" destOrd="0" presId="urn:microsoft.com/office/officeart/2005/8/layout/process1"/>
    <dgm:cxn modelId="{4B558E33-1962-4EA4-A1F7-151314EAC591}" type="presOf" srcId="{8934D190-A3DE-40FA-BDEE-AD80BFA857B6}" destId="{62FBB8B2-1668-4715-8E1F-6C5420C940B4}" srcOrd="0" destOrd="0" presId="urn:microsoft.com/office/officeart/2005/8/layout/process1"/>
    <dgm:cxn modelId="{1ED3A88F-228E-4DF0-9400-E7293C20A61A}" srcId="{BB8A8A07-8488-4653-B8D2-25F56B2A55D0}" destId="{04A210F8-00FB-481C-94F3-3E0A69C42555}" srcOrd="1" destOrd="0" parTransId="{936E51E7-2E52-4692-B8B8-D134B33E07D1}" sibTransId="{68D9B9A9-85C4-4F86-8ACE-916D01B880EB}"/>
    <dgm:cxn modelId="{A5F318A4-F407-4E09-A051-9E4AD791E70C}" srcId="{BB8A8A07-8488-4653-B8D2-25F56B2A55D0}" destId="{F97EEFCC-180F-474E-B952-98310743DD42}" srcOrd="2" destOrd="0" parTransId="{39A0EC8F-773A-45B9-A936-C9575D3C7BBB}" sibTransId="{38A205E3-0537-43CA-B23B-D50F99F39A94}"/>
    <dgm:cxn modelId="{CA358139-770B-4769-8B91-E0DA4EE45BF6}" type="presOf" srcId="{68D9B9A9-85C4-4F86-8ACE-916D01B880EB}" destId="{9BA1112A-98F1-46D0-8AD7-AB64390A3E8B}" srcOrd="0" destOrd="0" presId="urn:microsoft.com/office/officeart/2005/8/layout/process1"/>
    <dgm:cxn modelId="{AA47131A-CEDF-433A-B0C6-1B7D027C8C8A}" srcId="{BB8A8A07-8488-4653-B8D2-25F56B2A55D0}" destId="{8934D190-A3DE-40FA-BDEE-AD80BFA857B6}" srcOrd="0" destOrd="0" parTransId="{091BCF45-3E92-4F36-967F-6544BFBBFBCA}" sibTransId="{5D160A76-735D-4700-89FE-A688CFEB1E96}"/>
    <dgm:cxn modelId="{1B8CEEA2-052D-4E11-877E-2191FEB66855}" type="presOf" srcId="{5D160A76-735D-4700-89FE-A688CFEB1E96}" destId="{E4EF1255-AE88-4D52-9E80-75813EB183C7}" srcOrd="1" destOrd="0" presId="urn:microsoft.com/office/officeart/2005/8/layout/process1"/>
    <dgm:cxn modelId="{B3F0B205-5EFB-4898-ACEC-FE7DF5204159}" type="presOf" srcId="{5D160A76-735D-4700-89FE-A688CFEB1E96}" destId="{A0665E71-D89A-4F2D-9098-254C0F4DB59B}" srcOrd="0" destOrd="0" presId="urn:microsoft.com/office/officeart/2005/8/layout/process1"/>
    <dgm:cxn modelId="{2B5DB816-2AE2-46E6-862D-9545DBA58BE2}" type="presParOf" srcId="{8CB2E39D-8133-44C3-9C16-45DAE604241E}" destId="{62FBB8B2-1668-4715-8E1F-6C5420C940B4}" srcOrd="0" destOrd="0" presId="urn:microsoft.com/office/officeart/2005/8/layout/process1"/>
    <dgm:cxn modelId="{0D1D1AD5-92E3-4BC1-B1C4-44995F96A6DB}" type="presParOf" srcId="{8CB2E39D-8133-44C3-9C16-45DAE604241E}" destId="{A0665E71-D89A-4F2D-9098-254C0F4DB59B}" srcOrd="1" destOrd="0" presId="urn:microsoft.com/office/officeart/2005/8/layout/process1"/>
    <dgm:cxn modelId="{161355E6-614F-4D2A-AC4E-9BB044D3FB1B}" type="presParOf" srcId="{A0665E71-D89A-4F2D-9098-254C0F4DB59B}" destId="{E4EF1255-AE88-4D52-9E80-75813EB183C7}" srcOrd="0" destOrd="0" presId="urn:microsoft.com/office/officeart/2005/8/layout/process1"/>
    <dgm:cxn modelId="{F5E06EF2-81C2-48AA-8664-C9CEF19FAB4A}" type="presParOf" srcId="{8CB2E39D-8133-44C3-9C16-45DAE604241E}" destId="{766C6017-9FDA-48F3-8480-AA19385D1F8C}" srcOrd="2" destOrd="0" presId="urn:microsoft.com/office/officeart/2005/8/layout/process1"/>
    <dgm:cxn modelId="{A797B2F7-103D-4CBA-BAE8-C40DF1C03697}" type="presParOf" srcId="{8CB2E39D-8133-44C3-9C16-45DAE604241E}" destId="{9BA1112A-98F1-46D0-8AD7-AB64390A3E8B}" srcOrd="3" destOrd="0" presId="urn:microsoft.com/office/officeart/2005/8/layout/process1"/>
    <dgm:cxn modelId="{F5FCF4BA-081A-465B-A369-24BF39150F29}" type="presParOf" srcId="{9BA1112A-98F1-46D0-8AD7-AB64390A3E8B}" destId="{31966658-7B60-477D-AA07-8A67F9622860}" srcOrd="0" destOrd="0" presId="urn:microsoft.com/office/officeart/2005/8/layout/process1"/>
    <dgm:cxn modelId="{B3897E60-49CB-4CA7-8D36-AA19ACE22919}" type="presParOf" srcId="{8CB2E39D-8133-44C3-9C16-45DAE604241E}" destId="{EE3F50BC-A243-4996-8328-32D017D334B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BB8B2-1668-4715-8E1F-6C5420C940B4}">
      <dsp:nvSpPr>
        <dsp:cNvPr id="0" name=""/>
        <dsp:cNvSpPr/>
      </dsp:nvSpPr>
      <dsp:spPr>
        <a:xfrm>
          <a:off x="5643" y="531263"/>
          <a:ext cx="1686758" cy="1012055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Marianne" panose="02000000000000000000" pitchFamily="50" charset="0"/>
              <a:cs typeface="Calibri" panose="020F0502020204030204" pitchFamily="34" charset="0"/>
            </a:rPr>
            <a:t>Pour ou contre cette adaptation ? </a:t>
          </a:r>
          <a:endParaRPr lang="fr-FR" sz="1100" kern="1200" dirty="0"/>
        </a:p>
      </dsp:txBody>
      <dsp:txXfrm>
        <a:off x="35285" y="560905"/>
        <a:ext cx="1627474" cy="952771"/>
      </dsp:txXfrm>
    </dsp:sp>
    <dsp:sp modelId="{A0665E71-D89A-4F2D-9098-254C0F4DB59B}">
      <dsp:nvSpPr>
        <dsp:cNvPr id="0" name=""/>
        <dsp:cNvSpPr/>
      </dsp:nvSpPr>
      <dsp:spPr>
        <a:xfrm>
          <a:off x="1861078" y="828132"/>
          <a:ext cx="357592" cy="4183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/>
        </a:p>
      </dsp:txBody>
      <dsp:txXfrm>
        <a:off x="1861078" y="911795"/>
        <a:ext cx="250314" cy="250990"/>
      </dsp:txXfrm>
    </dsp:sp>
    <dsp:sp modelId="{766C6017-9FDA-48F3-8480-AA19385D1F8C}">
      <dsp:nvSpPr>
        <dsp:cNvPr id="0" name=""/>
        <dsp:cNvSpPr/>
      </dsp:nvSpPr>
      <dsp:spPr>
        <a:xfrm>
          <a:off x="2367105" y="531263"/>
          <a:ext cx="1686758" cy="1012055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0"/>
            <a:satOff val="-29801"/>
            <a:lumOff val="411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Marianne" panose="02000000000000000000" pitchFamily="50" charset="0"/>
              <a:cs typeface="Calibri" panose="020F0502020204030204" pitchFamily="34" charset="0"/>
            </a:rPr>
            <a:t>Son contenu (cas déclarés et informations partenaires) ? </a:t>
          </a:r>
          <a:endParaRPr lang="fr-FR" sz="1100" kern="1200" dirty="0"/>
        </a:p>
      </dsp:txBody>
      <dsp:txXfrm>
        <a:off x="2396747" y="560905"/>
        <a:ext cx="1627474" cy="952771"/>
      </dsp:txXfrm>
    </dsp:sp>
    <dsp:sp modelId="{9BA1112A-98F1-46D0-8AD7-AB64390A3E8B}">
      <dsp:nvSpPr>
        <dsp:cNvPr id="0" name=""/>
        <dsp:cNvSpPr/>
      </dsp:nvSpPr>
      <dsp:spPr>
        <a:xfrm>
          <a:off x="4222540" y="828132"/>
          <a:ext cx="357592" cy="4183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41177"/>
            <a:lumOff val="525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/>
        </a:p>
      </dsp:txBody>
      <dsp:txXfrm>
        <a:off x="4222540" y="911795"/>
        <a:ext cx="250314" cy="250990"/>
      </dsp:txXfrm>
    </dsp:sp>
    <dsp:sp modelId="{EE3F50BC-A243-4996-8328-32D017D334BA}">
      <dsp:nvSpPr>
        <dsp:cNvPr id="0" name=""/>
        <dsp:cNvSpPr/>
      </dsp:nvSpPr>
      <dsp:spPr>
        <a:xfrm>
          <a:off x="4728567" y="531263"/>
          <a:ext cx="1686758" cy="1012055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0"/>
            <a:satOff val="-29801"/>
            <a:lumOff val="411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Marianne" panose="02000000000000000000" pitchFamily="50" charset="0"/>
              <a:cs typeface="Calibri" panose="020F0502020204030204" pitchFamily="34" charset="0"/>
            </a:rPr>
            <a:t>Fréquence de publication: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Marianne" panose="02000000000000000000" pitchFamily="50" charset="0"/>
              <a:cs typeface="Calibri" panose="020F0502020204030204" pitchFamily="34" charset="0"/>
            </a:rPr>
            <a:t>Trimestrielle ?</a:t>
          </a:r>
          <a:endParaRPr lang="fr-FR" sz="1100" kern="1200" dirty="0"/>
        </a:p>
      </dsp:txBody>
      <dsp:txXfrm>
        <a:off x="4758209" y="560905"/>
        <a:ext cx="1627474" cy="952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F363D-4AE2-4F3E-A418-FD8E5BB290AC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C2404-584B-4671-8199-CDA6903667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7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C2404-584B-4671-8199-CDA6903667A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972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Bond 113km en Allemagne: séquençage du virus montre similarités non pas avec virus déjà</a:t>
            </a:r>
            <a:r>
              <a:rPr lang="fr-FR" baseline="0" dirty="0" smtClean="0"/>
              <a:t> présent en Allemagne mais avec celui circulant en Italie (Calabre</a:t>
            </a:r>
            <a:r>
              <a:rPr lang="fr-FR" baseline="0" dirty="0" smtClean="0"/>
              <a:t>)</a:t>
            </a:r>
          </a:p>
          <a:p>
            <a:endParaRPr lang="fr-FR" baseline="0" dirty="0" smtClean="0"/>
          </a:p>
          <a:p>
            <a:r>
              <a:rPr lang="fr-FR" baseline="0" dirty="0" smtClean="0"/>
              <a:t>DNC: cas cette semaine signalé dans le nord de l’Italie: en cours de </a:t>
            </a:r>
            <a:r>
              <a:rPr lang="fr-FR" baseline="0" dirty="0" err="1" smtClean="0"/>
              <a:t>vérif</a:t>
            </a:r>
            <a:r>
              <a:rPr lang="fr-FR" baseline="0" dirty="0" smtClean="0"/>
              <a:t> niveau national</a:t>
            </a:r>
          </a:p>
          <a:p>
            <a:endParaRPr lang="fr-FR" baseline="0" dirty="0" smtClean="0"/>
          </a:p>
          <a:p>
            <a:r>
              <a:rPr lang="fr-FR" dirty="0" smtClean="0"/>
              <a:t>IAHP: pas de nouvelle</a:t>
            </a:r>
            <a:r>
              <a:rPr lang="fr-FR" baseline="0" dirty="0" smtClean="0"/>
              <a:t> déclaration en France depuis le 16/03. Au total, le pays a déclaré sur la saison :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15 foyers de volailles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4 foyers d’oiseaux captifs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36 cas sauvages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2 nouveaux foyers en Angleterre mi-juin (élevage + oiseaux captifs) + 12 cas sauvages (</a:t>
            </a:r>
            <a:r>
              <a:rPr lang="fr-FR" baseline="0" dirty="0" err="1" smtClean="0"/>
              <a:t>laridés</a:t>
            </a:r>
            <a:r>
              <a:rPr lang="fr-FR" baseline="0" smtClean="0"/>
              <a:t> = oiseaux marins)</a:t>
            </a:r>
            <a:endParaRPr lang="fr-FR" smtClean="0"/>
          </a:p>
          <a:p>
            <a:pPr marL="0" indent="0">
              <a:buFontTx/>
              <a:buNone/>
            </a:pPr>
            <a:endParaRPr lang="fr-FR" baseline="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C2404-584B-4671-8199-CDA6903667A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465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Dernier foyer confirmé déclaré: AIE</a:t>
            </a:r>
            <a:r>
              <a:rPr lang="fr-FR" baseline="0" dirty="0" smtClean="0"/>
              <a:t> dans le 04 en date du 03/05/2025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C2404-584B-4671-8199-CDA6903667A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953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Important de ne pas se substituer aux autres bulletins des structures partenaires</a:t>
            </a:r>
          </a:p>
          <a:p>
            <a:r>
              <a:rPr lang="fr-FR" dirty="0" smtClean="0"/>
              <a:t>Visée: informative sur l’aspect sanitaire de la région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C2404-584B-4671-8199-CDA6903667A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204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 attente à ce jour des partages d’informations possible de l’ARS et SPF (Santé Publique</a:t>
            </a:r>
            <a:r>
              <a:rPr lang="fr-FR" baseline="0" dirty="0" smtClean="0"/>
              <a:t> France)</a:t>
            </a:r>
          </a:p>
          <a:p>
            <a:endParaRPr lang="fr-FR" baseline="0" dirty="0" smtClean="0"/>
          </a:p>
          <a:p>
            <a:r>
              <a:rPr lang="fr-FR" baseline="0" dirty="0" smtClean="0"/>
              <a:t>GTV: à confirmer mais interviendrait au cas par cas pour récupérer des informations auprès du vétérinaire du foyer concerné + future association d’une vétérinaire épidémiologiste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C2404-584B-4671-8199-CDA6903667A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640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09182" y="4780911"/>
            <a:ext cx="439392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DRAAF PACA/SRAL – Pôle coordination de la santé publique vétérinaire</a:t>
            </a:r>
            <a:endParaRPr lang="fr-FR" dirty="0"/>
          </a:p>
        </p:txBody>
      </p:sp>
      <p:sp>
        <p:nvSpPr>
          <p:cNvPr id="3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7943850" y="4767263"/>
            <a:ext cx="5715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8553B-B626-4220-A61C-CE8D742D02A2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368490" y="1433015"/>
            <a:ext cx="8146859" cy="315962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8581" y="118636"/>
            <a:ext cx="1287569" cy="1068719"/>
          </a:xfrm>
          <a:prstGeom prst="rect">
            <a:avLst/>
          </a:prstGeom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09182" y="4780911"/>
            <a:ext cx="406198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>
                    <a:tint val="75000"/>
                  </a:schemeClr>
                </a:solidFill>
                <a:latin typeface="Marianne"/>
              </a:defRPr>
            </a:lvl1pPr>
          </a:lstStyle>
          <a:p>
            <a:r>
              <a:rPr lang="fr-FR" dirty="0" smtClean="0"/>
              <a:t>DRAAF PACA/SRAL – Pôle coordination de la santé publique vétérinaire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7994650" y="4767263"/>
            <a:ext cx="5207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arianne"/>
              </a:defRPr>
            </a:lvl1pPr>
          </a:lstStyle>
          <a:p>
            <a:fld id="{DAA8553B-B626-4220-A61C-CE8D742D02A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u titre 6"/>
          <p:cNvSpPr>
            <a:spLocks noGrp="1"/>
          </p:cNvSpPr>
          <p:nvPr>
            <p:ph type="title"/>
          </p:nvPr>
        </p:nvSpPr>
        <p:spPr>
          <a:xfrm>
            <a:off x="1883390" y="274638"/>
            <a:ext cx="6631959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cxnSp>
        <p:nvCxnSpPr>
          <p:cNvPr id="8" name="Connecteur droit 7"/>
          <p:cNvCxnSpPr/>
          <p:nvPr userDrawn="1"/>
        </p:nvCxnSpPr>
        <p:spPr>
          <a:xfrm flipV="1">
            <a:off x="109182" y="4719638"/>
            <a:ext cx="8406167" cy="476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arianne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arianne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arianne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arianne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file:///\\10.13.32.51\services\SRAL\030_COORDINATION\Epid&#233;miosurveillance\1_documents%20de%20travail\projet%20bulletin%20&#233;pid&#233;mio\Bulletin%20&#233;pid&#233;miosurveillance%20-%20CROPSAV%20-%20evolution.docx" TargetMode="Externa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CustomShape 1"/>
          <p:cNvSpPr/>
          <p:nvPr/>
        </p:nvSpPr>
        <p:spPr>
          <a:xfrm>
            <a:off x="360000" y="2346120"/>
            <a:ext cx="8423280" cy="207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0000"/>
              </a:lnSpc>
            </a:pPr>
            <a:r>
              <a:rPr lang="fr-FR" sz="3250" b="1" strike="noStrike" cap="all" spc="-1" dirty="0" smtClean="0">
                <a:solidFill>
                  <a:srgbClr val="000000"/>
                </a:solidFill>
                <a:latin typeface="Marianne"/>
              </a:rPr>
              <a:t>CROSPAV animal PACA</a:t>
            </a:r>
            <a:endParaRPr lang="fr-FR" sz="3250" b="0" strike="noStrike" spc="-1" dirty="0">
              <a:latin typeface="Marianne"/>
            </a:endParaRPr>
          </a:p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fr-FR" sz="1850" b="0" strike="noStrike" spc="-1" dirty="0" smtClean="0">
                <a:solidFill>
                  <a:srgbClr val="000000"/>
                </a:solidFill>
                <a:latin typeface="Marianne"/>
              </a:rPr>
              <a:t>27 juin 2024</a:t>
            </a:r>
            <a:endParaRPr lang="fr-FR" sz="1850" b="0" strike="noStrike" spc="-1" dirty="0">
              <a:latin typeface="Marianne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>
          <a:xfrm>
            <a:off x="109182" y="4780911"/>
            <a:ext cx="3970934" cy="274637"/>
          </a:xfrm>
        </p:spPr>
        <p:txBody>
          <a:bodyPr/>
          <a:lstStyle/>
          <a:p>
            <a:r>
              <a:rPr lang="fr-FR" dirty="0" smtClean="0"/>
              <a:t>DRAAF PACA/SRAL – Pôle coordination de la santé publique vétérinaire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A8553B-B626-4220-A61C-CE8D742D02A2}" type="slidenum">
              <a:rPr lang="fr-FR" smtClean="0"/>
              <a:t>1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7460974" y="47672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DRAAF PACA/SRAL – Pôle coordination de la santé publique vétérinaire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28273" y="2235959"/>
            <a:ext cx="6631959" cy="993775"/>
          </a:xfrm>
        </p:spPr>
        <p:txBody>
          <a:bodyPr/>
          <a:lstStyle/>
          <a:p>
            <a:pPr algn="ctr"/>
            <a:r>
              <a:rPr lang="fr-FR" b="1" dirty="0" smtClean="0">
                <a:latin typeface="Marianne"/>
              </a:rPr>
              <a:t>Merci pour votre attention</a:t>
            </a:r>
            <a:endParaRPr lang="fr-FR" b="1" dirty="0">
              <a:latin typeface="Marianne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A8553B-B626-4220-A61C-CE8D742D02A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76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DRAAF PACA/SRAL – Pôle coordination de la santé publique vétérinaire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Marianne"/>
              </a:rPr>
              <a:t>Sommaire</a:t>
            </a:r>
            <a:endParaRPr lang="fr-FR" b="1" dirty="0">
              <a:latin typeface="Marianne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124649" y="1649897"/>
            <a:ext cx="4378457" cy="2823473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dirty="0" smtClean="0">
                <a:latin typeface="Marianne"/>
              </a:rPr>
              <a:t>Situation épidémiologique</a:t>
            </a:r>
          </a:p>
          <a:p>
            <a:pPr marL="800100" lvl="1" indent="-342900">
              <a:buFont typeface="+mj-lt"/>
              <a:buAutoNum type="alphaLcPeriod"/>
            </a:pPr>
            <a:endParaRPr lang="fr-FR" sz="1400" dirty="0" smtClean="0">
              <a:latin typeface="Marianne"/>
            </a:endParaRPr>
          </a:p>
          <a:p>
            <a:pPr marL="800100" lvl="1" indent="-342900">
              <a:buFont typeface="+mj-lt"/>
              <a:buAutoNum type="alphaLcPeriod"/>
            </a:pPr>
            <a:endParaRPr lang="fr-FR" sz="1400" dirty="0">
              <a:latin typeface="Marianne"/>
            </a:endParaRPr>
          </a:p>
          <a:p>
            <a:pPr marL="800100" lvl="1" indent="-342900">
              <a:buFont typeface="+mj-lt"/>
              <a:buAutoNum type="alphaLcPeriod"/>
            </a:pPr>
            <a:endParaRPr lang="fr-FR" sz="1400" dirty="0" smtClean="0">
              <a:latin typeface="Marianne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400" dirty="0" smtClean="0">
                <a:latin typeface="Marianne"/>
              </a:rPr>
              <a:t>Peste porcine africaine (PPA)</a:t>
            </a:r>
          </a:p>
          <a:p>
            <a:pPr lvl="1"/>
            <a:endParaRPr lang="fr-FR" dirty="0">
              <a:latin typeface="Marianne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A8553B-B626-4220-A61C-CE8D742D02A2}" type="slidenum">
              <a:rPr lang="fr-FR" smtClean="0"/>
              <a:t>2</a:t>
            </a:fld>
            <a:endParaRPr lang="fr-FR"/>
          </a:p>
        </p:txBody>
      </p:sp>
      <p:sp>
        <p:nvSpPr>
          <p:cNvPr id="9" name="Espace réservé du texte 4"/>
          <p:cNvSpPr txBox="1">
            <a:spLocks/>
          </p:cNvSpPr>
          <p:nvPr/>
        </p:nvSpPr>
        <p:spPr>
          <a:xfrm>
            <a:off x="4565904" y="1649897"/>
            <a:ext cx="4315967" cy="2823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Marianne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Marianne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Marianne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Marianne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Marianne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 startAt="3"/>
            </a:pPr>
            <a:r>
              <a:rPr lang="fr-FR" dirty="0" smtClean="0"/>
              <a:t>Maladies vectorielles (MHE &amp; FCO)</a:t>
            </a:r>
          </a:p>
          <a:p>
            <a:pPr marL="342900" indent="-342900">
              <a:buAutoNum type="arabicPeriod" startAt="3"/>
            </a:pPr>
            <a:endParaRPr lang="fr-FR" dirty="0"/>
          </a:p>
          <a:p>
            <a:pPr marL="342900" indent="-342900">
              <a:buAutoNum type="arabicPeriod" startAt="3"/>
            </a:pPr>
            <a:r>
              <a:rPr lang="fr-FR" dirty="0" smtClean="0"/>
              <a:t>Assises du sanitaire</a:t>
            </a:r>
            <a:r>
              <a:rPr lang="fr-F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3130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DRAAF PACA/SRAL – Pôle coordination de la santé publique vétérinaire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71023" y="2235959"/>
            <a:ext cx="6631959" cy="993775"/>
          </a:xfrm>
        </p:spPr>
        <p:txBody>
          <a:bodyPr/>
          <a:lstStyle/>
          <a:p>
            <a:r>
              <a:rPr lang="fr-FR" b="1" dirty="0" smtClean="0">
                <a:latin typeface="Marianne"/>
              </a:rPr>
              <a:t>Situation épidémiologique</a:t>
            </a:r>
            <a:endParaRPr lang="fr-FR" b="1" dirty="0">
              <a:latin typeface="Marianne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A8553B-B626-4220-A61C-CE8D742D02A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021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DRAAF PACA/SRAL – Pôle coordination de la santé publique vétérinaire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A8553B-B626-4220-A61C-CE8D742D02A2}" type="slidenum">
              <a:rPr lang="fr-FR" smtClean="0"/>
              <a:t>4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8199" y="2460232"/>
            <a:ext cx="3718941" cy="197282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155" y="976430"/>
            <a:ext cx="2340815" cy="2041026"/>
          </a:xfrm>
          <a:prstGeom prst="rect">
            <a:avLst/>
          </a:prstGeom>
        </p:spPr>
      </p:pic>
      <p:sp>
        <p:nvSpPr>
          <p:cNvPr id="11" name="Titre 3"/>
          <p:cNvSpPr>
            <a:spLocks noGrp="1"/>
          </p:cNvSpPr>
          <p:nvPr>
            <p:ph type="title"/>
          </p:nvPr>
        </p:nvSpPr>
        <p:spPr>
          <a:xfrm>
            <a:off x="1508510" y="77610"/>
            <a:ext cx="7906069" cy="993775"/>
          </a:xfrm>
        </p:spPr>
        <p:txBody>
          <a:bodyPr/>
          <a:lstStyle/>
          <a:p>
            <a:r>
              <a:rPr lang="fr-FR" b="1" dirty="0" smtClean="0"/>
              <a:t>Surveillance des maladies à PISU autour de nous</a:t>
            </a:r>
            <a:endParaRPr lang="fr-FR" b="1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2991970" y="1095727"/>
            <a:ext cx="5593976" cy="5378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050" dirty="0"/>
              <a:t>FA : pas d’évolution (Allemagne de nouveau OI ; Hongrie et Slovaquie pas de nouveau cas depuis avril) ;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557224" y="3793335"/>
            <a:ext cx="4450975" cy="5378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050" dirty="0"/>
              <a:t>PPR : 7 nouveaux foyers en Albanie (pas de nouvelle détection en Hongrie et Roumanie depuis respectivement janvier et mars) ;</a:t>
            </a:r>
          </a:p>
        </p:txBody>
      </p:sp>
    </p:spTree>
    <p:extLst>
      <p:ext uri="{BB962C8B-B14F-4D97-AF65-F5344CB8AC3E}">
        <p14:creationId xmlns:p14="http://schemas.microsoft.com/office/powerpoint/2010/main" val="334824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DRAAF PACA/SRAL – Pôle coordination de la santé publique vétérinaire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A8553B-B626-4220-A61C-CE8D742D02A2}" type="slidenum">
              <a:rPr lang="fr-FR" smtClean="0"/>
              <a:t>5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664" y="2317341"/>
            <a:ext cx="3183047" cy="1839094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>
          <a:xfrm>
            <a:off x="4740088" y="1066939"/>
            <a:ext cx="3892924" cy="8162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050" dirty="0" smtClean="0"/>
              <a:t>PPA </a:t>
            </a:r>
            <a:r>
              <a:rPr lang="fr-FR" sz="1050" dirty="0"/>
              <a:t>: nouvelles détections cas sauvages en Italie et en Allemagne (bond de 113km avec 5 cadavres sangliers détectés). Pas de rapprochement des cas à nos frontières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349351" y="3545803"/>
            <a:ext cx="5458313" cy="5378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050" dirty="0"/>
              <a:t>Clavelée : nouvelles détections en Bulgarie et Grèce. Emergence de la maladie dans le sud de la Roumanie (2 foyers détectés mi-juin) = saut de 220 km vers le nord du foyer bulgare le plus proche.</a:t>
            </a:r>
          </a:p>
        </p:txBody>
      </p:sp>
      <p:sp>
        <p:nvSpPr>
          <p:cNvPr id="10" name="Titre 3"/>
          <p:cNvSpPr>
            <a:spLocks noGrp="1"/>
          </p:cNvSpPr>
          <p:nvPr>
            <p:ph type="title"/>
          </p:nvPr>
        </p:nvSpPr>
        <p:spPr>
          <a:xfrm>
            <a:off x="1508511" y="77610"/>
            <a:ext cx="7635490" cy="993775"/>
          </a:xfrm>
        </p:spPr>
        <p:txBody>
          <a:bodyPr/>
          <a:lstStyle/>
          <a:p>
            <a:r>
              <a:rPr lang="fr-FR" b="1" dirty="0" smtClean="0"/>
              <a:t>Surveillance des maladies à PISU autour de nous</a:t>
            </a:r>
            <a:endParaRPr lang="fr-FR" b="1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567" y="936257"/>
            <a:ext cx="1821887" cy="230063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318" y="936257"/>
            <a:ext cx="2196906" cy="2175420"/>
          </a:xfrm>
          <a:prstGeom prst="rect">
            <a:avLst/>
          </a:prstGeom>
        </p:spPr>
      </p:pic>
      <p:sp>
        <p:nvSpPr>
          <p:cNvPr id="13" name="Rectangle à coins arrondis 12"/>
          <p:cNvSpPr/>
          <p:nvPr/>
        </p:nvSpPr>
        <p:spPr>
          <a:xfrm>
            <a:off x="201947" y="4340139"/>
            <a:ext cx="8710140" cy="39503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050" dirty="0" smtClean="0"/>
              <a:t>DNC: émergence en Sardaigne 21/06 élevage bovin. Dernière épizootie en Europe (Balkans) en 2015-2017, éradiquée à l’aide d’une vaccination.</a:t>
            </a:r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80139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DRAAF PACA/SRAL – Pôle coordination santé publique vétérinaire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A8553B-B626-4220-A61C-CE8D742D02A2}" type="slidenum">
              <a:rPr lang="fr-FR" smtClean="0"/>
              <a:t>6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Situation épidémiologique régionale</a:t>
            </a:r>
            <a:endParaRPr lang="fr-FR" b="1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/>
          <a:srcRect t="737"/>
          <a:stretch/>
        </p:blipFill>
        <p:spPr>
          <a:xfrm>
            <a:off x="697407" y="1060386"/>
            <a:ext cx="5080930" cy="3586716"/>
          </a:xfrm>
          <a:prstGeom prst="rect">
            <a:avLst/>
          </a:prstGeom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818302"/>
              </p:ext>
            </p:extLst>
          </p:nvPr>
        </p:nvGraphicFramePr>
        <p:xfrm>
          <a:off x="5778337" y="2138747"/>
          <a:ext cx="3205645" cy="12893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1232">
                  <a:extLst>
                    <a:ext uri="{9D8B030D-6E8A-4147-A177-3AD203B41FA5}">
                      <a16:colId xmlns:a16="http://schemas.microsoft.com/office/drawing/2014/main" val="3303946329"/>
                    </a:ext>
                  </a:extLst>
                </a:gridCol>
                <a:gridCol w="1004413">
                  <a:extLst>
                    <a:ext uri="{9D8B030D-6E8A-4147-A177-3AD203B41FA5}">
                      <a16:colId xmlns:a16="http://schemas.microsoft.com/office/drawing/2014/main" val="2169731405"/>
                    </a:ext>
                  </a:extLst>
                </a:gridCol>
              </a:tblGrid>
              <a:tr h="267493">
                <a:tc>
                  <a:txBody>
                    <a:bodyPr/>
                    <a:lstStyle/>
                    <a:p>
                      <a:r>
                        <a:rPr lang="fr-FR" sz="1050" b="1" dirty="0" smtClean="0"/>
                        <a:t>Pathologie</a:t>
                      </a:r>
                      <a:endParaRPr lang="fr-FR" sz="105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 smtClean="0"/>
                        <a:t>Foyers</a:t>
                      </a:r>
                      <a:endParaRPr lang="fr-FR" sz="105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143593"/>
                  </a:ext>
                </a:extLst>
              </a:tr>
              <a:tr h="267493"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Anémie Infectieuse équine (AIE)</a:t>
                      </a:r>
                      <a:endParaRPr lang="fr-FR" sz="105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2</a:t>
                      </a:r>
                      <a:endParaRPr lang="fr-FR" sz="105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00963351"/>
                  </a:ext>
                </a:extLst>
              </a:tr>
              <a:tr h="232397"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Fièvre Q (ovins / caprins)</a:t>
                      </a:r>
                      <a:endParaRPr lang="fr-FR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5</a:t>
                      </a:r>
                      <a:endParaRPr lang="fr-FR" sz="10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786244"/>
                  </a:ext>
                </a:extLst>
              </a:tr>
              <a:tr h="232397"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FCO BTV-8 (bovins / caprins)</a:t>
                      </a:r>
                      <a:endParaRPr lang="fr-FR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7</a:t>
                      </a:r>
                      <a:endParaRPr lang="fr-FR" sz="10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033191"/>
                  </a:ext>
                </a:extLst>
              </a:tr>
              <a:tr h="232397">
                <a:tc>
                  <a:txBody>
                    <a:bodyPr/>
                    <a:lstStyle/>
                    <a:p>
                      <a:r>
                        <a:rPr lang="fr-FR" sz="1050" dirty="0" err="1" smtClean="0"/>
                        <a:t>Aujeszky</a:t>
                      </a:r>
                      <a:r>
                        <a:rPr lang="fr-FR" sz="1050" dirty="0" smtClean="0"/>
                        <a:t> (porcs)</a:t>
                      </a:r>
                      <a:endParaRPr lang="fr-FR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1</a:t>
                      </a:r>
                      <a:endParaRPr lang="fr-FR" sz="10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315567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863995" y="1207562"/>
            <a:ext cx="3185875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A ce jour: pas de nouvelle déclaration en région</a:t>
            </a:r>
            <a:endParaRPr lang="fr-FR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36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DRAAF PACA/SRAL – Pôle coordination de la santé publique vétérinaire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Marianne"/>
              </a:rPr>
              <a:t>Situation épidémiologique régionale</a:t>
            </a:r>
            <a:endParaRPr lang="fr-FR" b="1" dirty="0">
              <a:latin typeface="Marianne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314739" y="1416331"/>
            <a:ext cx="8376736" cy="2906898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>
                <a:latin typeface="Marianne"/>
              </a:rPr>
              <a:t>Existant: bulletin maladies vectorielles FCO/MHE, publié toutes les deux semaines (dernier: 20/06)</a:t>
            </a:r>
          </a:p>
          <a:p>
            <a:pPr marL="0" indent="0" algn="just">
              <a:buNone/>
            </a:pPr>
            <a:endParaRPr lang="fr-FR" dirty="0" smtClean="0">
              <a:latin typeface="Marianne"/>
            </a:endParaRPr>
          </a:p>
          <a:p>
            <a:pPr algn="just"/>
            <a:r>
              <a:rPr lang="fr-FR" dirty="0" smtClean="0"/>
              <a:t>Projet à court terme: bulletin épidémiologique régional</a:t>
            </a:r>
          </a:p>
          <a:p>
            <a:pPr marL="0" indent="0" algn="just">
              <a:buNone/>
            </a:pPr>
            <a:r>
              <a:rPr lang="fr-F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i="1" dirty="0" smtClean="0"/>
              <a:t>réunion le 04/06 avec ARS, GDS, GTV, OFB et SRAL</a:t>
            </a:r>
            <a:endParaRPr lang="fr-FR" i="1" dirty="0" smtClean="0">
              <a:latin typeface="Marianne" panose="02000000000000000000" pitchFamily="50" charset="0"/>
            </a:endParaRPr>
          </a:p>
          <a:p>
            <a:pPr marL="0" indent="0" algn="just">
              <a:buNone/>
            </a:pPr>
            <a:endParaRPr lang="fr-FR" i="1" dirty="0" smtClean="0">
              <a:solidFill>
                <a:srgbClr val="7030A0"/>
              </a:solidFill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fr-FR" i="1" dirty="0" smtClean="0">
                <a:solidFill>
                  <a:srgbClr val="7030A0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→ proposition : s’inspirer du bulletin des maladies vectorielles FCO/MHE pour diffuser l’information relative aux cas déclarés confirmés dans la région (</a:t>
            </a:r>
            <a:r>
              <a:rPr lang="fr-FR" i="1" dirty="0" err="1" smtClean="0">
                <a:solidFill>
                  <a:srgbClr val="7030A0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cf</a:t>
            </a:r>
            <a:r>
              <a:rPr lang="fr-FR" i="1" dirty="0" smtClean="0">
                <a:solidFill>
                  <a:srgbClr val="7030A0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 carte régionale précédente)</a:t>
            </a:r>
            <a:r>
              <a:rPr lang="fr-FR" i="1" dirty="0">
                <a:latin typeface="Marianne" panose="02000000000000000000" pitchFamily="50" charset="0"/>
                <a:cs typeface="Calibri" panose="020F0502020204030204" pitchFamily="34" charset="0"/>
              </a:rPr>
              <a:t>	</a:t>
            </a:r>
            <a:endParaRPr lang="fr-FR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FR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A8553B-B626-4220-A61C-CE8D742D02A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68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DRAAF PACA/SRAL – Pôle coordination de la santé publique vétérinaire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A8553B-B626-4220-A61C-CE8D742D02A2}" type="slidenum">
              <a:rPr lang="fr-FR" smtClean="0"/>
              <a:t>8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527946" y="663275"/>
            <a:ext cx="7481584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050" i="1" dirty="0" smtClean="0">
                <a:latin typeface="Marianne" panose="02000000000000000000" pitchFamily="50" charset="0"/>
                <a:cs typeface="Calibri" panose="020F0502020204030204" pitchFamily="34" charset="0"/>
              </a:rPr>
              <a:t>IT n°2021-801 relative à la Centralisation et modalités de déclaration des maladies animales en vue de la coordination de la gestion et de la certification</a:t>
            </a:r>
          </a:p>
          <a:p>
            <a:pPr algn="just"/>
            <a:endParaRPr lang="fr-FR" sz="1050" i="1" dirty="0" smtClean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050" i="1" dirty="0" smtClean="0">
                <a:latin typeface="Marianne" panose="02000000000000000000" pitchFamily="50" charset="0"/>
                <a:cs typeface="Calibri" panose="020F0502020204030204" pitchFamily="34" charset="0"/>
              </a:rPr>
              <a:t>→ liste 68 maladies à déclaration obligatoire sur DECERT (toutes filières)</a:t>
            </a:r>
          </a:p>
          <a:p>
            <a:pPr algn="just"/>
            <a:r>
              <a:rPr lang="fr-FR" sz="1050" i="1" dirty="0" smtClean="0">
                <a:latin typeface="Marianne" panose="02000000000000000000" pitchFamily="50" charset="0"/>
                <a:cs typeface="Calibri" panose="020F0502020204030204" pitchFamily="34" charset="0"/>
              </a:rPr>
              <a:t>→ plus déclaration IA et PP sur </a:t>
            </a:r>
            <a:r>
              <a:rPr lang="fr-FR" sz="1050" i="1" dirty="0" err="1" smtClean="0">
                <a:latin typeface="Marianne" panose="02000000000000000000" pitchFamily="50" charset="0"/>
                <a:cs typeface="Calibri" panose="020F0502020204030204" pitchFamily="34" charset="0"/>
              </a:rPr>
              <a:t>CartoGip</a:t>
            </a:r>
            <a:r>
              <a:rPr lang="fr-FR" sz="1050" i="1" dirty="0" smtClean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  <a:endParaRPr lang="fr-FR" sz="1050" dirty="0">
              <a:latin typeface="Marianne" panose="02000000000000000000" pitchFamily="50" charset="0"/>
              <a:cs typeface="Calibri" panose="020F0502020204030204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254407"/>
              </p:ext>
            </p:extLst>
          </p:nvPr>
        </p:nvGraphicFramePr>
        <p:xfrm>
          <a:off x="284091" y="2228881"/>
          <a:ext cx="8438031" cy="2345167"/>
        </p:xfrm>
        <a:graphic>
          <a:graphicData uri="http://schemas.openxmlformats.org/drawingml/2006/table">
            <a:tbl>
              <a:tblPr>
                <a:tableStyleId>{D27102A9-8310-4765-A935-A1911B00CA55}</a:tableStyleId>
              </a:tblPr>
              <a:tblGrid>
                <a:gridCol w="2985549">
                  <a:extLst>
                    <a:ext uri="{9D8B030D-6E8A-4147-A177-3AD203B41FA5}">
                      <a16:colId xmlns:a16="http://schemas.microsoft.com/office/drawing/2014/main" val="3919065633"/>
                    </a:ext>
                  </a:extLst>
                </a:gridCol>
                <a:gridCol w="2088482">
                  <a:extLst>
                    <a:ext uri="{9D8B030D-6E8A-4147-A177-3AD203B41FA5}">
                      <a16:colId xmlns:a16="http://schemas.microsoft.com/office/drawing/2014/main" val="1478222836"/>
                    </a:ext>
                  </a:extLst>
                </a:gridCol>
                <a:gridCol w="841000">
                  <a:extLst>
                    <a:ext uri="{9D8B030D-6E8A-4147-A177-3AD203B41FA5}">
                      <a16:colId xmlns:a16="http://schemas.microsoft.com/office/drawing/2014/main" val="1040634817"/>
                    </a:ext>
                  </a:extLst>
                </a:gridCol>
                <a:gridCol w="841000">
                  <a:extLst>
                    <a:ext uri="{9D8B030D-6E8A-4147-A177-3AD203B41FA5}">
                      <a16:colId xmlns:a16="http://schemas.microsoft.com/office/drawing/2014/main" val="1841355542"/>
                    </a:ext>
                  </a:extLst>
                </a:gridCol>
                <a:gridCol w="841000">
                  <a:extLst>
                    <a:ext uri="{9D8B030D-6E8A-4147-A177-3AD203B41FA5}">
                      <a16:colId xmlns:a16="http://schemas.microsoft.com/office/drawing/2014/main" val="975377813"/>
                    </a:ext>
                  </a:extLst>
                </a:gridCol>
                <a:gridCol w="841000">
                  <a:extLst>
                    <a:ext uri="{9D8B030D-6E8A-4147-A177-3AD203B41FA5}">
                      <a16:colId xmlns:a16="http://schemas.microsoft.com/office/drawing/2014/main" val="3742816557"/>
                    </a:ext>
                  </a:extLst>
                </a:gridCol>
              </a:tblGrid>
              <a:tr h="16510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u="none" strike="noStrike" dirty="0">
                          <a:effectLst/>
                        </a:rPr>
                        <a:t>MALADIE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u="none" strike="noStrike" dirty="0">
                          <a:effectLst/>
                        </a:rPr>
                        <a:t>Délai de déclaration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 smtClean="0">
                          <a:effectLst/>
                        </a:rPr>
                        <a:t>ARS / SPF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GDS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GTV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OFB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6732099"/>
                  </a:ext>
                </a:extLst>
              </a:tr>
              <a:tr h="1651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Fièvre du West Nile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immédiat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X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038747"/>
                  </a:ext>
                </a:extLst>
              </a:tr>
              <a:tr h="1651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Peste porcine africaine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immédiat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X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896118"/>
                  </a:ext>
                </a:extLst>
              </a:tr>
              <a:tr h="1651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Peste porcine classique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immédiat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X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088203"/>
                  </a:ext>
                </a:extLst>
              </a:tr>
              <a:tr h="1651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Influenza aviaire hautement pathogène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immédiat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X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233779"/>
                  </a:ext>
                </a:extLst>
              </a:tr>
              <a:tr h="32429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Infection à Brucella </a:t>
                      </a:r>
                      <a:r>
                        <a:rPr lang="fr-FR" sz="1000" u="none" strike="noStrike" dirty="0" err="1">
                          <a:effectLst/>
                        </a:rPr>
                        <a:t>abortus</a:t>
                      </a:r>
                      <a:r>
                        <a:rPr lang="fr-FR" sz="1000" u="none" strike="noStrike" dirty="0">
                          <a:effectLst/>
                        </a:rPr>
                        <a:t>, B. </a:t>
                      </a:r>
                      <a:r>
                        <a:rPr lang="fr-FR" sz="1000" u="none" strike="noStrike" dirty="0" err="1" smtClean="0">
                          <a:effectLst/>
                        </a:rPr>
                        <a:t>melitensis</a:t>
                      </a:r>
                      <a:r>
                        <a:rPr lang="fr-FR" sz="1000" u="none" strike="noStrike" dirty="0" smtClean="0">
                          <a:effectLst/>
                        </a:rPr>
                        <a:t> </a:t>
                      </a:r>
                      <a:r>
                        <a:rPr lang="fr-FR" sz="1000" u="none" strike="noStrike" dirty="0">
                          <a:effectLst/>
                        </a:rPr>
                        <a:t>et </a:t>
                      </a:r>
                      <a:r>
                        <a:rPr lang="fr-FR" sz="1000" u="none" strike="noStrike" dirty="0" err="1">
                          <a:effectLst/>
                        </a:rPr>
                        <a:t>B.suis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immédiat pour les cas confirmés, différé sinon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X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703692"/>
                  </a:ext>
                </a:extLst>
              </a:tr>
              <a:tr h="48644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Rhinotrachéite infectieuse bovine/vulvovaginite pustuleuse infectieuse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immédiat pour les cas confirmés, différé sinon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X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294258"/>
                  </a:ext>
                </a:extLst>
              </a:tr>
              <a:tr h="32429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Diarrhée virale bovine (BVD)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immédiat pour les cas confirmés, différé sinon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X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299935"/>
                  </a:ext>
                </a:extLst>
              </a:tr>
              <a:tr h="32429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Leucose bovine enzootique 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immédiat pour les cas confirmés, différé sinon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X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07622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37029" y="1740935"/>
            <a:ext cx="846492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100" i="1" dirty="0">
                <a:solidFill>
                  <a:srgbClr val="7030A0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Choix de cibler ces maladies dans le futur bulletin si déclaré. Ajout d’informations des structures partenaires lorsque possible</a:t>
            </a:r>
          </a:p>
        </p:txBody>
      </p:sp>
    </p:spTree>
    <p:extLst>
      <p:ext uri="{BB962C8B-B14F-4D97-AF65-F5344CB8AC3E}">
        <p14:creationId xmlns:p14="http://schemas.microsoft.com/office/powerpoint/2010/main" val="330201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DRAAF PACA/SRAL – Pôle coordination de la santé publique vétérinaire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A8553B-B626-4220-A61C-CE8D742D02A2}" type="slidenum">
              <a:rPr lang="fr-FR" smtClean="0"/>
              <a:t>9</a:t>
            </a:fld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805519" y="1083391"/>
            <a:ext cx="8146859" cy="31596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050" dirty="0" smtClean="0">
                <a:latin typeface="Marianne" panose="02000000000000000000" pitchFamily="50" charset="0"/>
                <a:cs typeface="Calibri" panose="020F0502020204030204" pitchFamily="34" charset="0"/>
              </a:rPr>
              <a:t>Forme souhaitée de ce futur bulletin: même </a:t>
            </a:r>
            <a:r>
              <a:rPr lang="fr-FR" sz="1050" dirty="0">
                <a:latin typeface="Marianne" panose="02000000000000000000" pitchFamily="50" charset="0"/>
                <a:cs typeface="Calibri" panose="020F0502020204030204" pitchFamily="34" charset="0"/>
              </a:rPr>
              <a:t>modèle que le BHVSI de la plateforme ESA</a:t>
            </a:r>
          </a:p>
          <a:p>
            <a:pPr algn="just">
              <a:buFontTx/>
              <a:buChar char="-"/>
            </a:pPr>
            <a:r>
              <a:rPr lang="fr-FR" sz="1050" dirty="0" smtClean="0">
                <a:latin typeface="Marianne" panose="02000000000000000000" pitchFamily="50" charset="0"/>
                <a:cs typeface="Calibri" panose="020F0502020204030204" pitchFamily="34" charset="0"/>
              </a:rPr>
              <a:t>1 </a:t>
            </a:r>
            <a:r>
              <a:rPr lang="fr-FR" sz="1050" dirty="0">
                <a:latin typeface="Marianne" panose="02000000000000000000" pitchFamily="50" charset="0"/>
                <a:cs typeface="Calibri" panose="020F0502020204030204" pitchFamily="34" charset="0"/>
              </a:rPr>
              <a:t>feuille = 1 maladie, une carte des cas </a:t>
            </a:r>
            <a:r>
              <a:rPr lang="fr-FR" sz="1050" dirty="0" smtClean="0">
                <a:latin typeface="Marianne" panose="02000000000000000000" pitchFamily="50" charset="0"/>
                <a:cs typeface="Calibri" panose="020F0502020204030204" pitchFamily="34" charset="0"/>
              </a:rPr>
              <a:t>confirmés</a:t>
            </a:r>
          </a:p>
          <a:p>
            <a:pPr algn="just">
              <a:buFontTx/>
              <a:buChar char="-"/>
            </a:pPr>
            <a:r>
              <a:rPr lang="fr-FR" sz="1050" dirty="0" smtClean="0">
                <a:latin typeface="Marianne" panose="02000000000000000000" pitchFamily="50" charset="0"/>
                <a:cs typeface="Calibri" panose="020F0502020204030204" pitchFamily="34" charset="0"/>
              </a:rPr>
              <a:t>ajout </a:t>
            </a:r>
            <a:r>
              <a:rPr lang="fr-FR" sz="1050" dirty="0">
                <a:latin typeface="Marianne" panose="02000000000000000000" pitchFamily="50" charset="0"/>
                <a:cs typeface="Calibri" panose="020F0502020204030204" pitchFamily="34" charset="0"/>
              </a:rPr>
              <a:t>des informations issues des différents acteurs gérants la maladie (ex: IAHP, West Nile, fièvre Q</a:t>
            </a:r>
            <a:r>
              <a:rPr lang="fr-FR" sz="1050" dirty="0" smtClean="0">
                <a:latin typeface="Marianne" panose="02000000000000000000" pitchFamily="50" charset="0"/>
                <a:cs typeface="Calibri" panose="020F0502020204030204" pitchFamily="34" charset="0"/>
              </a:rPr>
              <a:t>) + liens vers leurs propres informations (sites, publications, bulletins </a:t>
            </a:r>
            <a:r>
              <a:rPr lang="fr-FR" sz="1050" dirty="0" err="1" smtClean="0">
                <a:latin typeface="Marianne" panose="02000000000000000000" pitchFamily="50" charset="0"/>
                <a:cs typeface="Calibri" panose="020F0502020204030204" pitchFamily="34" charset="0"/>
              </a:rPr>
              <a:t>etc</a:t>
            </a:r>
            <a:r>
              <a:rPr lang="fr-FR" sz="1050" dirty="0" smtClean="0">
                <a:latin typeface="Marianne" panose="02000000000000000000" pitchFamily="50" charset="0"/>
                <a:cs typeface="Calibri" panose="020F0502020204030204" pitchFamily="34" charset="0"/>
              </a:rPr>
              <a:t>)</a:t>
            </a:r>
          </a:p>
          <a:p>
            <a:pPr algn="just">
              <a:buFontTx/>
              <a:buChar char="-"/>
            </a:pPr>
            <a:r>
              <a:rPr lang="fr-FR" sz="1050" dirty="0" smtClean="0">
                <a:latin typeface="Marianne" panose="02000000000000000000" pitchFamily="50" charset="0"/>
                <a:cs typeface="Calibri" panose="020F0502020204030204" pitchFamily="34" charset="0"/>
              </a:rPr>
              <a:t>publication en remplacement d’un bulletin MHE/FCO (= édition spéciale) avec publication trimestrielle</a:t>
            </a:r>
          </a:p>
          <a:p>
            <a:pPr algn="just">
              <a:buFontTx/>
              <a:buChar char="-"/>
            </a:pPr>
            <a:r>
              <a:rPr lang="fr-FR" sz="1050" dirty="0" smtClean="0">
                <a:latin typeface="Marianne" panose="02000000000000000000" pitchFamily="50" charset="0"/>
                <a:cs typeface="Calibri" panose="020F0502020204030204" pitchFamily="34" charset="0"/>
              </a:rPr>
              <a:t>envoi </a:t>
            </a:r>
            <a:r>
              <a:rPr lang="fr-FR" sz="1050" dirty="0">
                <a:latin typeface="Marianne" panose="02000000000000000000" pitchFamily="50" charset="0"/>
                <a:cs typeface="Calibri" panose="020F0502020204030204" pitchFamily="34" charset="0"/>
              </a:rPr>
              <a:t>par mail inchangé + publication sur le site internet </a:t>
            </a:r>
            <a:r>
              <a:rPr lang="fr-FR" sz="1050" dirty="0" smtClean="0">
                <a:latin typeface="Marianne" panose="02000000000000000000" pitchFamily="50" charset="0"/>
                <a:cs typeface="Calibri" panose="020F0502020204030204" pitchFamily="34" charset="0"/>
              </a:rPr>
              <a:t>DRAAF (avec historique accessible)</a:t>
            </a:r>
          </a:p>
          <a:p>
            <a:pPr algn="just">
              <a:buFontTx/>
              <a:buChar char="-"/>
            </a:pPr>
            <a:r>
              <a:rPr lang="fr-FR" sz="1050" dirty="0" smtClean="0">
                <a:latin typeface="Marianne" panose="02000000000000000000" pitchFamily="50" charset="0"/>
                <a:cs typeface="Calibri" panose="020F0502020204030204" pitchFamily="34" charset="0"/>
              </a:rPr>
              <a:t>présentation </a:t>
            </a:r>
            <a:r>
              <a:rPr lang="fr-FR" sz="1050" dirty="0">
                <a:latin typeface="Marianne" panose="02000000000000000000" pitchFamily="50" charset="0"/>
                <a:cs typeface="Calibri" panose="020F0502020204030204" pitchFamily="34" charset="0"/>
              </a:rPr>
              <a:t>du </a:t>
            </a:r>
            <a:r>
              <a:rPr lang="fr-FR" sz="1050" dirty="0" smtClean="0">
                <a:latin typeface="Marianne" panose="02000000000000000000" pitchFamily="50" charset="0"/>
                <a:cs typeface="Calibri" panose="020F0502020204030204" pitchFamily="34" charset="0"/>
                <a:hlinkClick r:id="rId2" action="ppaction://hlinkfile"/>
              </a:rPr>
              <a:t>modèle</a:t>
            </a:r>
            <a:endParaRPr lang="fr-FR" sz="1050" dirty="0" smtClean="0">
              <a:latin typeface="Marianne" panose="02000000000000000000" pitchFamily="50" charset="0"/>
              <a:cs typeface="Calibri" panose="020F0502020204030204" pitchFamily="34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4229584210"/>
              </p:ext>
            </p:extLst>
          </p:nvPr>
        </p:nvGraphicFramePr>
        <p:xfrm>
          <a:off x="1465730" y="2829999"/>
          <a:ext cx="6420970" cy="2074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497541" y="3316326"/>
            <a:ext cx="96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Avis 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929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AF70D37C-C3C2-41AA-8BFD-54112B238B4D}" vid="{BB075EAE-630D-48AB-924E-F42C1F0BA2E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préfet PACA - Pole coordination</Template>
  <TotalTime>325</TotalTime>
  <Words>890</Words>
  <Application>Microsoft Office PowerPoint</Application>
  <PresentationFormat>Affichage à l'écran (16:9)</PresentationFormat>
  <Paragraphs>149</Paragraphs>
  <Slides>10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DejaVu Sans</vt:lpstr>
      <vt:lpstr>Marianne</vt:lpstr>
      <vt:lpstr>Thème Office</vt:lpstr>
      <vt:lpstr>Présentation PowerPoint</vt:lpstr>
      <vt:lpstr>Sommaire</vt:lpstr>
      <vt:lpstr>Situation épidémiologique</vt:lpstr>
      <vt:lpstr>Surveillance des maladies à PISU autour de nous</vt:lpstr>
      <vt:lpstr>Surveillance des maladies à PISU autour de nous</vt:lpstr>
      <vt:lpstr>Situation épidémiologique régionale</vt:lpstr>
      <vt:lpstr>Situation épidémiologique régionale</vt:lpstr>
      <vt:lpstr>Présentation PowerPoint</vt:lpstr>
      <vt:lpstr>Présentation PowerPoint</vt:lpstr>
      <vt:lpstr>Merci pour votre attention</vt:lpstr>
    </vt:vector>
  </TitlesOfParts>
  <Company>Ministère de l'Agriculture et de l'Alimentation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Vincent CHOULET</dc:creator>
  <dc:description/>
  <cp:lastModifiedBy>Aurore BASTIER</cp:lastModifiedBy>
  <cp:revision>35</cp:revision>
  <dcterms:created xsi:type="dcterms:W3CDTF">2025-05-27T11:58:55Z</dcterms:created>
  <dcterms:modified xsi:type="dcterms:W3CDTF">2025-06-27T07:05:26Z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Ministère de l'Agriculture et de l'Alimentation</vt:lpwstr>
  </property>
  <property fmtid="{D5CDD505-2E9C-101B-9397-08002B2CF9AE}" pid="4" name="HiddenSlides">
    <vt:i4>3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Manager">
    <vt:lpwstr>Client</vt:lpwstr>
  </property>
  <property fmtid="{D5CDD505-2E9C-101B-9397-08002B2CF9AE}" pid="9" name="Notes">
    <vt:i4>0</vt:i4>
  </property>
  <property fmtid="{D5CDD505-2E9C-101B-9397-08002B2CF9AE}" pid="10" name="PresentationFormat">
    <vt:lpwstr>Affichage à l'écran (16:9)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9</vt:i4>
  </property>
</Properties>
</file>