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7"/>
  </p:notesMasterIdLst>
  <p:sldIdLst>
    <p:sldId id="331" r:id="rId2"/>
    <p:sldId id="343" r:id="rId3"/>
    <p:sldId id="336" r:id="rId4"/>
    <p:sldId id="344" r:id="rId5"/>
    <p:sldId id="337" r:id="rId6"/>
    <p:sldId id="338" r:id="rId7"/>
    <p:sldId id="347" r:id="rId8"/>
    <p:sldId id="348" r:id="rId9"/>
    <p:sldId id="342" r:id="rId10"/>
    <p:sldId id="339" r:id="rId11"/>
    <p:sldId id="341" r:id="rId12"/>
    <p:sldId id="349" r:id="rId13"/>
    <p:sldId id="346" r:id="rId14"/>
    <p:sldId id="350" r:id="rId15"/>
    <p:sldId id="352" r:id="rId1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3"/>
            <p14:sldId id="336"/>
            <p14:sldId id="344"/>
            <p14:sldId id="337"/>
            <p14:sldId id="338"/>
            <p14:sldId id="347"/>
            <p14:sldId id="348"/>
            <p14:sldId id="342"/>
            <p14:sldId id="339"/>
            <p14:sldId id="341"/>
            <p14:sldId id="349"/>
            <p14:sldId id="346"/>
            <p14:sldId id="350"/>
            <p14:sldId id="352"/>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howGuides="1">
      <p:cViewPr varScale="1">
        <p:scale>
          <a:sx n="152" d="100"/>
          <a:sy n="152" d="100"/>
        </p:scale>
        <p:origin x="426" y="13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25/06/2024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03B2FB9D-9854-4FCD-8F78-E698E21B4248}" type="datetime1">
              <a:rPr lang="fr-FR" smtClean="0"/>
              <a:t>25/06/2024</a:t>
            </a:fld>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smtClean="0"/>
              <a:t>DRAAF PACA/SRAL- Pôle coordination de la santé publique vétérinaire </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3" name="Image 2">
            <a:extLst>
              <a:ext uri="{FF2B5EF4-FFF2-40B4-BE49-F238E27FC236}">
                <a16:creationId xmlns:a16="http://schemas.microsoft.com/office/drawing/2014/main" id="{03D2A15E-D787-5B45-85C6-6526365235A3}"/>
              </a:ext>
            </a:extLst>
          </p:cNvPr>
          <p:cNvPicPr>
            <a:picLocks noChangeAspect="1"/>
          </p:cNvPicPr>
          <p:nvPr userDrawn="1"/>
        </p:nvPicPr>
        <p:blipFill>
          <a:blip r:embed="rId2"/>
          <a:stretch>
            <a:fillRect/>
          </a:stretch>
        </p:blipFill>
        <p:spPr>
          <a:xfrm>
            <a:off x="360000" y="180000"/>
            <a:ext cx="5148000" cy="328997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fld id="{98CADDB6-5F2D-464C-8928-8070A94157ED}" type="datetime1">
              <a:rPr lang="fr-FR" cap="all" smtClean="0"/>
              <a:t>25/06/2024</a:t>
            </a:fld>
            <a:endParaRPr lang="fr-FR" cap="all" dirty="0"/>
          </a:p>
        </p:txBody>
      </p:sp>
      <p:sp>
        <p:nvSpPr>
          <p:cNvPr id="3" name="Espace réservé du pied de page 2"/>
          <p:cNvSpPr>
            <a:spLocks noGrp="1"/>
          </p:cNvSpPr>
          <p:nvPr>
            <p:ph type="ftr" sz="quarter" idx="11"/>
          </p:nvPr>
        </p:nvSpPr>
        <p:spPr bwMode="gray"/>
        <p:txBody>
          <a:bodyPr/>
          <a:lstStyle/>
          <a:p>
            <a:r>
              <a:rPr lang="fr-FR" smtClean="0"/>
              <a:t>DRAAF PACA/SRAL- Pôle coordination de la santé publique vétérinaire </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00FB9DC8-83C6-0F40-A868-9F863977E377}"/>
              </a:ext>
            </a:extLst>
          </p:cNvPr>
          <p:cNvPicPr>
            <a:picLocks noChangeAspect="1"/>
          </p:cNvPicPr>
          <p:nvPr userDrawn="1"/>
        </p:nvPicPr>
        <p:blipFill>
          <a:blip r:embed="rId2"/>
          <a:stretch>
            <a:fillRect/>
          </a:stretch>
        </p:blipFill>
        <p:spPr>
          <a:xfrm>
            <a:off x="180000" y="180000"/>
            <a:ext cx="2807970" cy="1794510"/>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fld id="{51970A3C-C75A-4878-A25E-F979DC743B6B}" type="datetime1">
              <a:rPr lang="fr-FR" cap="all" smtClean="0"/>
              <a:t>25/06/2024</a:t>
            </a:fld>
            <a:endParaRPr lang="fr-FR" cap="all" dirty="0"/>
          </a:p>
        </p:txBody>
      </p:sp>
      <p:sp>
        <p:nvSpPr>
          <p:cNvPr id="4" name="Espace réservé du pied de page 3"/>
          <p:cNvSpPr>
            <a:spLocks noGrp="1"/>
          </p:cNvSpPr>
          <p:nvPr>
            <p:ph type="ftr" sz="quarter" idx="11"/>
          </p:nvPr>
        </p:nvSpPr>
        <p:spPr bwMode="gray"/>
        <p:txBody>
          <a:bodyPr/>
          <a:lstStyle/>
          <a:p>
            <a:r>
              <a:rPr lang="fr-FR" smtClean="0"/>
              <a:t>DRAAF PACA/SRAL- Pôle coordination de la santé publique vétérinaire </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fld id="{C4291C8A-C69B-4681-A572-AE712663A221}" type="datetime1">
              <a:rPr lang="fr-FR" cap="all" smtClean="0"/>
              <a:t>25/06/2024</a:t>
            </a:fld>
            <a:endParaRPr lang="fr-FR" cap="all" dirty="0"/>
          </a:p>
        </p:txBody>
      </p:sp>
      <p:sp>
        <p:nvSpPr>
          <p:cNvPr id="4" name="Espace réservé du pied de page 3"/>
          <p:cNvSpPr>
            <a:spLocks noGrp="1"/>
          </p:cNvSpPr>
          <p:nvPr>
            <p:ph type="ftr" sz="quarter" idx="11"/>
          </p:nvPr>
        </p:nvSpPr>
        <p:spPr bwMode="gray"/>
        <p:txBody>
          <a:bodyPr/>
          <a:lstStyle/>
          <a:p>
            <a:r>
              <a:rPr lang="fr-FR" smtClean="0"/>
              <a:t>DRAAF PACA/SRAL- Pôle coordination de la santé publique vétérinaire </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fld id="{3D9B2944-4AED-4AF9-9258-A6EEC6969318}" type="datetime1">
              <a:rPr lang="fr-FR" cap="all" smtClean="0"/>
              <a:t>25/06/2024</a:t>
            </a:fld>
            <a:endParaRPr lang="fr-FR" cap="all" dirty="0"/>
          </a:p>
        </p:txBody>
      </p:sp>
      <p:sp>
        <p:nvSpPr>
          <p:cNvPr id="4" name="Espace réservé du pied de page 3"/>
          <p:cNvSpPr>
            <a:spLocks noGrp="1"/>
          </p:cNvSpPr>
          <p:nvPr>
            <p:ph type="ftr" sz="quarter" idx="11"/>
          </p:nvPr>
        </p:nvSpPr>
        <p:spPr bwMode="gray"/>
        <p:txBody>
          <a:bodyPr/>
          <a:lstStyle/>
          <a:p>
            <a:r>
              <a:rPr lang="fr-FR" smtClean="0"/>
              <a:t>DRAAF PACA/SRAL- Pôle coordination de la santé publique vétérinaire </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fld id="{6EEA9910-1114-40E2-9A72-BF538265480C}" type="datetime1">
              <a:rPr lang="fr-FR" cap="all" smtClean="0"/>
              <a:t>25/06/2024</a:t>
            </a:fld>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smtClean="0"/>
              <a:t>DRAAF PACA/SRAL- Pôle coordination de la santé publique vétérinaire </a:t>
            </a:r>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746B5A3B-42C8-C646-ABC9-A062B83A1C91}"/>
              </a:ext>
            </a:extLst>
          </p:cNvPr>
          <p:cNvPicPr>
            <a:picLocks noChangeAspect="1"/>
          </p:cNvPicPr>
          <p:nvPr userDrawn="1"/>
        </p:nvPicPr>
        <p:blipFill>
          <a:blip r:embed="rId7"/>
          <a:stretch>
            <a:fillRect/>
          </a:stretch>
        </p:blipFill>
        <p:spPr>
          <a:xfrm>
            <a:off x="288000" y="108000"/>
            <a:ext cx="1008112" cy="644262"/>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agriculture.gouv.fr/mhe-la-maladie-hemorragique-epizootique" TargetMode="External"/><Relationship Id="rId7" Type="http://schemas.openxmlformats.org/officeDocument/2006/relationships/hyperlink" Target="https://plateforme-esa.fr/fr/bulletins-hebdomadaires-de-veille-sanitaire-internationale-du-18-06-2024" TargetMode="External"/><Relationship Id="rId2" Type="http://schemas.openxmlformats.org/officeDocument/2006/relationships/hyperlink" Target="https://www.gdsfrance.org/maladie-hemorragique-epizootique-mhe/" TargetMode="External"/><Relationship Id="rId1" Type="http://schemas.openxmlformats.org/officeDocument/2006/relationships/slideLayout" Target="../slideLayouts/slideLayout4.xml"/><Relationship Id="rId6" Type="http://schemas.openxmlformats.org/officeDocument/2006/relationships/hyperlink" Target="https://www.sngtv.org/4DACTION/ACCES_DIRECT/20588" TargetMode="External"/><Relationship Id="rId5" Type="http://schemas.openxmlformats.org/officeDocument/2006/relationships/hyperlink" Target="https://www.gdsfrance.org/wp-content/uploads/2023-09-26-FCO_Produits_de_desinsectisation-V3.pdf" TargetMode="External"/><Relationship Id="rId4" Type="http://schemas.openxmlformats.org/officeDocument/2006/relationships/hyperlink" Target="https://info.agriculture.gouv.fr/boagri/instruction-2023-72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gdsfrance.org/fievre-catarrhale-ovine-s8/" TargetMode="External"/><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agriculture.gouv.fr/mhe-la-maladie-hemorragique-epizootique"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dirty="0"/>
          </a:p>
          <a:p>
            <a:r>
              <a:rPr lang="fr-FR" sz="3200" dirty="0" smtClean="0"/>
              <a:t>Point de </a:t>
            </a:r>
            <a:r>
              <a:rPr lang="fr-FR" sz="3200" dirty="0"/>
              <a:t>situation </a:t>
            </a:r>
            <a:r>
              <a:rPr lang="fr-FR" sz="3200" dirty="0" smtClean="0"/>
              <a:t>MHE-FCO</a:t>
            </a:r>
          </a:p>
          <a:p>
            <a:endParaRPr lang="fr-FR" sz="2000" dirty="0"/>
          </a:p>
          <a:p>
            <a:r>
              <a:rPr lang="fr-FR" sz="2000" dirty="0" err="1" smtClean="0"/>
              <a:t>CRoPSAV</a:t>
            </a:r>
            <a:r>
              <a:rPr lang="fr-FR" sz="2000" dirty="0" smtClean="0"/>
              <a:t> </a:t>
            </a:r>
            <a:r>
              <a:rPr lang="fr-FR" sz="2000" dirty="0"/>
              <a:t>Animal </a:t>
            </a:r>
            <a:r>
              <a:rPr lang="fr-FR" sz="2000" dirty="0" smtClean="0"/>
              <a:t>– 25/06/2024</a:t>
            </a:r>
            <a:endParaRPr lang="fr-FR" sz="2000" dirty="0"/>
          </a:p>
          <a:p>
            <a:endParaRPr lang="fr-FR" sz="2000" dirty="0"/>
          </a:p>
        </p:txBody>
      </p:sp>
      <p:sp>
        <p:nvSpPr>
          <p:cNvPr id="7" name="Espace réservé de la date 6"/>
          <p:cNvSpPr>
            <a:spLocks noGrp="1"/>
          </p:cNvSpPr>
          <p:nvPr>
            <p:ph type="dt" sz="half" idx="10"/>
          </p:nvPr>
        </p:nvSpPr>
        <p:spPr/>
        <p:txBody>
          <a:bodyPr/>
          <a:lstStyle/>
          <a:p>
            <a:pPr algn="r"/>
            <a:r>
              <a:rPr lang="fr-FR" cap="all" dirty="0" smtClean="0"/>
              <a:t>25/06/2024</a:t>
            </a:r>
            <a:endParaRPr lang="fr-FR" cap="all" dirty="0"/>
          </a:p>
        </p:txBody>
      </p:sp>
      <p:sp>
        <p:nvSpPr>
          <p:cNvPr id="8" name="Espace réservé du pied de page 7"/>
          <p:cNvSpPr>
            <a:spLocks noGrp="1"/>
          </p:cNvSpPr>
          <p:nvPr>
            <p:ph type="ftr" sz="quarter" idx="11"/>
          </p:nvPr>
        </p:nvSpPr>
        <p:spPr/>
        <p:txBody>
          <a:bodyPr/>
          <a:lstStyle/>
          <a:p>
            <a:r>
              <a:rPr lang="fr-FR" dirty="0" smtClean="0"/>
              <a:t>DRAAF PACA/SRAL- Pôle coordination de la santé publique vétérinaire </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C4291C8A-C69B-4681-A572-AE712663A221}" type="datetime1">
              <a:rPr lang="fr-FR" cap="all" smtClean="0"/>
              <a:t>25/06/2024</a:t>
            </a:fld>
            <a:endParaRPr lang="fr-FR" cap="all" dirty="0"/>
          </a:p>
        </p:txBody>
      </p:sp>
      <p:sp>
        <p:nvSpPr>
          <p:cNvPr id="5" name="Espace réservé du pied de page 4"/>
          <p:cNvSpPr>
            <a:spLocks noGrp="1"/>
          </p:cNvSpPr>
          <p:nvPr>
            <p:ph type="ftr" sz="quarter" idx="11"/>
          </p:nvPr>
        </p:nvSpPr>
        <p:spPr/>
        <p:txBody>
          <a:bodyPr/>
          <a:lstStyle/>
          <a:p>
            <a:r>
              <a:rPr lang="fr-FR" smtClean="0"/>
              <a:t>DRAAF PACA/SRAL- Pôle coordination de la santé publique vétérinaire </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10</a:t>
            </a:fld>
            <a:endParaRPr lang="fr-FR" dirty="0"/>
          </a:p>
        </p:txBody>
      </p:sp>
      <p:sp>
        <p:nvSpPr>
          <p:cNvPr id="7" name="Titre 1"/>
          <p:cNvSpPr>
            <a:spLocks noGrp="1"/>
          </p:cNvSpPr>
          <p:nvPr>
            <p:ph type="title"/>
          </p:nvPr>
        </p:nvSpPr>
        <p:spPr>
          <a:xfrm>
            <a:off x="611560" y="1241413"/>
            <a:ext cx="7452360" cy="569665"/>
          </a:xfrm>
          <a:ln w="19050">
            <a:solidFill>
              <a:schemeClr val="bg1"/>
            </a:solidFill>
          </a:ln>
        </p:spPr>
        <p:txBody>
          <a:bodyPr/>
          <a:lstStyle/>
          <a:p>
            <a:pPr lvl="1" algn="ctr"/>
            <a:r>
              <a:rPr lang="fr-FR" sz="1600" b="1" dirty="0" smtClean="0">
                <a:latin typeface="Arial" panose="020B0604020202020204" pitchFamily="34" charset="0"/>
                <a:cs typeface="Arial" panose="020B0604020202020204" pitchFamily="34" charset="0"/>
              </a:rPr>
              <a:t>Au 14/06/2024  : </a:t>
            </a:r>
            <a:r>
              <a:rPr lang="fr-FR" sz="1600" b="1" dirty="0" smtClean="0">
                <a:solidFill>
                  <a:srgbClr val="0070C0"/>
                </a:solidFill>
                <a:latin typeface="Arial" panose="020B0604020202020204" pitchFamily="34" charset="0"/>
                <a:cs typeface="Arial" panose="020B0604020202020204" pitchFamily="34" charset="0"/>
              </a:rPr>
              <a:t>4319 foyers </a:t>
            </a:r>
            <a:r>
              <a:rPr lang="fr-FR" sz="1600" b="1" dirty="0" smtClean="0">
                <a:latin typeface="Arial" panose="020B0604020202020204" pitchFamily="34" charset="0"/>
                <a:cs typeface="Arial" panose="020B0604020202020204" pitchFamily="34" charset="0"/>
              </a:rPr>
              <a:t>(depuis le 19/09/23)</a:t>
            </a:r>
            <a:endParaRPr lang="fr-FR" sz="1600" b="1" dirty="0">
              <a:latin typeface="Arial" panose="020B0604020202020204" pitchFamily="34" charset="0"/>
              <a:cs typeface="Arial" panose="020B0604020202020204" pitchFamily="34" charset="0"/>
            </a:endParaRPr>
          </a:p>
        </p:txBody>
      </p:sp>
      <p:sp>
        <p:nvSpPr>
          <p:cNvPr id="8" name="Espace réservé du contenu 2"/>
          <p:cNvSpPr txBox="1">
            <a:spLocks/>
          </p:cNvSpPr>
          <p:nvPr/>
        </p:nvSpPr>
        <p:spPr>
          <a:xfrm>
            <a:off x="623951" y="1587704"/>
            <a:ext cx="4608512" cy="3092809"/>
          </a:xfrm>
          <a:prstGeom prst="rect">
            <a:avLst/>
          </a:prstGeom>
        </p:spPr>
        <p:txBody>
          <a:bodyPr>
            <a:norm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74900" lvl="2" indent="-342900"/>
            <a:r>
              <a:rPr lang="fr-FR" sz="1600" dirty="0" smtClean="0">
                <a:latin typeface="Arial" panose="020B0604020202020204" pitchFamily="34" charset="0"/>
                <a:cs typeface="Arial" panose="020B0604020202020204" pitchFamily="34" charset="0"/>
              </a:rPr>
              <a:t>64 – </a:t>
            </a:r>
            <a:r>
              <a:rPr lang="fr-FR" sz="1600" dirty="0" smtClean="0">
                <a:solidFill>
                  <a:srgbClr val="FF0000"/>
                </a:solidFill>
                <a:latin typeface="Arial" panose="020B0604020202020204" pitchFamily="34" charset="0"/>
                <a:cs typeface="Arial" panose="020B0604020202020204" pitchFamily="34" charset="0"/>
              </a:rPr>
              <a:t>2071</a:t>
            </a:r>
            <a:r>
              <a:rPr lang="fr-FR" sz="1600" dirty="0" smtClean="0">
                <a:solidFill>
                  <a:schemeClr val="bg2"/>
                </a:solidFill>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foyers  </a:t>
            </a:r>
          </a:p>
          <a:p>
            <a:pPr marL="774900" lvl="2" indent="-342900"/>
            <a:r>
              <a:rPr lang="fr-FR" sz="1600" dirty="0" smtClean="0">
                <a:latin typeface="Arial" panose="020B0604020202020204" pitchFamily="34" charset="0"/>
                <a:cs typeface="Arial" panose="020B0604020202020204" pitchFamily="34" charset="0"/>
              </a:rPr>
              <a:t>65 – 773</a:t>
            </a:r>
            <a:r>
              <a:rPr lang="fr-FR" sz="1600" dirty="0" smtClean="0">
                <a:solidFill>
                  <a:schemeClr val="accent6">
                    <a:lumMod val="50000"/>
                  </a:schemeClr>
                </a:solidFill>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foyers </a:t>
            </a:r>
          </a:p>
          <a:p>
            <a:pPr marL="774900" lvl="2" indent="-342900"/>
            <a:r>
              <a:rPr lang="fr-FR" sz="1600" dirty="0" smtClean="0">
                <a:latin typeface="Arial" panose="020B0604020202020204" pitchFamily="34" charset="0"/>
                <a:cs typeface="Arial" panose="020B0604020202020204" pitchFamily="34" charset="0"/>
              </a:rPr>
              <a:t>31 – 45</a:t>
            </a:r>
            <a:r>
              <a:rPr lang="fr-FR" sz="1600" dirty="0" smtClean="0">
                <a:solidFill>
                  <a:schemeClr val="accent6">
                    <a:lumMod val="50000"/>
                  </a:schemeClr>
                </a:solidFill>
                <a:latin typeface="Arial" panose="020B0604020202020204" pitchFamily="34" charset="0"/>
                <a:cs typeface="Arial" panose="020B0604020202020204" pitchFamily="34" charset="0"/>
              </a:rPr>
              <a:t>0 </a:t>
            </a:r>
            <a:r>
              <a:rPr lang="fr-FR" sz="1600" dirty="0" smtClean="0">
                <a:latin typeface="Arial" panose="020B0604020202020204" pitchFamily="34" charset="0"/>
                <a:cs typeface="Arial" panose="020B0604020202020204" pitchFamily="34" charset="0"/>
              </a:rPr>
              <a:t>foyers</a:t>
            </a:r>
          </a:p>
          <a:p>
            <a:pPr marL="774900" lvl="2" indent="-342900"/>
            <a:r>
              <a:rPr lang="fr-FR" sz="1600" dirty="0" smtClean="0">
                <a:latin typeface="Arial" panose="020B0604020202020204" pitchFamily="34" charset="0"/>
                <a:cs typeface="Arial" panose="020B0604020202020204" pitchFamily="34" charset="0"/>
              </a:rPr>
              <a:t>32 – 415 foyers </a:t>
            </a:r>
          </a:p>
          <a:p>
            <a:pPr marL="774900" lvl="2" indent="-342900"/>
            <a:r>
              <a:rPr lang="fr-FR" sz="1600" dirty="0" smtClean="0">
                <a:latin typeface="Arial" panose="020B0604020202020204" pitchFamily="34" charset="0"/>
                <a:cs typeface="Arial" panose="020B0604020202020204" pitchFamily="34" charset="0"/>
              </a:rPr>
              <a:t>40 –</a:t>
            </a:r>
            <a:r>
              <a:rPr lang="fr-FR" sz="1600" dirty="0" smtClean="0">
                <a:solidFill>
                  <a:srgbClr val="FF0000"/>
                </a:solidFill>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190 foyers </a:t>
            </a:r>
          </a:p>
          <a:p>
            <a:pPr marL="774900" lvl="2" indent="-342900"/>
            <a:r>
              <a:rPr lang="fr-FR" sz="1600" dirty="0" smtClean="0">
                <a:latin typeface="Arial" panose="020B0604020202020204" pitchFamily="34" charset="0"/>
                <a:cs typeface="Arial" panose="020B0604020202020204" pitchFamily="34" charset="0"/>
              </a:rPr>
              <a:t>09 – </a:t>
            </a:r>
            <a:r>
              <a:rPr lang="fr-FR" sz="1600" dirty="0" smtClean="0">
                <a:solidFill>
                  <a:schemeClr val="accent6">
                    <a:lumMod val="50000"/>
                  </a:schemeClr>
                </a:solidFill>
                <a:latin typeface="Arial" panose="020B0604020202020204" pitchFamily="34" charset="0"/>
                <a:cs typeface="Arial" panose="020B0604020202020204" pitchFamily="34" charset="0"/>
              </a:rPr>
              <a:t>299 </a:t>
            </a:r>
            <a:r>
              <a:rPr lang="fr-FR" sz="1600" dirty="0" smtClean="0">
                <a:latin typeface="Arial" panose="020B0604020202020204" pitchFamily="34" charset="0"/>
                <a:cs typeface="Arial" panose="020B0604020202020204" pitchFamily="34" charset="0"/>
              </a:rPr>
              <a:t>foyers </a:t>
            </a:r>
          </a:p>
          <a:p>
            <a:pPr marL="774900" lvl="2" indent="-342900"/>
            <a:r>
              <a:rPr lang="fr-FR" sz="1600" dirty="0" smtClean="0">
                <a:latin typeface="Arial" panose="020B0604020202020204" pitchFamily="34" charset="0"/>
                <a:cs typeface="Arial" panose="020B0604020202020204" pitchFamily="34" charset="0"/>
              </a:rPr>
              <a:t>11 –</a:t>
            </a:r>
            <a:r>
              <a:rPr lang="fr-FR" sz="1600" dirty="0" smtClean="0">
                <a:solidFill>
                  <a:srgbClr val="FF0000"/>
                </a:solidFill>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23</a:t>
            </a:r>
            <a:r>
              <a:rPr lang="fr-FR" sz="1600" dirty="0" smtClean="0">
                <a:solidFill>
                  <a:srgbClr val="FF0000"/>
                </a:solidFill>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foyers</a:t>
            </a:r>
          </a:p>
          <a:p>
            <a:pPr marL="774900" lvl="2" indent="-342900"/>
            <a:r>
              <a:rPr lang="fr-FR" sz="1600" dirty="0" smtClean="0">
                <a:latin typeface="Arial" panose="020B0604020202020204" pitchFamily="34" charset="0"/>
                <a:cs typeface="Arial" panose="020B0604020202020204" pitchFamily="34" charset="0"/>
              </a:rPr>
              <a:t>81 – 11 foyers</a:t>
            </a:r>
          </a:p>
          <a:p>
            <a:pPr marL="774900" lvl="2" indent="-342900"/>
            <a:r>
              <a:rPr lang="fr-FR" sz="1600" dirty="0" smtClean="0">
                <a:latin typeface="Arial" panose="020B0604020202020204" pitchFamily="34" charset="0"/>
                <a:cs typeface="Arial" panose="020B0604020202020204" pitchFamily="34" charset="0"/>
              </a:rPr>
              <a:t>47 – 19 foyers</a:t>
            </a:r>
          </a:p>
          <a:p>
            <a:pPr marL="774900" lvl="2" indent="-342900"/>
            <a:r>
              <a:rPr lang="fr-FR" sz="1600" dirty="0" smtClean="0">
                <a:latin typeface="Arial" panose="020B0604020202020204" pitchFamily="34" charset="0"/>
                <a:cs typeface="Arial" panose="020B0604020202020204" pitchFamily="34" charset="0"/>
              </a:rPr>
              <a:t>33 – 17 foyers</a:t>
            </a:r>
          </a:p>
          <a:p>
            <a:pPr marL="774900" lvl="2" indent="-342900"/>
            <a:endParaRPr lang="fr-FR" sz="1600" dirty="0"/>
          </a:p>
        </p:txBody>
      </p:sp>
      <p:sp>
        <p:nvSpPr>
          <p:cNvPr id="9" name="Espace réservé du contenu 2"/>
          <p:cNvSpPr txBox="1">
            <a:spLocks/>
          </p:cNvSpPr>
          <p:nvPr/>
        </p:nvSpPr>
        <p:spPr bwMode="gray">
          <a:xfrm>
            <a:off x="4490588" y="1587704"/>
            <a:ext cx="3708412" cy="357990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74900" lvl="2" indent="-342900"/>
            <a:r>
              <a:rPr lang="fr-FR" sz="1600" dirty="0" smtClean="0">
                <a:latin typeface="Arial" panose="020B0604020202020204" pitchFamily="34" charset="0"/>
                <a:cs typeface="Arial" panose="020B0604020202020204" pitchFamily="34" charset="0"/>
              </a:rPr>
              <a:t>82 – 12 foyers</a:t>
            </a:r>
          </a:p>
          <a:p>
            <a:pPr marL="774900" lvl="2" indent="-342900"/>
            <a:r>
              <a:rPr lang="fr-FR" sz="1600" dirty="0" smtClean="0">
                <a:latin typeface="Arial" panose="020B0604020202020204" pitchFamily="34" charset="0"/>
                <a:cs typeface="Arial" panose="020B0604020202020204" pitchFamily="34" charset="0"/>
              </a:rPr>
              <a:t>24 –</a:t>
            </a:r>
            <a:r>
              <a:rPr lang="fr-FR" sz="1600" dirty="0" smtClean="0">
                <a:solidFill>
                  <a:srgbClr val="FF0000"/>
                </a:solidFill>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17 foyers</a:t>
            </a:r>
          </a:p>
          <a:p>
            <a:pPr marL="774900" lvl="2" indent="-342900"/>
            <a:r>
              <a:rPr lang="fr-FR" sz="1600" dirty="0" smtClean="0">
                <a:latin typeface="Arial" panose="020B0604020202020204" pitchFamily="34" charset="0"/>
                <a:cs typeface="Arial" panose="020B0604020202020204" pitchFamily="34" charset="0"/>
              </a:rPr>
              <a:t>19 – 4 foyers</a:t>
            </a:r>
          </a:p>
          <a:p>
            <a:pPr marL="774900" lvl="2" indent="-342900"/>
            <a:r>
              <a:rPr lang="fr-FR" sz="1600" dirty="0" smtClean="0">
                <a:latin typeface="Arial" panose="020B0604020202020204" pitchFamily="34" charset="0"/>
                <a:cs typeface="Arial" panose="020B0604020202020204" pitchFamily="34" charset="0"/>
              </a:rPr>
              <a:t>85 – 5 foyers</a:t>
            </a:r>
          </a:p>
          <a:p>
            <a:pPr marL="774900" lvl="2" indent="-342900"/>
            <a:r>
              <a:rPr lang="fr-FR" sz="1600" dirty="0" smtClean="0">
                <a:latin typeface="Arial" panose="020B0604020202020204" pitchFamily="34" charset="0"/>
                <a:cs typeface="Arial" panose="020B0604020202020204" pitchFamily="34" charset="0"/>
              </a:rPr>
              <a:t>79 – 1 foyer</a:t>
            </a:r>
          </a:p>
          <a:p>
            <a:pPr marL="774900" lvl="2" indent="-342900"/>
            <a:r>
              <a:rPr lang="fr-FR" sz="1600" dirty="0" smtClean="0">
                <a:latin typeface="Arial" panose="020B0604020202020204" pitchFamily="34" charset="0"/>
                <a:cs typeface="Arial" panose="020B0604020202020204" pitchFamily="34" charset="0"/>
              </a:rPr>
              <a:t>44 – 1 foyer</a:t>
            </a:r>
          </a:p>
          <a:p>
            <a:pPr marL="774900" lvl="2" indent="-342900"/>
            <a:r>
              <a:rPr lang="fr-FR" sz="1600" dirty="0" smtClean="0">
                <a:latin typeface="Arial" panose="020B0604020202020204" pitchFamily="34" charset="0"/>
                <a:cs typeface="Arial" panose="020B0604020202020204" pitchFamily="34" charset="0"/>
              </a:rPr>
              <a:t>46 – 5 foyers</a:t>
            </a:r>
          </a:p>
          <a:p>
            <a:pPr marL="774900" lvl="2" indent="-342900"/>
            <a:r>
              <a:rPr lang="fr-FR" sz="1600" dirty="0" smtClean="0">
                <a:latin typeface="Arial" panose="020B0604020202020204" pitchFamily="34" charset="0"/>
                <a:cs typeface="Arial" panose="020B0604020202020204" pitchFamily="34" charset="0"/>
              </a:rPr>
              <a:t>87 – 3 foyers</a:t>
            </a:r>
          </a:p>
          <a:p>
            <a:pPr marL="774900" lvl="2" indent="-342900"/>
            <a:r>
              <a:rPr lang="fr-FR" sz="1600" dirty="0" smtClean="0">
                <a:latin typeface="Arial" panose="020B0604020202020204" pitchFamily="34" charset="0"/>
                <a:cs typeface="Arial" panose="020B0604020202020204" pitchFamily="34" charset="0"/>
              </a:rPr>
              <a:t>56 – 1 foyer</a:t>
            </a:r>
          </a:p>
          <a:p>
            <a:pPr marL="774900" lvl="2" indent="-342900"/>
            <a:r>
              <a:rPr lang="fr-FR" sz="1600" dirty="0" smtClean="0">
                <a:latin typeface="Arial" panose="020B0604020202020204" pitchFamily="34" charset="0"/>
                <a:cs typeface="Arial" panose="020B0604020202020204" pitchFamily="34" charset="0"/>
              </a:rPr>
              <a:t>66 – 2 foyers</a:t>
            </a:r>
          </a:p>
        </p:txBody>
      </p:sp>
      <p:sp>
        <p:nvSpPr>
          <p:cNvPr id="10" name="Espace réservé du contenu 2"/>
          <p:cNvSpPr txBox="1">
            <a:spLocks/>
          </p:cNvSpPr>
          <p:nvPr/>
        </p:nvSpPr>
        <p:spPr bwMode="gray">
          <a:xfrm>
            <a:off x="1574872" y="4373642"/>
            <a:ext cx="5733432" cy="318924"/>
          </a:xfrm>
          <a:prstGeom prst="rect">
            <a:avLst/>
          </a:prstGeom>
          <a:solidFill>
            <a:schemeClr val="bg1"/>
          </a:solidFill>
          <a:ln w="12700">
            <a:solidFill>
              <a:schemeClr val="accent1">
                <a:lumMod val="90000"/>
                <a:lumOff val="10000"/>
              </a:schemeClr>
            </a:solidFill>
          </a:ln>
        </p:spPr>
        <p:txBody>
          <a:bodyPr vert="horz" wrap="square" lIns="0" tIns="36000" rIns="0" bIns="36000" rtlCol="0" anchor="t" anchorCtr="0">
            <a:sp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indent="0">
              <a:buNone/>
            </a:pPr>
            <a:r>
              <a:rPr lang="fr-FR" sz="1600" b="1" dirty="0" smtClean="0">
                <a:solidFill>
                  <a:srgbClr val="FF0000"/>
                </a:solidFill>
                <a:latin typeface="Arial" panose="020B0604020202020204" pitchFamily="34" charset="0"/>
                <a:cs typeface="Arial" panose="020B0604020202020204" pitchFamily="34" charset="0"/>
              </a:rPr>
              <a:t>+ 8 nouveaux foyers depuis la semaine précédente</a:t>
            </a:r>
          </a:p>
        </p:txBody>
      </p:sp>
      <p:sp>
        <p:nvSpPr>
          <p:cNvPr id="11" name="Rectangle 10"/>
          <p:cNvSpPr/>
          <p:nvPr/>
        </p:nvSpPr>
        <p:spPr>
          <a:xfrm>
            <a:off x="286466" y="776552"/>
            <a:ext cx="3929281" cy="369332"/>
          </a:xfrm>
          <a:prstGeom prst="rect">
            <a:avLst/>
          </a:prstGeom>
        </p:spPr>
        <p:txBody>
          <a:bodyPr wrap="none">
            <a:spAutoFit/>
          </a:bodyPr>
          <a:lstStyle/>
          <a:p>
            <a:r>
              <a:rPr lang="fr-FR" b="1" dirty="0">
                <a:latin typeface="Arial" panose="020B0604020202020204" pitchFamily="34" charset="0"/>
                <a:cs typeface="Arial" panose="020B0604020202020204" pitchFamily="34" charset="0"/>
              </a:rPr>
              <a:t>Quelle est la situation en France ?</a:t>
            </a:r>
          </a:p>
        </p:txBody>
      </p:sp>
    </p:spTree>
    <p:extLst>
      <p:ext uri="{BB962C8B-B14F-4D97-AF65-F5344CB8AC3E}">
        <p14:creationId xmlns:p14="http://schemas.microsoft.com/office/powerpoint/2010/main" val="3310825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C4291C8A-C69B-4681-A572-AE712663A221}" type="datetime1">
              <a:rPr lang="fr-FR" cap="all" smtClean="0"/>
              <a:t>25/06/2024</a:t>
            </a:fld>
            <a:endParaRPr lang="fr-FR" cap="all" dirty="0"/>
          </a:p>
        </p:txBody>
      </p:sp>
      <p:sp>
        <p:nvSpPr>
          <p:cNvPr id="5" name="Espace réservé du pied de page 4"/>
          <p:cNvSpPr>
            <a:spLocks noGrp="1"/>
          </p:cNvSpPr>
          <p:nvPr>
            <p:ph type="ftr" sz="quarter" idx="11"/>
          </p:nvPr>
        </p:nvSpPr>
        <p:spPr/>
        <p:txBody>
          <a:bodyPr/>
          <a:lstStyle/>
          <a:p>
            <a:r>
              <a:rPr lang="fr-FR" smtClean="0"/>
              <a:t>DRAAF PACA/SRAL- Pôle coordination de la santé publique vétérinaire </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11</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555" y="51470"/>
            <a:ext cx="6858933" cy="4732030"/>
          </a:xfrm>
          <a:prstGeom prst="rect">
            <a:avLst/>
          </a:prstGeom>
        </p:spPr>
      </p:pic>
      <p:sp>
        <p:nvSpPr>
          <p:cNvPr id="8" name="ZoneTexte 7"/>
          <p:cNvSpPr txBox="1"/>
          <p:nvPr/>
        </p:nvSpPr>
        <p:spPr>
          <a:xfrm>
            <a:off x="179512" y="2787774"/>
            <a:ext cx="4536504" cy="584775"/>
          </a:xfrm>
          <a:prstGeom prst="rect">
            <a:avLst/>
          </a:prstGeom>
          <a:solidFill>
            <a:schemeClr val="bg1">
              <a:lumMod val="85000"/>
            </a:schemeClr>
          </a:solidFill>
          <a:ln w="28575">
            <a:solidFill>
              <a:schemeClr val="accent3">
                <a:lumMod val="50000"/>
              </a:schemeClr>
            </a:solidFill>
          </a:ln>
        </p:spPr>
        <p:txBody>
          <a:bodyPr wrap="square" rtlCol="0">
            <a:spAutoFit/>
          </a:bodyPr>
          <a:lstStyle/>
          <a:p>
            <a:r>
              <a:rPr lang="fr-FR" sz="1600" dirty="0" smtClean="0">
                <a:latin typeface="Arial" panose="020B0604020202020204" pitchFamily="34" charset="0"/>
                <a:cs typeface="Arial" panose="020B0604020202020204" pitchFamily="34" charset="0"/>
              </a:rPr>
              <a:t>Aucun nouveau département infecté</a:t>
            </a:r>
          </a:p>
          <a:p>
            <a:r>
              <a:rPr lang="fr-FR" sz="1600" dirty="0" smtClean="0">
                <a:latin typeface="Arial" panose="020B0604020202020204" pitchFamily="34" charset="0"/>
                <a:cs typeface="Arial" panose="020B0604020202020204" pitchFamily="34" charset="0"/>
              </a:rPr>
              <a:t>Zonage identique depuis le 14 décembre 2023</a:t>
            </a:r>
          </a:p>
        </p:txBody>
      </p:sp>
    </p:spTree>
    <p:extLst>
      <p:ext uri="{BB962C8B-B14F-4D97-AF65-F5344CB8AC3E}">
        <p14:creationId xmlns:p14="http://schemas.microsoft.com/office/powerpoint/2010/main" val="2910920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C4291C8A-C69B-4681-A572-AE712663A221}" type="datetime1">
              <a:rPr lang="fr-FR" cap="all" smtClean="0"/>
              <a:t>25/06/2024</a:t>
            </a:fld>
            <a:endParaRPr lang="fr-FR" cap="all" dirty="0"/>
          </a:p>
        </p:txBody>
      </p:sp>
      <p:sp>
        <p:nvSpPr>
          <p:cNvPr id="5" name="Espace réservé du pied de page 4"/>
          <p:cNvSpPr>
            <a:spLocks noGrp="1"/>
          </p:cNvSpPr>
          <p:nvPr>
            <p:ph type="ftr" sz="quarter" idx="11"/>
          </p:nvPr>
        </p:nvSpPr>
        <p:spPr/>
        <p:txBody>
          <a:bodyPr/>
          <a:lstStyle/>
          <a:p>
            <a:r>
              <a:rPr lang="fr-FR" smtClean="0"/>
              <a:t>DRAAF PACA/SRAL- Pôle coordination de la santé publique vétérinaire </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dirty="0"/>
          </a:p>
        </p:txBody>
      </p:sp>
      <p:sp>
        <p:nvSpPr>
          <p:cNvPr id="2" name="ZoneTexte 1">
            <a:hlinkClick r:id="rId2"/>
          </p:cNvPr>
          <p:cNvSpPr txBox="1"/>
          <p:nvPr/>
        </p:nvSpPr>
        <p:spPr>
          <a:xfrm>
            <a:off x="179512" y="1131590"/>
            <a:ext cx="8784976" cy="3847207"/>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hlinkClick r:id="rId3"/>
              </a:rPr>
              <a:t>https://</a:t>
            </a:r>
            <a:r>
              <a:rPr lang="fr-FR" sz="1600" dirty="0" smtClean="0">
                <a:latin typeface="Arial" panose="020B0604020202020204" pitchFamily="34" charset="0"/>
                <a:cs typeface="Arial" panose="020B0604020202020204" pitchFamily="34" charset="0"/>
                <a:hlinkClick r:id="rId3"/>
              </a:rPr>
              <a:t>agriculture.gouv.fr/mhe-la-maladie-hemorragique-epizootique</a:t>
            </a:r>
            <a:endParaRPr lang="fr-FR" sz="1600" dirty="0" smtClean="0">
              <a:latin typeface="Arial" panose="020B0604020202020204" pitchFamily="34" charset="0"/>
              <a:cs typeface="Arial" panose="020B0604020202020204" pitchFamily="34" charset="0"/>
            </a:endParaRPr>
          </a:p>
          <a:p>
            <a:endParaRPr lang="fr-FR" sz="1600" dirty="0">
              <a:latin typeface="Arial" panose="020B0604020202020204" pitchFamily="34" charset="0"/>
              <a:cs typeface="Arial" panose="020B0604020202020204" pitchFamily="34" charset="0"/>
              <a:hlinkClick r:id="rId2"/>
            </a:endParaRPr>
          </a:p>
          <a:p>
            <a:r>
              <a:rPr lang="fr-FR" sz="1600" dirty="0">
                <a:latin typeface="Arial" panose="020B0604020202020204" pitchFamily="34" charset="0"/>
                <a:cs typeface="Arial" panose="020B0604020202020204" pitchFamily="34" charset="0"/>
                <a:hlinkClick r:id="rId4"/>
              </a:rPr>
              <a:t>https://info.agriculture.gouv.fr/boagri/instruction-2023-724</a:t>
            </a:r>
            <a:endParaRPr lang="fr-FR" sz="1600" dirty="0">
              <a:latin typeface="Arial" panose="020B0604020202020204" pitchFamily="34" charset="0"/>
              <a:cs typeface="Arial" panose="020B0604020202020204" pitchFamily="34" charset="0"/>
              <a:hlinkClick r:id="rId2"/>
            </a:endParaRPr>
          </a:p>
          <a:p>
            <a:endParaRPr lang="fr-FR" sz="1600" dirty="0">
              <a:latin typeface="Arial" panose="020B0604020202020204" pitchFamily="34" charset="0"/>
              <a:cs typeface="Arial" panose="020B0604020202020204" pitchFamily="34" charset="0"/>
              <a:hlinkClick r:id="rId2"/>
            </a:endParaRPr>
          </a:p>
          <a:p>
            <a:r>
              <a:rPr lang="fr-FR" sz="1600" dirty="0" smtClean="0">
                <a:latin typeface="Arial" panose="020B0604020202020204" pitchFamily="34" charset="0"/>
                <a:cs typeface="Arial" panose="020B0604020202020204" pitchFamily="34" charset="0"/>
                <a:hlinkClick r:id="rId2"/>
              </a:rPr>
              <a:t>https</a:t>
            </a:r>
            <a:r>
              <a:rPr lang="fr-FR" sz="1600" dirty="0">
                <a:latin typeface="Arial" panose="020B0604020202020204" pitchFamily="34" charset="0"/>
                <a:cs typeface="Arial" panose="020B0604020202020204" pitchFamily="34" charset="0"/>
                <a:hlinkClick r:id="rId2"/>
              </a:rPr>
              <a:t>://www.gdsfrance.org/maladie-hemorragique-epizootique-mhe</a:t>
            </a:r>
            <a:r>
              <a:rPr lang="fr-FR" sz="1600" dirty="0" smtClean="0">
                <a:latin typeface="Arial" panose="020B0604020202020204" pitchFamily="34" charset="0"/>
                <a:cs typeface="Arial" panose="020B0604020202020204" pitchFamily="34" charset="0"/>
                <a:hlinkClick r:id="rId2"/>
              </a:rPr>
              <a:t>/</a:t>
            </a:r>
            <a:endParaRPr lang="fr-FR" sz="1600" dirty="0" smtClean="0">
              <a:latin typeface="Arial" panose="020B0604020202020204" pitchFamily="34" charset="0"/>
              <a:cs typeface="Arial" panose="020B0604020202020204" pitchFamily="34" charset="0"/>
            </a:endParaRPr>
          </a:p>
          <a:p>
            <a:endParaRPr lang="fr-FR" sz="1600"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hlinkClick r:id="rId5"/>
              </a:rPr>
              <a:t>https://</a:t>
            </a:r>
            <a:r>
              <a:rPr lang="fr-FR" sz="1600" dirty="0" smtClean="0">
                <a:latin typeface="Arial" panose="020B0604020202020204" pitchFamily="34" charset="0"/>
                <a:cs typeface="Arial" panose="020B0604020202020204" pitchFamily="34" charset="0"/>
                <a:hlinkClick r:id="rId5"/>
              </a:rPr>
              <a:t>www.gdsfrance.org/wp-content/uploads/2023-09-26-FCO_Produits_de_desinsectisation-V3.pdf</a:t>
            </a:r>
            <a:endParaRPr lang="fr-FR" sz="1600" dirty="0" smtClean="0">
              <a:latin typeface="Arial" panose="020B0604020202020204" pitchFamily="34" charset="0"/>
              <a:cs typeface="Arial" panose="020B0604020202020204" pitchFamily="34" charset="0"/>
            </a:endParaRPr>
          </a:p>
          <a:p>
            <a:endParaRPr lang="fr-FR" sz="1600"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hlinkClick r:id="rId6"/>
              </a:rPr>
              <a:t>https://www.sngtv.org/4DACTION/ACCES_DIRECT/20588</a:t>
            </a:r>
            <a:endParaRPr lang="fr-FR" sz="1600" dirty="0" smtClean="0">
              <a:latin typeface="Arial" panose="020B0604020202020204" pitchFamily="34" charset="0"/>
              <a:cs typeface="Arial" panose="020B0604020202020204" pitchFamily="34" charset="0"/>
            </a:endParaRPr>
          </a:p>
          <a:p>
            <a:endParaRPr lang="fr-FR" sz="1600"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hlinkClick r:id="rId7"/>
              </a:rPr>
              <a:t>https://</a:t>
            </a:r>
            <a:r>
              <a:rPr lang="fr-FR" sz="1600" dirty="0" smtClean="0">
                <a:latin typeface="Arial" panose="020B0604020202020204" pitchFamily="34" charset="0"/>
                <a:cs typeface="Arial" panose="020B0604020202020204" pitchFamily="34" charset="0"/>
                <a:hlinkClick r:id="rId7"/>
              </a:rPr>
              <a:t>plateforme-esa.fr/fr/bulletins-hebdomadaires-de-veille-sanitaire-internationale-du-18-06-2024</a:t>
            </a:r>
            <a:endParaRPr lang="fr-FR" sz="1600" dirty="0" smtClean="0">
              <a:latin typeface="Arial" panose="020B0604020202020204" pitchFamily="34" charset="0"/>
              <a:cs typeface="Arial" panose="020B0604020202020204" pitchFamily="34" charset="0"/>
            </a:endParaRPr>
          </a:p>
          <a:p>
            <a:endParaRPr lang="fr-FR" dirty="0"/>
          </a:p>
          <a:p>
            <a:endParaRPr lang="fr-FR" dirty="0"/>
          </a:p>
        </p:txBody>
      </p:sp>
    </p:spTree>
    <p:extLst>
      <p:ext uri="{BB962C8B-B14F-4D97-AF65-F5344CB8AC3E}">
        <p14:creationId xmlns:p14="http://schemas.microsoft.com/office/powerpoint/2010/main" val="1622031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C4291C8A-C69B-4681-A572-AE712663A221}" type="datetime1">
              <a:rPr lang="fr-FR" cap="all" smtClean="0"/>
              <a:t>25/06/2024</a:t>
            </a:fld>
            <a:endParaRPr lang="fr-FR" cap="all" dirty="0"/>
          </a:p>
        </p:txBody>
      </p:sp>
      <p:sp>
        <p:nvSpPr>
          <p:cNvPr id="5" name="Espace réservé du pied de page 4"/>
          <p:cNvSpPr>
            <a:spLocks noGrp="1"/>
          </p:cNvSpPr>
          <p:nvPr>
            <p:ph type="ftr" sz="quarter" idx="11"/>
          </p:nvPr>
        </p:nvSpPr>
        <p:spPr/>
        <p:txBody>
          <a:bodyPr/>
          <a:lstStyle/>
          <a:p>
            <a:r>
              <a:rPr lang="fr-FR" smtClean="0"/>
              <a:t>DRAAF PACA/SRAL- Pôle coordination de la santé publique vétérinaire </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dirty="0"/>
          </a:p>
        </p:txBody>
      </p:sp>
      <p:sp>
        <p:nvSpPr>
          <p:cNvPr id="7" name="Rectangle 6"/>
          <p:cNvSpPr/>
          <p:nvPr/>
        </p:nvSpPr>
        <p:spPr>
          <a:xfrm>
            <a:off x="35496" y="2248585"/>
            <a:ext cx="9001000" cy="461665"/>
          </a:xfrm>
          <a:prstGeom prst="rect">
            <a:avLst/>
          </a:prstGeom>
        </p:spPr>
        <p:txBody>
          <a:bodyPr wrap="square">
            <a:spAutoFit/>
          </a:bodyPr>
          <a:lstStyle/>
          <a:p>
            <a:pPr algn="ctr"/>
            <a:r>
              <a:rPr lang="fr-FR" sz="2400" b="1" dirty="0">
                <a:latin typeface="Arial" panose="020B0604020202020204" pitchFamily="34" charset="0"/>
                <a:cs typeface="Arial" panose="020B0604020202020204" pitchFamily="34" charset="0"/>
              </a:rPr>
              <a:t>La </a:t>
            </a:r>
            <a:r>
              <a:rPr lang="fr-FR" sz="2400" b="1" dirty="0" smtClean="0">
                <a:latin typeface="Arial" panose="020B0604020202020204" pitchFamily="34" charset="0"/>
                <a:cs typeface="Arial" panose="020B0604020202020204" pitchFamily="34" charset="0"/>
              </a:rPr>
              <a:t>Fièvre Catarrhale Ovine (FCO)</a:t>
            </a:r>
            <a:endParaRPr lang="fr-FR" sz="2400" b="1" dirty="0"/>
          </a:p>
        </p:txBody>
      </p:sp>
    </p:spTree>
    <p:extLst>
      <p:ext uri="{BB962C8B-B14F-4D97-AF65-F5344CB8AC3E}">
        <p14:creationId xmlns:p14="http://schemas.microsoft.com/office/powerpoint/2010/main" val="2255664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C4291C8A-C69B-4681-A572-AE712663A221}" type="datetime1">
              <a:rPr lang="fr-FR" cap="all" smtClean="0"/>
              <a:t>25/06/2024</a:t>
            </a:fld>
            <a:endParaRPr lang="fr-FR" cap="all" dirty="0"/>
          </a:p>
        </p:txBody>
      </p:sp>
      <p:sp>
        <p:nvSpPr>
          <p:cNvPr id="5" name="Espace réservé du pied de page 4"/>
          <p:cNvSpPr>
            <a:spLocks noGrp="1"/>
          </p:cNvSpPr>
          <p:nvPr>
            <p:ph type="ftr" sz="quarter" idx="11"/>
          </p:nvPr>
        </p:nvSpPr>
        <p:spPr/>
        <p:txBody>
          <a:bodyPr/>
          <a:lstStyle/>
          <a:p>
            <a:r>
              <a:rPr lang="fr-FR" smtClean="0"/>
              <a:t>DRAAF PACA/SRAL- Pôle coordination de la santé publique vétérinaire </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dirty="0"/>
          </a:p>
        </p:txBody>
      </p:sp>
      <p:sp>
        <p:nvSpPr>
          <p:cNvPr id="3" name="ZoneTexte 2"/>
          <p:cNvSpPr txBox="1"/>
          <p:nvPr/>
        </p:nvSpPr>
        <p:spPr>
          <a:xfrm>
            <a:off x="179512" y="927626"/>
            <a:ext cx="3456384" cy="2031325"/>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Une épizootie de fièvre catarrhale ovine (FCO) de </a:t>
            </a:r>
            <a:r>
              <a:rPr lang="fr-FR" sz="1400" dirty="0" err="1">
                <a:latin typeface="Arial" panose="020B0604020202020204" pitchFamily="34" charset="0"/>
                <a:cs typeface="Arial" panose="020B0604020202020204" pitchFamily="34" charset="0"/>
              </a:rPr>
              <a:t>sérotype</a:t>
            </a:r>
            <a:r>
              <a:rPr lang="fr-FR" sz="1400" dirty="0">
                <a:latin typeface="Arial" panose="020B0604020202020204" pitchFamily="34" charset="0"/>
                <a:cs typeface="Arial" panose="020B0604020202020204" pitchFamily="34" charset="0"/>
              </a:rPr>
              <a:t> 3 a débuté aux Pays-Bas autour d’Amsterdam depuis le 06/09/2023. Le virus s’est propagé dans tout le pays. Il a ensuite été détecté au Royaume-Uni le 26/11/2023, en Belgique le 29/09/2023 et en Allemagne le 10/10/2023.</a:t>
            </a:r>
          </a:p>
          <a:p>
            <a:endParaRPr lang="fr-FR" sz="1400" dirty="0">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2"/>
          <a:stretch>
            <a:fillRect/>
          </a:stretch>
        </p:blipFill>
        <p:spPr>
          <a:xfrm>
            <a:off x="3491880" y="51470"/>
            <a:ext cx="5652120" cy="4616337"/>
          </a:xfrm>
          <a:prstGeom prst="rect">
            <a:avLst/>
          </a:prstGeom>
        </p:spPr>
      </p:pic>
    </p:spTree>
    <p:extLst>
      <p:ext uri="{BB962C8B-B14F-4D97-AF65-F5344CB8AC3E}">
        <p14:creationId xmlns:p14="http://schemas.microsoft.com/office/powerpoint/2010/main" val="2553590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C4291C8A-C69B-4681-A572-AE712663A221}" type="datetime1">
              <a:rPr lang="fr-FR" cap="all" smtClean="0"/>
              <a:t>25/06/2024</a:t>
            </a:fld>
            <a:endParaRPr lang="fr-FR" cap="all" dirty="0"/>
          </a:p>
        </p:txBody>
      </p:sp>
      <p:sp>
        <p:nvSpPr>
          <p:cNvPr id="5" name="Espace réservé du pied de page 4"/>
          <p:cNvSpPr>
            <a:spLocks noGrp="1"/>
          </p:cNvSpPr>
          <p:nvPr>
            <p:ph type="ftr" sz="quarter" idx="11"/>
          </p:nvPr>
        </p:nvSpPr>
        <p:spPr/>
        <p:txBody>
          <a:bodyPr/>
          <a:lstStyle/>
          <a:p>
            <a:r>
              <a:rPr lang="fr-FR" smtClean="0"/>
              <a:t>DRAAF PACA/SRAL- Pôle coordination de la santé publique vétérinaire </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15</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8777" y="411510"/>
            <a:ext cx="4509049" cy="4169990"/>
          </a:xfrm>
          <a:prstGeom prst="rect">
            <a:avLst/>
          </a:prstGeom>
        </p:spPr>
      </p:pic>
      <p:sp>
        <p:nvSpPr>
          <p:cNvPr id="3" name="ZoneTexte 2"/>
          <p:cNvSpPr txBox="1"/>
          <p:nvPr/>
        </p:nvSpPr>
        <p:spPr>
          <a:xfrm>
            <a:off x="323528" y="915566"/>
            <a:ext cx="3456384" cy="2677656"/>
          </a:xfrm>
          <a:prstGeom prst="rect">
            <a:avLst/>
          </a:prstGeom>
          <a:noFill/>
        </p:spPr>
        <p:txBody>
          <a:bodyPr wrap="square" rtlCol="0">
            <a:spAutoFit/>
          </a:bodyPr>
          <a:lstStyle/>
          <a:p>
            <a:endParaRPr lang="fr-FR" sz="1400" dirty="0">
              <a:latin typeface="Arial" panose="020B0604020202020204" pitchFamily="34" charset="0"/>
              <a:cs typeface="Arial" panose="020B0604020202020204" pitchFamily="34" charset="0"/>
            </a:endParaRPr>
          </a:p>
          <a:p>
            <a:r>
              <a:rPr lang="fr-FR" sz="1400" dirty="0"/>
              <a:t>Le </a:t>
            </a:r>
            <a:r>
              <a:rPr lang="fr-FR" sz="1400" dirty="0" err="1"/>
              <a:t>sérotype</a:t>
            </a:r>
            <a:r>
              <a:rPr lang="fr-FR" sz="1400" dirty="0"/>
              <a:t> 8 est </a:t>
            </a:r>
            <a:r>
              <a:rPr lang="fr-FR" sz="1400" dirty="0" err="1"/>
              <a:t>enzootique</a:t>
            </a:r>
            <a:r>
              <a:rPr lang="fr-FR" sz="1400" dirty="0"/>
              <a:t> en France. </a:t>
            </a:r>
            <a:endParaRPr lang="fr-FR" sz="1400" dirty="0" smtClean="0"/>
          </a:p>
          <a:p>
            <a:endParaRPr lang="fr-FR" sz="1400" dirty="0"/>
          </a:p>
          <a:p>
            <a:r>
              <a:rPr lang="fr-FR" sz="1400" dirty="0" smtClean="0"/>
              <a:t>Deux </a:t>
            </a:r>
            <a:r>
              <a:rPr lang="fr-FR" sz="1400" dirty="0"/>
              <a:t>souches sont présentes sur le territoire métropolitain. La nouvelle souche, qui a émergé en août </a:t>
            </a:r>
            <a:r>
              <a:rPr lang="fr-FR" sz="1400" dirty="0" smtClean="0"/>
              <a:t>2023 en Aveyron, </a:t>
            </a:r>
            <a:r>
              <a:rPr lang="fr-FR" sz="1400" dirty="0"/>
              <a:t>s’est depuis propagée </a:t>
            </a:r>
            <a:r>
              <a:rPr lang="fr-FR" sz="1400" dirty="0">
                <a:latin typeface="Arial" panose="020B0604020202020204" pitchFamily="34" charset="0"/>
                <a:cs typeface="Arial" panose="020B0604020202020204" pitchFamily="34" charset="0"/>
              </a:rPr>
              <a:t>sur plus de la moitié du territoire (de Saône-et-Loire à la Corse</a:t>
            </a:r>
            <a:r>
              <a:rPr lang="fr-FR" sz="1400" dirty="0" smtClean="0">
                <a:latin typeface="Arial" panose="020B0604020202020204" pitchFamily="34" charset="0"/>
                <a:cs typeface="Arial" panose="020B0604020202020204" pitchFamily="34" charset="0"/>
              </a:rPr>
              <a:t>).</a:t>
            </a:r>
          </a:p>
          <a:p>
            <a:endParaRPr lang="fr-FR" sz="1400" dirty="0">
              <a:latin typeface="Arial" panose="020B0604020202020204" pitchFamily="34" charset="0"/>
              <a:cs typeface="Arial" panose="020B0604020202020204" pitchFamily="34" charset="0"/>
            </a:endParaRPr>
          </a:p>
          <a:p>
            <a:r>
              <a:rPr lang="fr-FR" sz="1400" dirty="0" smtClean="0"/>
              <a:t>Cette nouvelle souche </a:t>
            </a:r>
            <a:r>
              <a:rPr lang="fr-FR" sz="1400" dirty="0"/>
              <a:t>a été la cause de cas cliniques observés en </a:t>
            </a:r>
            <a:r>
              <a:rPr lang="fr-FR" sz="1400" dirty="0" smtClean="0"/>
              <a:t>métropole</a:t>
            </a:r>
            <a:endParaRPr lang="fr-FR" sz="1400" dirty="0">
              <a:latin typeface="Arial" panose="020B0604020202020204" pitchFamily="34" charset="0"/>
              <a:cs typeface="Arial" panose="020B0604020202020204" pitchFamily="34" charset="0"/>
            </a:endParaRPr>
          </a:p>
        </p:txBody>
      </p:sp>
      <p:sp>
        <p:nvSpPr>
          <p:cNvPr id="7" name="ZoneTexte 6"/>
          <p:cNvSpPr txBox="1"/>
          <p:nvPr/>
        </p:nvSpPr>
        <p:spPr>
          <a:xfrm>
            <a:off x="179512" y="4380284"/>
            <a:ext cx="8316456" cy="369332"/>
          </a:xfrm>
          <a:prstGeom prst="rect">
            <a:avLst/>
          </a:prstGeom>
          <a:noFill/>
        </p:spPr>
        <p:txBody>
          <a:bodyPr wrap="square" rtlCol="0">
            <a:spAutoFit/>
          </a:bodyPr>
          <a:lstStyle/>
          <a:p>
            <a:r>
              <a:rPr lang="fr-FR" dirty="0">
                <a:hlinkClick r:id="rId3"/>
              </a:rPr>
              <a:t>https://www.gdsfrance.org/fievre-catarrhale-ovine-s8/</a:t>
            </a:r>
            <a:endParaRPr lang="fr-FR" dirty="0"/>
          </a:p>
        </p:txBody>
      </p:sp>
    </p:spTree>
    <p:extLst>
      <p:ext uri="{BB962C8B-B14F-4D97-AF65-F5344CB8AC3E}">
        <p14:creationId xmlns:p14="http://schemas.microsoft.com/office/powerpoint/2010/main" val="3609332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C4291C8A-C69B-4681-A572-AE712663A221}" type="datetime1">
              <a:rPr lang="fr-FR" cap="all" smtClean="0"/>
              <a:t>25/06/2024</a:t>
            </a:fld>
            <a:endParaRPr lang="fr-FR" cap="all" dirty="0"/>
          </a:p>
        </p:txBody>
      </p:sp>
      <p:sp>
        <p:nvSpPr>
          <p:cNvPr id="5" name="Espace réservé du pied de page 4"/>
          <p:cNvSpPr>
            <a:spLocks noGrp="1"/>
          </p:cNvSpPr>
          <p:nvPr>
            <p:ph type="ftr" sz="quarter" idx="11"/>
          </p:nvPr>
        </p:nvSpPr>
        <p:spPr/>
        <p:txBody>
          <a:bodyPr/>
          <a:lstStyle/>
          <a:p>
            <a:r>
              <a:rPr lang="fr-FR" smtClean="0"/>
              <a:t>DRAAF PACA/SRAL- Pôle coordination de la santé publique vétérinaire </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a:t>
            </a:fld>
            <a:endParaRPr lang="fr-FR" dirty="0"/>
          </a:p>
        </p:txBody>
      </p:sp>
      <p:sp>
        <p:nvSpPr>
          <p:cNvPr id="7" name="Rectangle 6"/>
          <p:cNvSpPr/>
          <p:nvPr/>
        </p:nvSpPr>
        <p:spPr>
          <a:xfrm>
            <a:off x="35496" y="2248585"/>
            <a:ext cx="9001000" cy="461665"/>
          </a:xfrm>
          <a:prstGeom prst="rect">
            <a:avLst/>
          </a:prstGeom>
        </p:spPr>
        <p:txBody>
          <a:bodyPr wrap="square">
            <a:spAutoFit/>
          </a:bodyPr>
          <a:lstStyle/>
          <a:p>
            <a:pPr algn="ctr"/>
            <a:r>
              <a:rPr lang="fr-FR" sz="2400" b="1" dirty="0">
                <a:latin typeface="Arial" panose="020B0604020202020204" pitchFamily="34" charset="0"/>
                <a:cs typeface="Arial" panose="020B0604020202020204" pitchFamily="34" charset="0"/>
              </a:rPr>
              <a:t>La maladie hémorragique épizootique (MHE) </a:t>
            </a:r>
            <a:endParaRPr lang="fr-FR" sz="2400" b="1" dirty="0"/>
          </a:p>
        </p:txBody>
      </p:sp>
    </p:spTree>
    <p:extLst>
      <p:ext uri="{BB962C8B-B14F-4D97-AF65-F5344CB8AC3E}">
        <p14:creationId xmlns:p14="http://schemas.microsoft.com/office/powerpoint/2010/main" val="399923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C4291C8A-C69B-4681-A572-AE712663A221}" type="datetime1">
              <a:rPr lang="fr-FR" cap="all" smtClean="0"/>
              <a:t>25/06/2024</a:t>
            </a:fld>
            <a:endParaRPr lang="fr-FR" cap="all" dirty="0"/>
          </a:p>
        </p:txBody>
      </p:sp>
      <p:sp>
        <p:nvSpPr>
          <p:cNvPr id="5" name="Espace réservé du pied de page 4"/>
          <p:cNvSpPr>
            <a:spLocks noGrp="1"/>
          </p:cNvSpPr>
          <p:nvPr>
            <p:ph type="ftr" sz="quarter" idx="11"/>
          </p:nvPr>
        </p:nvSpPr>
        <p:spPr/>
        <p:txBody>
          <a:bodyPr/>
          <a:lstStyle/>
          <a:p>
            <a:r>
              <a:rPr lang="fr-FR" smtClean="0"/>
              <a:t>DRAAF PACA/SRAL- Pôle coordination de la santé publique vétérinaire </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a:t>
            </a:fld>
            <a:endParaRPr lang="fr-FR" dirty="0"/>
          </a:p>
        </p:txBody>
      </p:sp>
      <p:sp>
        <p:nvSpPr>
          <p:cNvPr id="7" name="Rectangle 6"/>
          <p:cNvSpPr/>
          <p:nvPr/>
        </p:nvSpPr>
        <p:spPr>
          <a:xfrm>
            <a:off x="360000" y="771550"/>
            <a:ext cx="8676496" cy="4154984"/>
          </a:xfrm>
          <a:prstGeom prst="rect">
            <a:avLst/>
          </a:prstGeom>
        </p:spPr>
        <p:txBody>
          <a:bodyPr wrap="square">
            <a:spAutoFit/>
          </a:bodyPr>
          <a:lstStyle/>
          <a:p>
            <a:r>
              <a:rPr lang="fr-FR" b="1" dirty="0" smtClean="0">
                <a:latin typeface="Arial" panose="020B0604020202020204" pitchFamily="34" charset="0"/>
                <a:cs typeface="Arial" panose="020B0604020202020204" pitchFamily="34" charset="0"/>
              </a:rPr>
              <a:t>Qu’est-ce que la </a:t>
            </a:r>
            <a:r>
              <a:rPr lang="fr-FR" b="1" dirty="0">
                <a:latin typeface="Arial" panose="020B0604020202020204" pitchFamily="34" charset="0"/>
                <a:cs typeface="Arial" panose="020B0604020202020204" pitchFamily="34" charset="0"/>
              </a:rPr>
              <a:t>MHE ?</a:t>
            </a:r>
          </a:p>
          <a:p>
            <a:endParaRPr lang="fr-FR" dirty="0" smtClean="0">
              <a:latin typeface="Arial" panose="020B0604020202020204" pitchFamily="34" charset="0"/>
              <a:cs typeface="Arial" panose="020B0604020202020204" pitchFamily="34" charset="0"/>
            </a:endParaRPr>
          </a:p>
          <a:p>
            <a:pPr algn="just"/>
            <a:r>
              <a:rPr lang="fr-FR" sz="1500" dirty="0">
                <a:latin typeface="Arial" panose="020B0604020202020204" pitchFamily="34" charset="0"/>
                <a:cs typeface="Arial" panose="020B0604020202020204" pitchFamily="34" charset="0"/>
              </a:rPr>
              <a:t>La maladie hémorragique épizootique (MHE) est une maladie virale affectant les ruminants sauvages (notamment les cervidés) et domestiques (bovins et dans une moindre mesure les petits ruminants). </a:t>
            </a:r>
            <a:endParaRPr lang="fr-FR" sz="1500" dirty="0" smtClean="0">
              <a:latin typeface="Arial" panose="020B0604020202020204" pitchFamily="34" charset="0"/>
              <a:cs typeface="Arial" panose="020B0604020202020204" pitchFamily="34" charset="0"/>
            </a:endParaRPr>
          </a:p>
          <a:p>
            <a:pPr algn="just"/>
            <a:endParaRPr lang="fr-FR" sz="1100" dirty="0">
              <a:latin typeface="Arial" panose="020B0604020202020204" pitchFamily="34" charset="0"/>
              <a:cs typeface="Arial" panose="020B0604020202020204" pitchFamily="34" charset="0"/>
            </a:endParaRPr>
          </a:p>
          <a:p>
            <a:pPr algn="just"/>
            <a:r>
              <a:rPr lang="fr-FR" sz="1500" dirty="0" smtClean="0">
                <a:latin typeface="Arial" panose="020B0604020202020204" pitchFamily="34" charset="0"/>
                <a:cs typeface="Arial" panose="020B0604020202020204" pitchFamily="34" charset="0"/>
              </a:rPr>
              <a:t>Le </a:t>
            </a:r>
            <a:r>
              <a:rPr lang="fr-FR" sz="1500" dirty="0">
                <a:latin typeface="Arial" panose="020B0604020202020204" pitchFamily="34" charset="0"/>
                <a:cs typeface="Arial" panose="020B0604020202020204" pitchFamily="34" charset="0"/>
              </a:rPr>
              <a:t>virus est transmis entre les animaux par des insectes piqueurs hématophages du genre </a:t>
            </a:r>
            <a:r>
              <a:rPr lang="fr-FR" sz="1500" i="1" dirty="0" err="1">
                <a:latin typeface="Arial" panose="020B0604020202020204" pitchFamily="34" charset="0"/>
                <a:cs typeface="Arial" panose="020B0604020202020204" pitchFamily="34" charset="0"/>
              </a:rPr>
              <a:t>Culicoides</a:t>
            </a:r>
            <a:r>
              <a:rPr lang="fr-FR" sz="1500" dirty="0" smtClean="0">
                <a:latin typeface="Arial" panose="020B0604020202020204" pitchFamily="34" charset="0"/>
                <a:cs typeface="Arial" panose="020B0604020202020204" pitchFamily="34" charset="0"/>
              </a:rPr>
              <a:t>.</a:t>
            </a:r>
          </a:p>
          <a:p>
            <a:pPr algn="just"/>
            <a:endParaRPr lang="fr-FR" sz="1100" dirty="0">
              <a:latin typeface="Arial" panose="020B0604020202020204" pitchFamily="34" charset="0"/>
              <a:cs typeface="Arial" panose="020B0604020202020204" pitchFamily="34" charset="0"/>
            </a:endParaRPr>
          </a:p>
          <a:p>
            <a:pPr algn="just"/>
            <a:r>
              <a:rPr lang="fr-FR" sz="1500" dirty="0" smtClean="0">
                <a:latin typeface="Arial" panose="020B0604020202020204" pitchFamily="34" charset="0"/>
                <a:cs typeface="Arial" panose="020B0604020202020204" pitchFamily="34" charset="0"/>
              </a:rPr>
              <a:t>Les </a:t>
            </a:r>
            <a:r>
              <a:rPr lang="fr-FR" sz="1500" dirty="0">
                <a:latin typeface="Arial" panose="020B0604020202020204" pitchFamily="34" charset="0"/>
                <a:cs typeface="Arial" panose="020B0604020202020204" pitchFamily="34" charset="0"/>
              </a:rPr>
              <a:t>signes cliniques de la MHE sont très proches de ceux de la </a:t>
            </a:r>
            <a:r>
              <a:rPr lang="fr-FR" sz="1500" dirty="0" smtClean="0">
                <a:latin typeface="Arial" panose="020B0604020202020204" pitchFamily="34" charset="0"/>
                <a:cs typeface="Arial" panose="020B0604020202020204" pitchFamily="34" charset="0"/>
              </a:rPr>
              <a:t>FCO et </a:t>
            </a:r>
            <a:r>
              <a:rPr lang="fr-FR" sz="1500" dirty="0">
                <a:latin typeface="Arial" panose="020B0604020202020204" pitchFamily="34" charset="0"/>
                <a:cs typeface="Arial" panose="020B0604020202020204" pitchFamily="34" charset="0"/>
              </a:rPr>
              <a:t>se manifestent principalement chez les bovins et les cervidés. </a:t>
            </a:r>
            <a:r>
              <a:rPr lang="fr-FR" sz="1500" dirty="0" smtClean="0">
                <a:latin typeface="Arial" panose="020B0604020202020204" pitchFamily="34" charset="0"/>
                <a:cs typeface="Arial" panose="020B0604020202020204" pitchFamily="34" charset="0"/>
              </a:rPr>
              <a:t>La </a:t>
            </a:r>
            <a:r>
              <a:rPr lang="fr-FR" sz="1500" dirty="0">
                <a:latin typeface="Arial" panose="020B0604020202020204" pitchFamily="34" charset="0"/>
                <a:cs typeface="Arial" panose="020B0604020202020204" pitchFamily="34" charset="0"/>
              </a:rPr>
              <a:t>maladie se traduit notamment par de la fièvre, des ulcérations du mufle, du jetage </a:t>
            </a:r>
            <a:r>
              <a:rPr lang="fr-FR" sz="1500" dirty="0" smtClean="0">
                <a:latin typeface="Arial" panose="020B0604020202020204" pitchFamily="34" charset="0"/>
                <a:cs typeface="Arial" panose="020B0604020202020204" pitchFamily="34" charset="0"/>
              </a:rPr>
              <a:t>et </a:t>
            </a:r>
            <a:r>
              <a:rPr lang="fr-FR" sz="1500" dirty="0">
                <a:latin typeface="Arial" panose="020B0604020202020204" pitchFamily="34" charset="0"/>
                <a:cs typeface="Arial" panose="020B0604020202020204" pitchFamily="34" charset="0"/>
              </a:rPr>
              <a:t>des boiteries. </a:t>
            </a:r>
            <a:r>
              <a:rPr lang="fr-FR" sz="1500" dirty="0" smtClean="0">
                <a:latin typeface="Arial" panose="020B0604020202020204" pitchFamily="34" charset="0"/>
                <a:cs typeface="Arial" panose="020B0604020202020204" pitchFamily="34" charset="0"/>
              </a:rPr>
              <a:t>Chez les bovins, le taux de morbidité est estimé à 10% et le taux de létalité à 1%.</a:t>
            </a:r>
          </a:p>
          <a:p>
            <a:pPr algn="just"/>
            <a:endParaRPr lang="fr-FR" sz="1100" dirty="0" smtClean="0">
              <a:latin typeface="Arial" panose="020B0604020202020204" pitchFamily="34" charset="0"/>
              <a:cs typeface="Arial" panose="020B0604020202020204" pitchFamily="34" charset="0"/>
            </a:endParaRPr>
          </a:p>
          <a:p>
            <a:pPr algn="just"/>
            <a:r>
              <a:rPr lang="fr-FR" sz="1500" dirty="0" smtClean="0">
                <a:latin typeface="Arial" panose="020B0604020202020204" pitchFamily="34" charset="0"/>
                <a:cs typeface="Arial" panose="020B0604020202020204" pitchFamily="34" charset="0"/>
              </a:rPr>
              <a:t>Les </a:t>
            </a:r>
            <a:r>
              <a:rPr lang="fr-FR" sz="1500" dirty="0">
                <a:latin typeface="Arial" panose="020B0604020202020204" pitchFamily="34" charset="0"/>
                <a:cs typeface="Arial" panose="020B0604020202020204" pitchFamily="34" charset="0"/>
              </a:rPr>
              <a:t>moutons, les chèvres et les camélidés sont réceptifs au virus </a:t>
            </a:r>
            <a:r>
              <a:rPr lang="fr-FR" sz="1500" dirty="0" smtClean="0">
                <a:latin typeface="Arial" panose="020B0604020202020204" pitchFamily="34" charset="0"/>
                <a:cs typeface="Arial" panose="020B0604020202020204" pitchFamily="34" charset="0"/>
              </a:rPr>
              <a:t>(= peuvent </a:t>
            </a:r>
            <a:r>
              <a:rPr lang="fr-FR" sz="1500" dirty="0">
                <a:latin typeface="Arial" panose="020B0604020202020204" pitchFamily="34" charset="0"/>
                <a:cs typeface="Arial" panose="020B0604020202020204" pitchFamily="34" charset="0"/>
              </a:rPr>
              <a:t>s’infecter), mais ne présentent pas de signes cliniques </a:t>
            </a:r>
            <a:r>
              <a:rPr lang="fr-FR" sz="1500" dirty="0" smtClean="0">
                <a:latin typeface="Arial" panose="020B0604020202020204" pitchFamily="34" charset="0"/>
                <a:cs typeface="Arial" panose="020B0604020202020204" pitchFamily="34" charset="0"/>
              </a:rPr>
              <a:t>(= pas </a:t>
            </a:r>
            <a:r>
              <a:rPr lang="fr-FR" sz="1500" dirty="0">
                <a:latin typeface="Arial" panose="020B0604020202020204" pitchFamily="34" charset="0"/>
                <a:cs typeface="Arial" panose="020B0604020202020204" pitchFamily="34" charset="0"/>
              </a:rPr>
              <a:t>malades</a:t>
            </a:r>
            <a:r>
              <a:rPr lang="fr-FR" sz="1500" dirty="0" smtClean="0">
                <a:latin typeface="Arial" panose="020B0604020202020204" pitchFamily="34" charset="0"/>
                <a:cs typeface="Arial" panose="020B0604020202020204" pitchFamily="34" charset="0"/>
              </a:rPr>
              <a:t>).</a:t>
            </a:r>
          </a:p>
          <a:p>
            <a:pPr algn="just"/>
            <a:endParaRPr lang="fr-FR" sz="1100" dirty="0">
              <a:latin typeface="Arial" panose="020B0604020202020204" pitchFamily="34" charset="0"/>
              <a:cs typeface="Arial" panose="020B0604020202020204" pitchFamily="34" charset="0"/>
            </a:endParaRPr>
          </a:p>
          <a:p>
            <a:pPr algn="just"/>
            <a:r>
              <a:rPr lang="fr-FR" sz="1500" dirty="0">
                <a:latin typeface="Arial" panose="020B0604020202020204" pitchFamily="34" charset="0"/>
                <a:cs typeface="Arial" panose="020B0604020202020204" pitchFamily="34" charset="0"/>
              </a:rPr>
              <a:t>Il n’y a pas à ce jour de vaccin contre la MHE. Cette maladie n’est pas transmissible à l’Homme.</a:t>
            </a:r>
          </a:p>
        </p:txBody>
      </p:sp>
    </p:spTree>
    <p:extLst>
      <p:ext uri="{BB962C8B-B14F-4D97-AF65-F5344CB8AC3E}">
        <p14:creationId xmlns:p14="http://schemas.microsoft.com/office/powerpoint/2010/main" val="2757456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C4291C8A-C69B-4681-A572-AE712663A221}" type="datetime1">
              <a:rPr lang="fr-FR" cap="all" smtClean="0"/>
              <a:t>25/06/2024</a:t>
            </a:fld>
            <a:endParaRPr lang="fr-FR" cap="all" dirty="0"/>
          </a:p>
        </p:txBody>
      </p:sp>
      <p:sp>
        <p:nvSpPr>
          <p:cNvPr id="5" name="Espace réservé du pied de page 4"/>
          <p:cNvSpPr>
            <a:spLocks noGrp="1"/>
          </p:cNvSpPr>
          <p:nvPr>
            <p:ph type="ftr" sz="quarter" idx="11"/>
          </p:nvPr>
        </p:nvSpPr>
        <p:spPr/>
        <p:txBody>
          <a:bodyPr/>
          <a:lstStyle/>
          <a:p>
            <a:r>
              <a:rPr lang="fr-FR" smtClean="0"/>
              <a:t>DRAAF PACA/SRAL- Pôle coordination de la santé publique vétérinaire </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a:t>
            </a:fld>
            <a:endParaRPr lang="fr-FR" dirty="0"/>
          </a:p>
        </p:txBody>
      </p:sp>
      <p:sp>
        <p:nvSpPr>
          <p:cNvPr id="7" name="Rectangle 6"/>
          <p:cNvSpPr/>
          <p:nvPr/>
        </p:nvSpPr>
        <p:spPr>
          <a:xfrm>
            <a:off x="360000" y="771550"/>
            <a:ext cx="8676496" cy="3862596"/>
          </a:xfrm>
          <a:prstGeom prst="rect">
            <a:avLst/>
          </a:prstGeom>
        </p:spPr>
        <p:txBody>
          <a:bodyPr wrap="square">
            <a:spAutoFit/>
          </a:bodyPr>
          <a:lstStyle/>
          <a:p>
            <a:r>
              <a:rPr lang="fr-FR" b="1" dirty="0">
                <a:latin typeface="Arial" panose="020B0604020202020204" pitchFamily="34" charset="0"/>
                <a:cs typeface="Arial" panose="020B0604020202020204" pitchFamily="34" charset="0"/>
              </a:rPr>
              <a:t>La </a:t>
            </a:r>
            <a:r>
              <a:rPr lang="fr-FR" b="1" dirty="0" smtClean="0">
                <a:latin typeface="Arial" panose="020B0604020202020204" pitchFamily="34" charset="0"/>
                <a:cs typeface="Arial" panose="020B0604020202020204" pitchFamily="34" charset="0"/>
              </a:rPr>
              <a:t>MHE, une </a:t>
            </a:r>
            <a:r>
              <a:rPr lang="fr-FR" b="1" dirty="0">
                <a:latin typeface="Arial" panose="020B0604020202020204" pitchFamily="34" charset="0"/>
                <a:cs typeface="Arial" panose="020B0604020202020204" pitchFamily="34" charset="0"/>
              </a:rPr>
              <a:t>maladie vectorielle </a:t>
            </a:r>
            <a:r>
              <a:rPr lang="fr-FR" b="1" dirty="0" smtClean="0">
                <a:latin typeface="Arial" panose="020B0604020202020204" pitchFamily="34" charset="0"/>
                <a:cs typeface="Arial" panose="020B0604020202020204" pitchFamily="34" charset="0"/>
              </a:rPr>
              <a:t>émergente</a:t>
            </a:r>
            <a:endParaRPr lang="fr-FR" b="1" dirty="0">
              <a:latin typeface="Arial" panose="020B0604020202020204" pitchFamily="34" charset="0"/>
              <a:cs typeface="Arial" panose="020B0604020202020204" pitchFamily="34" charset="0"/>
            </a:endParaRPr>
          </a:p>
          <a:p>
            <a:endParaRPr lang="fr-FR" sz="1600" dirty="0" smtClean="0">
              <a:latin typeface="Arial" panose="020B0604020202020204" pitchFamily="34" charset="0"/>
              <a:cs typeface="Arial" panose="020B0604020202020204" pitchFamily="34" charset="0"/>
            </a:endParaRPr>
          </a:p>
          <a:p>
            <a:pPr algn="just"/>
            <a:r>
              <a:rPr lang="fr-FR" sz="1500" dirty="0" smtClean="0">
                <a:latin typeface="Arial" panose="020B0604020202020204" pitchFamily="34" charset="0"/>
                <a:cs typeface="Arial" panose="020B0604020202020204" pitchFamily="34" charset="0"/>
              </a:rPr>
              <a:t>Le </a:t>
            </a:r>
            <a:r>
              <a:rPr lang="fr-FR" sz="1500" dirty="0">
                <a:latin typeface="Arial" panose="020B0604020202020204" pitchFamily="34" charset="0"/>
                <a:cs typeface="Arial" panose="020B0604020202020204" pitchFamily="34" charset="0"/>
              </a:rPr>
              <a:t>virus de la maladie hémorragique épizootique (MHE) transmis par les </a:t>
            </a:r>
            <a:r>
              <a:rPr lang="fr-FR" sz="1500" i="1" dirty="0" err="1">
                <a:latin typeface="Arial" panose="020B0604020202020204" pitchFamily="34" charset="0"/>
                <a:cs typeface="Arial" panose="020B0604020202020204" pitchFamily="34" charset="0"/>
              </a:rPr>
              <a:t>culicoïdes</a:t>
            </a:r>
            <a:r>
              <a:rPr lang="fr-FR" sz="1500" dirty="0">
                <a:latin typeface="Arial" panose="020B0604020202020204" pitchFamily="34" charset="0"/>
                <a:cs typeface="Arial" panose="020B0604020202020204" pitchFamily="34" charset="0"/>
              </a:rPr>
              <a:t> </a:t>
            </a:r>
            <a:r>
              <a:rPr lang="fr-FR" sz="1500" dirty="0" smtClean="0">
                <a:latin typeface="Arial" panose="020B0604020202020204" pitchFamily="34" charset="0"/>
                <a:cs typeface="Arial" panose="020B0604020202020204" pitchFamily="34" charset="0"/>
              </a:rPr>
              <a:t>représente </a:t>
            </a:r>
            <a:r>
              <a:rPr lang="fr-FR" sz="1500" dirty="0">
                <a:latin typeface="Arial" panose="020B0604020202020204" pitchFamily="34" charset="0"/>
                <a:cs typeface="Arial" panose="020B0604020202020204" pitchFamily="34" charset="0"/>
              </a:rPr>
              <a:t>une menace significative pour le cheptel bovin européen. </a:t>
            </a:r>
            <a:endParaRPr lang="fr-FR" sz="1500" dirty="0" smtClean="0">
              <a:latin typeface="Arial" panose="020B0604020202020204" pitchFamily="34" charset="0"/>
              <a:cs typeface="Arial" panose="020B0604020202020204" pitchFamily="34" charset="0"/>
            </a:endParaRPr>
          </a:p>
          <a:p>
            <a:pPr algn="just"/>
            <a:endParaRPr lang="fr-FR" sz="1500" dirty="0">
              <a:latin typeface="Arial" panose="020B0604020202020204" pitchFamily="34" charset="0"/>
              <a:cs typeface="Arial" panose="020B0604020202020204" pitchFamily="34" charset="0"/>
            </a:endParaRPr>
          </a:p>
          <a:p>
            <a:pPr algn="just"/>
            <a:r>
              <a:rPr lang="fr-FR" sz="1500" dirty="0" smtClean="0">
                <a:latin typeface="Arial" panose="020B0604020202020204" pitchFamily="34" charset="0"/>
                <a:cs typeface="Arial" panose="020B0604020202020204" pitchFamily="34" charset="0"/>
              </a:rPr>
              <a:t>Initialement </a:t>
            </a:r>
            <a:r>
              <a:rPr lang="fr-FR" sz="1500" dirty="0">
                <a:latin typeface="Arial" panose="020B0604020202020204" pitchFamily="34" charset="0"/>
                <a:cs typeface="Arial" panose="020B0604020202020204" pitchFamily="34" charset="0"/>
              </a:rPr>
              <a:t>identifié aux États-Unis en 1955, il s’est propagé à travers le monde, touchant plusieurs continents, y compris l’Europe pour la première fois en 2022. </a:t>
            </a:r>
            <a:endParaRPr lang="fr-FR" sz="1500" dirty="0" smtClean="0">
              <a:latin typeface="Arial" panose="020B0604020202020204" pitchFamily="34" charset="0"/>
              <a:cs typeface="Arial" panose="020B0604020202020204" pitchFamily="34" charset="0"/>
            </a:endParaRPr>
          </a:p>
          <a:p>
            <a:pPr algn="just"/>
            <a:endParaRPr lang="fr-FR" sz="1500" dirty="0" smtClean="0">
              <a:latin typeface="Arial" panose="020B0604020202020204" pitchFamily="34" charset="0"/>
              <a:cs typeface="Arial" panose="020B0604020202020204" pitchFamily="34" charset="0"/>
            </a:endParaRPr>
          </a:p>
          <a:p>
            <a:pPr algn="just"/>
            <a:r>
              <a:rPr lang="fr-FR" sz="1500" dirty="0" smtClean="0">
                <a:latin typeface="Arial" panose="020B0604020202020204" pitchFamily="34" charset="0"/>
                <a:cs typeface="Arial" panose="020B0604020202020204" pitchFamily="34" charset="0"/>
              </a:rPr>
              <a:t>En </a:t>
            </a:r>
            <a:r>
              <a:rPr lang="fr-FR" sz="1500" dirty="0">
                <a:latin typeface="Arial" panose="020B0604020202020204" pitchFamily="34" charset="0"/>
                <a:cs typeface="Arial" panose="020B0604020202020204" pitchFamily="34" charset="0"/>
              </a:rPr>
              <a:t>2021, une souche de </a:t>
            </a:r>
            <a:r>
              <a:rPr lang="fr-FR" sz="1500" dirty="0" err="1">
                <a:latin typeface="Arial" panose="020B0604020202020204" pitchFamily="34" charset="0"/>
                <a:cs typeface="Arial" panose="020B0604020202020204" pitchFamily="34" charset="0"/>
              </a:rPr>
              <a:t>sérotype</a:t>
            </a:r>
            <a:r>
              <a:rPr lang="fr-FR" sz="1500" dirty="0">
                <a:latin typeface="Arial" panose="020B0604020202020204" pitchFamily="34" charset="0"/>
                <a:cs typeface="Arial" panose="020B0604020202020204" pitchFamily="34" charset="0"/>
              </a:rPr>
              <a:t> 8 (EHDV-8) non décrite auparavant a été détectée en Tunisie, puis signalée en Sardaigne, en Sicile et en Andalousie majoritairement chez les bovins. </a:t>
            </a:r>
            <a:r>
              <a:rPr lang="fr-FR" sz="1500" dirty="0" smtClean="0">
                <a:latin typeface="Arial" panose="020B0604020202020204" pitchFamily="34" charset="0"/>
                <a:cs typeface="Arial" panose="020B0604020202020204" pitchFamily="34" charset="0"/>
              </a:rPr>
              <a:t>Au </a:t>
            </a:r>
            <a:r>
              <a:rPr lang="fr-FR" sz="1500" dirty="0">
                <a:latin typeface="Arial" panose="020B0604020202020204" pitchFamily="34" charset="0"/>
                <a:cs typeface="Arial" panose="020B0604020202020204" pitchFamily="34" charset="0"/>
              </a:rPr>
              <a:t>cours de l’été 2023, le virus s’est rapidement répandu dans toute la péninsule </a:t>
            </a:r>
            <a:r>
              <a:rPr lang="fr-FR" sz="1500" dirty="0" smtClean="0">
                <a:latin typeface="Arial" panose="020B0604020202020204" pitchFamily="34" charset="0"/>
                <a:cs typeface="Arial" panose="020B0604020202020204" pitchFamily="34" charset="0"/>
              </a:rPr>
              <a:t>ibérique.</a:t>
            </a:r>
          </a:p>
          <a:p>
            <a:pPr algn="just"/>
            <a:endParaRPr lang="fr-FR" sz="1500" dirty="0" smtClean="0">
              <a:latin typeface="Arial" panose="020B0604020202020204" pitchFamily="34" charset="0"/>
              <a:cs typeface="Arial" panose="020B0604020202020204" pitchFamily="34" charset="0"/>
            </a:endParaRPr>
          </a:p>
          <a:p>
            <a:pPr algn="just"/>
            <a:r>
              <a:rPr lang="fr-FR" sz="1500" dirty="0">
                <a:latin typeface="Arial" panose="020B0604020202020204" pitchFamily="34" charset="0"/>
                <a:cs typeface="Arial" panose="020B0604020202020204" pitchFamily="34" charset="0"/>
              </a:rPr>
              <a:t>Jusqu’au 20 septembre 2023, la France était indemne de MHE, la détection du virus sur le territoire a ainsi conduit les autorités françaises à effectuer une notification immédiate auprès de l‘Organisation mondiale de la santé animale (OMSA) et </a:t>
            </a:r>
            <a:r>
              <a:rPr lang="fr-FR" sz="1500" dirty="0" smtClean="0">
                <a:latin typeface="Arial" panose="020B0604020202020204" pitchFamily="34" charset="0"/>
                <a:cs typeface="Arial" panose="020B0604020202020204" pitchFamily="34" charset="0"/>
              </a:rPr>
              <a:t>la </a:t>
            </a:r>
            <a:r>
              <a:rPr lang="fr-FR" sz="1500" dirty="0">
                <a:latin typeface="Arial" panose="020B0604020202020204" pitchFamily="34" charset="0"/>
                <a:cs typeface="Arial" panose="020B0604020202020204" pitchFamily="34" charset="0"/>
              </a:rPr>
              <a:t>Commission européenne.</a:t>
            </a:r>
          </a:p>
          <a:p>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05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C4291C8A-C69B-4681-A572-AE712663A221}" type="datetime1">
              <a:rPr lang="fr-FR" cap="all" smtClean="0"/>
              <a:t>25/06/2024</a:t>
            </a:fld>
            <a:endParaRPr lang="fr-FR" cap="all" dirty="0"/>
          </a:p>
        </p:txBody>
      </p:sp>
      <p:sp>
        <p:nvSpPr>
          <p:cNvPr id="5" name="Espace réservé du pied de page 4"/>
          <p:cNvSpPr>
            <a:spLocks noGrp="1"/>
          </p:cNvSpPr>
          <p:nvPr>
            <p:ph type="ftr" sz="quarter" idx="11"/>
          </p:nvPr>
        </p:nvSpPr>
        <p:spPr/>
        <p:txBody>
          <a:bodyPr/>
          <a:lstStyle/>
          <a:p>
            <a:r>
              <a:rPr lang="fr-FR" smtClean="0"/>
              <a:t>DRAAF PACA/SRAL- Pôle coordination de la santé publique vétérinaire </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a:t>
            </a:fld>
            <a:endParaRPr lang="fr-FR" dirty="0"/>
          </a:p>
        </p:txBody>
      </p:sp>
      <p:sp>
        <p:nvSpPr>
          <p:cNvPr id="7" name="Rectangle 6"/>
          <p:cNvSpPr/>
          <p:nvPr/>
        </p:nvSpPr>
        <p:spPr>
          <a:xfrm>
            <a:off x="360000" y="771550"/>
            <a:ext cx="8424000" cy="4185761"/>
          </a:xfrm>
          <a:prstGeom prst="rect">
            <a:avLst/>
          </a:prstGeom>
        </p:spPr>
        <p:txBody>
          <a:bodyPr wrap="square">
            <a:spAutoFit/>
          </a:bodyPr>
          <a:lstStyle/>
          <a:p>
            <a:r>
              <a:rPr lang="fr-FR" b="1" dirty="0">
                <a:latin typeface="Arial" panose="020B0604020202020204" pitchFamily="34" charset="0"/>
                <a:cs typeface="Arial" panose="020B0604020202020204" pitchFamily="34" charset="0"/>
              </a:rPr>
              <a:t>Que prévoit la règlementation vis-à-vis de cette maladie ?</a:t>
            </a:r>
          </a:p>
          <a:p>
            <a:endParaRPr lang="fr-FR" sz="1600" dirty="0" smtClean="0">
              <a:latin typeface="Arial" panose="020B0604020202020204" pitchFamily="34" charset="0"/>
              <a:cs typeface="Arial" panose="020B0604020202020204" pitchFamily="34" charset="0"/>
            </a:endParaRPr>
          </a:p>
          <a:p>
            <a:r>
              <a:rPr lang="fr-FR" sz="1500" dirty="0" smtClean="0">
                <a:latin typeface="Arial" panose="020B0604020202020204" pitchFamily="34" charset="0"/>
                <a:cs typeface="Arial" panose="020B0604020202020204" pitchFamily="34" charset="0"/>
              </a:rPr>
              <a:t>Au </a:t>
            </a:r>
            <a:r>
              <a:rPr lang="fr-FR" sz="1500" dirty="0">
                <a:latin typeface="Arial" panose="020B0604020202020204" pitchFamily="34" charset="0"/>
                <a:cs typeface="Arial" panose="020B0604020202020204" pitchFamily="34" charset="0"/>
              </a:rPr>
              <a:t>titre de la réglementation </a:t>
            </a:r>
            <a:r>
              <a:rPr lang="fr-FR" sz="1500" dirty="0" smtClean="0">
                <a:latin typeface="Arial" panose="020B0604020202020204" pitchFamily="34" charset="0"/>
                <a:cs typeface="Arial" panose="020B0604020202020204" pitchFamily="34" charset="0"/>
              </a:rPr>
              <a:t>européenne (LSA), </a:t>
            </a:r>
            <a:r>
              <a:rPr lang="fr-FR" sz="1500" dirty="0">
                <a:latin typeface="Arial" panose="020B0604020202020204" pitchFamily="34" charset="0"/>
                <a:cs typeface="Arial" panose="020B0604020202020204" pitchFamily="34" charset="0"/>
              </a:rPr>
              <a:t>la MHE est classée en catégories D et E : </a:t>
            </a:r>
            <a:endParaRPr lang="fr-FR" sz="15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500" dirty="0" smtClean="0">
                <a:latin typeface="Arial" panose="020B0604020202020204" pitchFamily="34" charset="0"/>
                <a:cs typeface="Arial" panose="020B0604020202020204" pitchFamily="34" charset="0"/>
              </a:rPr>
              <a:t>restrictions aux </a:t>
            </a:r>
            <a:r>
              <a:rPr lang="fr-FR" sz="1500" dirty="0">
                <a:latin typeface="Arial" panose="020B0604020202020204" pitchFamily="34" charset="0"/>
                <a:cs typeface="Arial" panose="020B0604020202020204" pitchFamily="34" charset="0"/>
              </a:rPr>
              <a:t>échanges pour les mouvements d’animaux entre les Etats membres de l’Union européenne </a:t>
            </a:r>
            <a:r>
              <a:rPr lang="fr-FR" sz="15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fr-FR" sz="1500" dirty="0" smtClean="0">
                <a:latin typeface="Arial" panose="020B0604020202020204" pitchFamily="34" charset="0"/>
                <a:cs typeface="Arial" panose="020B0604020202020204" pitchFamily="34" charset="0"/>
              </a:rPr>
              <a:t>déclaration </a:t>
            </a:r>
            <a:r>
              <a:rPr lang="fr-FR" sz="1500" dirty="0">
                <a:latin typeface="Arial" panose="020B0604020202020204" pitchFamily="34" charset="0"/>
                <a:cs typeface="Arial" panose="020B0604020202020204" pitchFamily="34" charset="0"/>
              </a:rPr>
              <a:t>obligatoire des foyers par la France à la Commission </a:t>
            </a:r>
            <a:r>
              <a:rPr lang="fr-FR" sz="1500" dirty="0" smtClean="0">
                <a:latin typeface="Arial" panose="020B0604020202020204" pitchFamily="34" charset="0"/>
                <a:cs typeface="Arial" panose="020B0604020202020204" pitchFamily="34" charset="0"/>
              </a:rPr>
              <a:t>Européenne,</a:t>
            </a:r>
          </a:p>
          <a:p>
            <a:pPr marL="285750" indent="-285750">
              <a:buFont typeface="Arial" panose="020B0604020202020204" pitchFamily="34" charset="0"/>
              <a:buChar char="•"/>
            </a:pPr>
            <a:r>
              <a:rPr lang="fr-FR" sz="1500" dirty="0" smtClean="0">
                <a:latin typeface="Arial" panose="020B0604020202020204" pitchFamily="34" charset="0"/>
                <a:cs typeface="Arial" panose="020B0604020202020204" pitchFamily="34" charset="0"/>
              </a:rPr>
              <a:t>les </a:t>
            </a:r>
            <a:r>
              <a:rPr lang="fr-FR" sz="1500" dirty="0">
                <a:latin typeface="Arial" panose="020B0604020202020204" pitchFamily="34" charset="0"/>
                <a:cs typeface="Arial" panose="020B0604020202020204" pitchFamily="34" charset="0"/>
              </a:rPr>
              <a:t>éleveurs doivent déclarer les suspicions et les cas à leur vétérinaire sanitaire. </a:t>
            </a:r>
            <a:endParaRPr lang="fr-FR" sz="1500" dirty="0" smtClean="0">
              <a:latin typeface="Arial" panose="020B0604020202020204" pitchFamily="34" charset="0"/>
              <a:cs typeface="Arial" panose="020B0604020202020204" pitchFamily="34" charset="0"/>
            </a:endParaRPr>
          </a:p>
          <a:p>
            <a:endParaRPr lang="fr-FR" sz="15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500" dirty="0" smtClean="0">
                <a:latin typeface="Arial" panose="020B0604020202020204" pitchFamily="34" charset="0"/>
                <a:cs typeface="Arial" panose="020B0604020202020204" pitchFamily="34" charset="0"/>
              </a:rPr>
              <a:t>Règlement </a:t>
            </a:r>
            <a:r>
              <a:rPr lang="fr-FR" sz="1500" dirty="0">
                <a:latin typeface="Arial" panose="020B0604020202020204" pitchFamily="34" charset="0"/>
                <a:cs typeface="Arial" panose="020B0604020202020204" pitchFamily="34" charset="0"/>
              </a:rPr>
              <a:t>(UE) 2016/429 du Parlement européen et du Conseil du 9 mars 2016 relatif aux maladies animales transmissibles et modifiant et abrogeant certains actes dans le domaine de la santé animale (« législation sur la santé animale ») et ses actes secondaires </a:t>
            </a:r>
            <a:endParaRPr lang="fr-FR" sz="15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500" dirty="0" smtClean="0">
                <a:latin typeface="Arial" panose="020B0604020202020204" pitchFamily="34" charset="0"/>
                <a:cs typeface="Arial" panose="020B0604020202020204" pitchFamily="34" charset="0"/>
              </a:rPr>
              <a:t>Arrêté </a:t>
            </a:r>
            <a:r>
              <a:rPr lang="fr-FR" sz="1500" dirty="0">
                <a:latin typeface="Arial" panose="020B0604020202020204" pitchFamily="34" charset="0"/>
                <a:cs typeface="Arial" panose="020B0604020202020204" pitchFamily="34" charset="0"/>
              </a:rPr>
              <a:t>ministériel du 25 octobre 2023 fixant des mesures de surveillance, de prévention et de lutte vis-à-vis de la maladie hémorragique </a:t>
            </a:r>
            <a:r>
              <a:rPr lang="fr-FR" sz="1500" dirty="0" smtClean="0">
                <a:latin typeface="Arial" panose="020B0604020202020204" pitchFamily="34" charset="0"/>
                <a:cs typeface="Arial" panose="020B0604020202020204" pitchFamily="34" charset="0"/>
              </a:rPr>
              <a:t>épizootique</a:t>
            </a:r>
          </a:p>
          <a:p>
            <a:pPr marL="285750" indent="-285750">
              <a:buFont typeface="Arial" panose="020B0604020202020204" pitchFamily="34" charset="0"/>
              <a:buChar char="→"/>
            </a:pPr>
            <a:r>
              <a:rPr lang="fr-FR" sz="1500" dirty="0" smtClean="0">
                <a:latin typeface="Arial" panose="020B0604020202020204" pitchFamily="34" charset="0"/>
                <a:cs typeface="Arial" panose="020B0604020202020204" pitchFamily="34" charset="0"/>
              </a:rPr>
              <a:t>Instruction </a:t>
            </a:r>
            <a:r>
              <a:rPr lang="fr-FR" sz="1500" dirty="0">
                <a:latin typeface="Arial" panose="020B0604020202020204" pitchFamily="34" charset="0"/>
                <a:cs typeface="Arial" panose="020B0604020202020204" pitchFamily="34" charset="0"/>
              </a:rPr>
              <a:t>technique 2023-724 du 24 novembre 2023 Surveillance événementielle de la maladie hémorragique épizootique (MHE) en élevages et dispositions relatives aux mouvements d’animaux sur le territoire continental</a:t>
            </a:r>
          </a:p>
          <a:p>
            <a:endParaRPr lang="fr-FR" sz="1200" dirty="0" smtClean="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061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C4291C8A-C69B-4681-A572-AE712663A221}" type="datetime1">
              <a:rPr lang="fr-FR" cap="all" smtClean="0"/>
              <a:t>25/06/2024</a:t>
            </a:fld>
            <a:endParaRPr lang="fr-FR" cap="all" dirty="0"/>
          </a:p>
        </p:txBody>
      </p:sp>
      <p:sp>
        <p:nvSpPr>
          <p:cNvPr id="5" name="Espace réservé du pied de page 4"/>
          <p:cNvSpPr>
            <a:spLocks noGrp="1"/>
          </p:cNvSpPr>
          <p:nvPr>
            <p:ph type="ftr" sz="quarter" idx="11"/>
          </p:nvPr>
        </p:nvSpPr>
        <p:spPr/>
        <p:txBody>
          <a:bodyPr/>
          <a:lstStyle/>
          <a:p>
            <a:r>
              <a:rPr lang="fr-FR" smtClean="0"/>
              <a:t>DRAAF PACA/SRAL- Pôle coordination de la santé publique vétérinaire </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a:t>
            </a:fld>
            <a:endParaRPr lang="fr-FR" dirty="0"/>
          </a:p>
        </p:txBody>
      </p:sp>
      <p:sp>
        <p:nvSpPr>
          <p:cNvPr id="7" name="Rectangle 6"/>
          <p:cNvSpPr/>
          <p:nvPr/>
        </p:nvSpPr>
        <p:spPr>
          <a:xfrm>
            <a:off x="360000" y="843558"/>
            <a:ext cx="8605424" cy="3139321"/>
          </a:xfrm>
          <a:prstGeom prst="rect">
            <a:avLst/>
          </a:prstGeom>
        </p:spPr>
        <p:txBody>
          <a:bodyPr wrap="square">
            <a:spAutoFit/>
          </a:bodyPr>
          <a:lstStyle/>
          <a:p>
            <a:r>
              <a:rPr lang="fr-FR" b="1" dirty="0"/>
              <a:t>Quelles conséquences en cas de détection d’un foyer ?</a:t>
            </a:r>
          </a:p>
          <a:p>
            <a:endParaRPr lang="fr-FR" dirty="0" smtClean="0"/>
          </a:p>
          <a:p>
            <a:r>
              <a:rPr lang="fr-FR" dirty="0" smtClean="0"/>
              <a:t>La </a:t>
            </a:r>
            <a:r>
              <a:rPr lang="fr-FR" dirty="0"/>
              <a:t>détection de la MHE sur le territoire national entraine des restrictions aux mouvements avec une interdiction de mouvements d’animaux vers un autre Etat membre de l’Union Européenne, pour tous les élevages situés dans un rayon de 150 km autour d’un foyer. </a:t>
            </a:r>
            <a:endParaRPr lang="fr-FR" dirty="0" smtClean="0"/>
          </a:p>
          <a:p>
            <a:endParaRPr lang="fr-FR" dirty="0"/>
          </a:p>
          <a:p>
            <a:r>
              <a:rPr lang="fr-FR" dirty="0" smtClean="0"/>
              <a:t>Certaines </a:t>
            </a:r>
            <a:r>
              <a:rPr lang="fr-FR" dirty="0"/>
              <a:t>destinations vers les pays tiers font également l’objet de restrictions</a:t>
            </a:r>
            <a:r>
              <a:rPr lang="fr-FR" dirty="0" smtClean="0"/>
              <a:t>.</a:t>
            </a:r>
          </a:p>
          <a:p>
            <a:endParaRPr lang="fr-FR" dirty="0"/>
          </a:p>
          <a:p>
            <a:r>
              <a:rPr lang="fr-FR" dirty="0"/>
              <a:t>La détection de foyers de MHE entraîne des mesures de lutte et de prévention spécifiques dans un rayon de 150 km autour des foyers</a:t>
            </a:r>
          </a:p>
        </p:txBody>
      </p:sp>
    </p:spTree>
    <p:extLst>
      <p:ext uri="{BB962C8B-B14F-4D97-AF65-F5344CB8AC3E}">
        <p14:creationId xmlns:p14="http://schemas.microsoft.com/office/powerpoint/2010/main" val="386428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C4291C8A-C69B-4681-A572-AE712663A221}" type="datetime1">
              <a:rPr lang="fr-FR" cap="all" smtClean="0"/>
              <a:t>25/06/2024</a:t>
            </a:fld>
            <a:endParaRPr lang="fr-FR" cap="all" dirty="0"/>
          </a:p>
        </p:txBody>
      </p:sp>
      <p:sp>
        <p:nvSpPr>
          <p:cNvPr id="5" name="Espace réservé du pied de page 4"/>
          <p:cNvSpPr>
            <a:spLocks noGrp="1"/>
          </p:cNvSpPr>
          <p:nvPr>
            <p:ph type="ftr" sz="quarter" idx="11"/>
          </p:nvPr>
        </p:nvSpPr>
        <p:spPr/>
        <p:txBody>
          <a:bodyPr/>
          <a:lstStyle/>
          <a:p>
            <a:r>
              <a:rPr lang="fr-FR" smtClean="0"/>
              <a:t>DRAAF PACA/SRAL- Pôle coordination de la santé publique vétérinaire </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7</a:t>
            </a:fld>
            <a:endParaRPr lang="fr-FR" dirty="0"/>
          </a:p>
        </p:txBody>
      </p:sp>
      <p:sp>
        <p:nvSpPr>
          <p:cNvPr id="7" name="Rectangle 6"/>
          <p:cNvSpPr/>
          <p:nvPr/>
        </p:nvSpPr>
        <p:spPr>
          <a:xfrm>
            <a:off x="360000" y="843558"/>
            <a:ext cx="8605424" cy="3693319"/>
          </a:xfrm>
          <a:prstGeom prst="rect">
            <a:avLst/>
          </a:prstGeom>
        </p:spPr>
        <p:txBody>
          <a:bodyPr wrap="square">
            <a:spAutoFit/>
          </a:bodyPr>
          <a:lstStyle/>
          <a:p>
            <a:r>
              <a:rPr lang="fr-FR" b="1" dirty="0"/>
              <a:t>Quelles conséquences en cas de détection d’un foyer ?</a:t>
            </a:r>
          </a:p>
          <a:p>
            <a:endParaRPr lang="fr-FR" dirty="0" smtClean="0"/>
          </a:p>
          <a:p>
            <a:r>
              <a:rPr lang="fr-FR" dirty="0"/>
              <a:t>Un établissement est reconnu infecté de la maladie hémorragique épizootique lorsque qu'au moins un bovin, ovin, caprin ou cervidé présentant des signes cliniques évocateurs de maladie hémorragique épizootique rend un résultat d'analyse positif à la recherche de cette maladie par un laboratoire agréé pour cette recherche.</a:t>
            </a:r>
            <a:br>
              <a:rPr lang="fr-FR" dirty="0"/>
            </a:br>
            <a:endParaRPr lang="fr-FR" dirty="0" smtClean="0"/>
          </a:p>
          <a:p>
            <a:r>
              <a:rPr lang="fr-FR" dirty="0" smtClean="0"/>
              <a:t>Les </a:t>
            </a:r>
            <a:r>
              <a:rPr lang="fr-FR" dirty="0"/>
              <a:t>animaux détenus dans un établissement reconnu infecté et l'ensemble des animaux des espèces bovine, ovine, caprine ou cervidé détenus dans un périmètre de 150 kilomètres autour de l'établissement reconnu infecté ne peuvent être destinés aux échanges, sauf acceptation de l'Etat membre de destination</a:t>
            </a:r>
            <a:r>
              <a:rPr lang="fr-FR" dirty="0" smtClean="0"/>
              <a:t>.</a:t>
            </a:r>
          </a:p>
          <a:p>
            <a:endParaRPr lang="fr-FR" dirty="0" smtClean="0"/>
          </a:p>
        </p:txBody>
      </p:sp>
    </p:spTree>
    <p:extLst>
      <p:ext uri="{BB962C8B-B14F-4D97-AF65-F5344CB8AC3E}">
        <p14:creationId xmlns:p14="http://schemas.microsoft.com/office/powerpoint/2010/main" val="2256114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C4291C8A-C69B-4681-A572-AE712663A221}" type="datetime1">
              <a:rPr lang="fr-FR" cap="all" smtClean="0"/>
              <a:t>25/06/2024</a:t>
            </a:fld>
            <a:endParaRPr lang="fr-FR" cap="all" dirty="0"/>
          </a:p>
        </p:txBody>
      </p:sp>
      <p:sp>
        <p:nvSpPr>
          <p:cNvPr id="5" name="Espace réservé du pied de page 4"/>
          <p:cNvSpPr>
            <a:spLocks noGrp="1"/>
          </p:cNvSpPr>
          <p:nvPr>
            <p:ph type="ftr" sz="quarter" idx="11"/>
          </p:nvPr>
        </p:nvSpPr>
        <p:spPr/>
        <p:txBody>
          <a:bodyPr/>
          <a:lstStyle/>
          <a:p>
            <a:r>
              <a:rPr lang="fr-FR" smtClean="0"/>
              <a:t>DRAAF PACA/SRAL- Pôle coordination de la santé publique vétérinaire </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8</a:t>
            </a:fld>
            <a:endParaRPr lang="fr-FR" dirty="0"/>
          </a:p>
        </p:txBody>
      </p:sp>
      <p:sp>
        <p:nvSpPr>
          <p:cNvPr id="7" name="Rectangle 6"/>
          <p:cNvSpPr/>
          <p:nvPr/>
        </p:nvSpPr>
        <p:spPr>
          <a:xfrm>
            <a:off x="251520" y="896183"/>
            <a:ext cx="8784976" cy="3816429"/>
          </a:xfrm>
          <a:prstGeom prst="rect">
            <a:avLst/>
          </a:prstGeom>
        </p:spPr>
        <p:txBody>
          <a:bodyPr wrap="square">
            <a:spAutoFit/>
          </a:bodyPr>
          <a:lstStyle/>
          <a:p>
            <a:r>
              <a:rPr lang="fr-FR" sz="1400" b="1" dirty="0"/>
              <a:t>Quelles conséquences en cas de détection d’un foyer ?</a:t>
            </a:r>
          </a:p>
          <a:p>
            <a:endParaRPr lang="fr-FR" sz="1400" dirty="0" smtClean="0">
              <a:latin typeface="Arial" panose="020B0604020202020204" pitchFamily="34" charset="0"/>
              <a:cs typeface="Arial" panose="020B0604020202020204" pitchFamily="34" charset="0"/>
            </a:endParaRPr>
          </a:p>
          <a:p>
            <a:pPr marL="400050" indent="-400050">
              <a:buAutoNum type="romanUcPeriod"/>
            </a:pPr>
            <a:r>
              <a:rPr lang="fr-FR" sz="1400" dirty="0" smtClean="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Le ministre chargé de l'agriculture publie </a:t>
            </a:r>
            <a:r>
              <a:rPr lang="fr-FR" sz="1400" dirty="0" smtClean="0">
                <a:latin typeface="Arial" panose="020B0604020202020204" pitchFamily="34" charset="0"/>
                <a:cs typeface="Arial" panose="020B0604020202020204" pitchFamily="34" charset="0"/>
              </a:rPr>
              <a:t>la </a:t>
            </a:r>
            <a:r>
              <a:rPr lang="fr-FR" sz="1400" dirty="0">
                <a:latin typeface="Arial" panose="020B0604020202020204" pitchFamily="34" charset="0"/>
                <a:cs typeface="Arial" panose="020B0604020202020204" pitchFamily="34" charset="0"/>
              </a:rPr>
              <a:t>zone du périmètre défini à l'article 3 du présent arrêté, dite zone régulée</a:t>
            </a:r>
            <a:r>
              <a:rPr lang="fr-FR" sz="1400" dirty="0" smtClean="0">
                <a:latin typeface="Arial" panose="020B0604020202020204" pitchFamily="34" charset="0"/>
                <a:cs typeface="Arial" panose="020B0604020202020204" pitchFamily="34" charset="0"/>
              </a:rPr>
              <a:t>. </a:t>
            </a:r>
            <a:r>
              <a:rPr lang="fr-FR" sz="1400" dirty="0" smtClean="0">
                <a:latin typeface="Arial" panose="020B0604020202020204" pitchFamily="34" charset="0"/>
                <a:cs typeface="Arial" panose="020B0604020202020204" pitchFamily="34" charset="0"/>
                <a:hlinkClick r:id="rId2"/>
              </a:rPr>
              <a:t>https://agriculture.gouv.fr/mhe-la-maladie-hemorragique-epizootique</a:t>
            </a:r>
            <a:endParaRPr lang="fr-FR" sz="1400" dirty="0">
              <a:latin typeface="Arial" panose="020B0604020202020204" pitchFamily="34" charset="0"/>
              <a:cs typeface="Arial" panose="020B0604020202020204" pitchFamily="34" charset="0"/>
            </a:endParaRPr>
          </a:p>
          <a:p>
            <a:endParaRPr lang="fr-FR" sz="1400" dirty="0" smtClean="0">
              <a:latin typeface="Arial" panose="020B0604020202020204" pitchFamily="34" charset="0"/>
              <a:cs typeface="Arial" panose="020B0604020202020204" pitchFamily="34" charset="0"/>
            </a:endParaRPr>
          </a:p>
          <a:p>
            <a:r>
              <a:rPr lang="fr-FR" sz="1400" dirty="0" smtClean="0">
                <a:latin typeface="Arial" panose="020B0604020202020204" pitchFamily="34" charset="0"/>
                <a:cs typeface="Arial" panose="020B0604020202020204" pitchFamily="34" charset="0"/>
              </a:rPr>
              <a:t>II</a:t>
            </a:r>
            <a:r>
              <a:rPr lang="fr-FR" sz="1400" dirty="0">
                <a:latin typeface="Arial" panose="020B0604020202020204" pitchFamily="34" charset="0"/>
                <a:cs typeface="Arial" panose="020B0604020202020204" pitchFamily="34" charset="0"/>
              </a:rPr>
              <a:t>. - Les bovins, ovins, caprins ou cervidés des établissements situés dans la zone régulée ne peuvent sortir de cette zone.</a:t>
            </a:r>
          </a:p>
          <a:p>
            <a:endParaRPr lang="fr-FR" sz="1400" dirty="0" smtClean="0">
              <a:latin typeface="Arial" panose="020B0604020202020204" pitchFamily="34" charset="0"/>
              <a:cs typeface="Arial" panose="020B0604020202020204" pitchFamily="34" charset="0"/>
            </a:endParaRPr>
          </a:p>
          <a:p>
            <a:r>
              <a:rPr lang="fr-FR" sz="1400" dirty="0" smtClean="0">
                <a:latin typeface="Arial" panose="020B0604020202020204" pitchFamily="34" charset="0"/>
                <a:cs typeface="Arial" panose="020B0604020202020204" pitchFamily="34" charset="0"/>
              </a:rPr>
              <a:t>III</a:t>
            </a:r>
            <a:r>
              <a:rPr lang="fr-FR" sz="1400" dirty="0">
                <a:latin typeface="Arial" panose="020B0604020202020204" pitchFamily="34" charset="0"/>
                <a:cs typeface="Arial" panose="020B0604020202020204" pitchFamily="34" charset="0"/>
              </a:rPr>
              <a:t>. - Par dérogation au II, sont autorisés les mouvements des bovins, ovins, caprins ou cervidés :</a:t>
            </a:r>
          </a:p>
          <a:p>
            <a:r>
              <a:rPr lang="fr-FR" sz="1400" dirty="0" smtClean="0">
                <a:latin typeface="Arial" panose="020B0604020202020204" pitchFamily="34" charset="0"/>
                <a:cs typeface="Arial" panose="020B0604020202020204" pitchFamily="34" charset="0"/>
              </a:rPr>
              <a:t>	1</a:t>
            </a:r>
            <a:r>
              <a:rPr lang="fr-FR" sz="1400" dirty="0">
                <a:latin typeface="Arial" panose="020B0604020202020204" pitchFamily="34" charset="0"/>
                <a:cs typeface="Arial" panose="020B0604020202020204" pitchFamily="34" charset="0"/>
              </a:rPr>
              <a:t>° Permettant un retour d'estive sous condition de réalisation sur les animaux d'un traitement de désinsectisation au moment de leur chargement avant le départ ;</a:t>
            </a:r>
          </a:p>
          <a:p>
            <a:r>
              <a:rPr lang="fr-FR" sz="1400" dirty="0" smtClean="0">
                <a:latin typeface="Arial" panose="020B0604020202020204" pitchFamily="34" charset="0"/>
                <a:cs typeface="Arial" panose="020B0604020202020204" pitchFamily="34" charset="0"/>
              </a:rPr>
              <a:t>	2</a:t>
            </a:r>
            <a:r>
              <a:rPr lang="fr-FR" sz="1400" dirty="0">
                <a:latin typeface="Arial" panose="020B0604020202020204" pitchFamily="34" charset="0"/>
                <a:cs typeface="Arial" panose="020B0604020202020204" pitchFamily="34" charset="0"/>
              </a:rPr>
              <a:t>° Partant d'un établissement ou d'un centre de rassemblement directement vers un abattoir avec abattage dans les 24 heures suivant l'arrivée ;</a:t>
            </a:r>
          </a:p>
          <a:p>
            <a:r>
              <a:rPr lang="fr-FR" sz="1400" dirty="0" smtClean="0">
                <a:latin typeface="Arial" panose="020B0604020202020204" pitchFamily="34" charset="0"/>
                <a:cs typeface="Arial" panose="020B0604020202020204" pitchFamily="34" charset="0"/>
              </a:rPr>
              <a:t>	3</a:t>
            </a:r>
            <a:r>
              <a:rPr lang="fr-FR" sz="1400" dirty="0">
                <a:latin typeface="Arial" panose="020B0604020202020204" pitchFamily="34" charset="0"/>
                <a:cs typeface="Arial" panose="020B0604020202020204" pitchFamily="34" charset="0"/>
              </a:rPr>
              <a:t>° Après réalisation sur des animaux protégés par un traitement de désinsectisation, de prélèvements pour analyse par un laboratoire agréé afin d'attester qu'ils ne sont pas porteurs du virus de la maladie hémorragique épizootique avant leur mouvement sur le territoire national ;</a:t>
            </a:r>
          </a:p>
          <a:p>
            <a:r>
              <a:rPr lang="fr-FR" sz="1400" dirty="0" smtClean="0">
                <a:latin typeface="Arial" panose="020B0604020202020204" pitchFamily="34" charset="0"/>
                <a:cs typeface="Arial" panose="020B0604020202020204" pitchFamily="34" charset="0"/>
              </a:rPr>
              <a:t>	4</a:t>
            </a:r>
            <a:r>
              <a:rPr lang="fr-FR" sz="1400" dirty="0">
                <a:latin typeface="Arial" panose="020B0604020202020204" pitchFamily="34" charset="0"/>
                <a:cs typeface="Arial" panose="020B0604020202020204" pitchFamily="34" charset="0"/>
              </a:rPr>
              <a:t>° A l'exportation, sous réserve de l'article R. 236-4 du code rural.</a:t>
            </a:r>
          </a:p>
        </p:txBody>
      </p:sp>
    </p:spTree>
    <p:extLst>
      <p:ext uri="{BB962C8B-B14F-4D97-AF65-F5344CB8AC3E}">
        <p14:creationId xmlns:p14="http://schemas.microsoft.com/office/powerpoint/2010/main" val="1053704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C4291C8A-C69B-4681-A572-AE712663A221}" type="datetime1">
              <a:rPr lang="fr-FR" cap="all" smtClean="0"/>
              <a:t>25/06/2024</a:t>
            </a:fld>
            <a:endParaRPr lang="fr-FR" cap="all" dirty="0"/>
          </a:p>
        </p:txBody>
      </p:sp>
      <p:sp>
        <p:nvSpPr>
          <p:cNvPr id="5" name="Espace réservé du pied de page 4"/>
          <p:cNvSpPr>
            <a:spLocks noGrp="1"/>
          </p:cNvSpPr>
          <p:nvPr>
            <p:ph type="ftr" sz="quarter" idx="11"/>
          </p:nvPr>
        </p:nvSpPr>
        <p:spPr/>
        <p:txBody>
          <a:bodyPr/>
          <a:lstStyle/>
          <a:p>
            <a:r>
              <a:rPr lang="fr-FR" smtClean="0"/>
              <a:t>DRAAF PACA/SRAL- Pôle coordination de la santé publique vétérinaire </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9</a:t>
            </a:fld>
            <a:endParaRPr lang="fr-FR" dirty="0"/>
          </a:p>
        </p:txBody>
      </p:sp>
      <p:sp>
        <p:nvSpPr>
          <p:cNvPr id="7" name="Rectangle 6"/>
          <p:cNvSpPr/>
          <p:nvPr/>
        </p:nvSpPr>
        <p:spPr>
          <a:xfrm>
            <a:off x="251520" y="843558"/>
            <a:ext cx="8568952" cy="2585323"/>
          </a:xfrm>
          <a:prstGeom prst="rect">
            <a:avLst/>
          </a:prstGeom>
        </p:spPr>
        <p:txBody>
          <a:bodyPr wrap="square">
            <a:spAutoFit/>
          </a:bodyPr>
          <a:lstStyle/>
          <a:p>
            <a:r>
              <a:rPr lang="fr-FR" b="1" dirty="0" smtClean="0">
                <a:latin typeface="Arial" panose="020B0604020202020204" pitchFamily="34" charset="0"/>
                <a:cs typeface="Arial" panose="020B0604020202020204" pitchFamily="34" charset="0"/>
              </a:rPr>
              <a:t>Quelle est la situation en France ?</a:t>
            </a:r>
          </a:p>
          <a:p>
            <a:endParaRPr lang="fr-FR" sz="1600" dirty="0" smtClean="0">
              <a:latin typeface="Arial" panose="020B0604020202020204" pitchFamily="34" charset="0"/>
              <a:cs typeface="Arial" panose="020B0604020202020204" pitchFamily="34" charset="0"/>
            </a:endParaRPr>
          </a:p>
          <a:p>
            <a:r>
              <a:rPr lang="fr-FR" sz="1600" dirty="0" smtClean="0">
                <a:latin typeface="Arial" panose="020B0604020202020204" pitchFamily="34" charset="0"/>
                <a:cs typeface="Arial" panose="020B0604020202020204" pitchFamily="34" charset="0"/>
              </a:rPr>
              <a:t>À </a:t>
            </a:r>
            <a:r>
              <a:rPr lang="fr-FR" sz="1600" dirty="0">
                <a:latin typeface="Arial" panose="020B0604020202020204" pitchFamily="34" charset="0"/>
                <a:cs typeface="Arial" panose="020B0604020202020204" pitchFamily="34" charset="0"/>
              </a:rPr>
              <a:t>la date du 14 juin 2024, 4 319 foyers de maladie hémorragique épizootique (MHE) ont été recensés en France dans des </a:t>
            </a:r>
            <a:r>
              <a:rPr lang="fr-FR" sz="1600" dirty="0" smtClean="0">
                <a:latin typeface="Arial" panose="020B0604020202020204" pitchFamily="34" charset="0"/>
                <a:cs typeface="Arial" panose="020B0604020202020204" pitchFamily="34" charset="0"/>
              </a:rPr>
              <a:t>élevages depuis le 19/09/23). </a:t>
            </a:r>
          </a:p>
          <a:p>
            <a:endParaRPr lang="fr-FR" sz="1600" dirty="0">
              <a:latin typeface="Arial" panose="020B0604020202020204" pitchFamily="34" charset="0"/>
              <a:cs typeface="Arial" panose="020B0604020202020204" pitchFamily="34" charset="0"/>
            </a:endParaRPr>
          </a:p>
          <a:p>
            <a:r>
              <a:rPr lang="fr-FR" sz="1600" dirty="0" smtClean="0">
                <a:latin typeface="Arial" panose="020B0604020202020204" pitchFamily="34" charset="0"/>
                <a:cs typeface="Arial" panose="020B0604020202020204" pitchFamily="34" charset="0"/>
              </a:rPr>
              <a:t>Ces </a:t>
            </a:r>
            <a:r>
              <a:rPr lang="fr-FR" sz="1600" dirty="0">
                <a:latin typeface="Arial" panose="020B0604020202020204" pitchFamily="34" charset="0"/>
                <a:cs typeface="Arial" panose="020B0604020202020204" pitchFamily="34" charset="0"/>
              </a:rPr>
              <a:t>foyers concernent les 20 départements suivants : </a:t>
            </a:r>
            <a:endParaRPr lang="fr-FR" sz="1600" dirty="0" smtClean="0">
              <a:latin typeface="Arial" panose="020B0604020202020204" pitchFamily="34" charset="0"/>
              <a:cs typeface="Arial" panose="020B0604020202020204" pitchFamily="34" charset="0"/>
            </a:endParaRPr>
          </a:p>
          <a:p>
            <a:endParaRPr lang="fr-FR" sz="1600" dirty="0">
              <a:latin typeface="Arial" panose="020B0604020202020204" pitchFamily="34" charset="0"/>
              <a:cs typeface="Arial" panose="020B0604020202020204" pitchFamily="34" charset="0"/>
            </a:endParaRPr>
          </a:p>
          <a:p>
            <a:r>
              <a:rPr lang="fr-FR" sz="1600" dirty="0" smtClean="0">
                <a:latin typeface="Arial" panose="020B0604020202020204" pitchFamily="34" charset="0"/>
                <a:cs typeface="Arial" panose="020B0604020202020204" pitchFamily="34" charset="0"/>
              </a:rPr>
              <a:t>Pyrénées-Atlantiques</a:t>
            </a:r>
            <a:r>
              <a:rPr lang="fr-FR" sz="1600" dirty="0">
                <a:latin typeface="Arial" panose="020B0604020202020204" pitchFamily="34" charset="0"/>
                <a:cs typeface="Arial" panose="020B0604020202020204" pitchFamily="34" charset="0"/>
              </a:rPr>
              <a:t>, Hautes-Pyrénées, Haute-Garonne, Gers, Landes, Ariège, Aude, Tarn, Lot-et-Garonne, Gironde, Tarn-et-Garonne, Dordogne, Corrèze, Vendée, Deux-Sèvres, Loire-Atlantique, Lot, Haute-Vienne, Morbihan et Pyrénées-Orientales.</a:t>
            </a:r>
          </a:p>
        </p:txBody>
      </p:sp>
    </p:spTree>
    <p:extLst>
      <p:ext uri="{BB962C8B-B14F-4D97-AF65-F5344CB8AC3E}">
        <p14:creationId xmlns:p14="http://schemas.microsoft.com/office/powerpoint/2010/main" val="2578312607"/>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èle MASA 2020.pptx" id="{6FA8BE09-BE9B-4321-8BF9-BDF35FF2ECDF}" vid="{BD558E3D-1FCA-4211-B2F5-F980BBADD93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 MASA 2020</Template>
  <TotalTime>663</TotalTime>
  <Words>1404</Words>
  <Application>Microsoft Office PowerPoint</Application>
  <PresentationFormat>Affichage à l'écran (16:9)</PresentationFormat>
  <Paragraphs>154</Paragraphs>
  <Slides>15</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15</vt:i4>
      </vt:variant>
    </vt:vector>
  </HeadingPairs>
  <TitlesOfParts>
    <vt:vector size="18" baseType="lpstr">
      <vt:lpstr>Arial</vt:lpstr>
      <vt:lpstr>Marianne</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Au 14/06/2024  : 4319 foyers (depuis le 19/09/23)</vt:lpstr>
      <vt:lpstr>Présentation PowerPoint</vt:lpstr>
      <vt:lpstr>Présentation PowerPoint</vt:lpstr>
      <vt:lpstr>Présentation PowerPoint</vt:lpstr>
      <vt:lpstr>Présentation PowerPoint</vt:lpstr>
      <vt:lpstr>Présentation PowerPoint</vt:lpstr>
    </vt:vector>
  </TitlesOfParts>
  <Manager>Client</Manager>
  <Company>Ministère de l'Agriculture et de l'Alimentation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Vincent CHOULET</dc:creator>
  <cp:lastModifiedBy>Serge CAVALLI</cp:lastModifiedBy>
  <cp:revision>33</cp:revision>
  <dcterms:created xsi:type="dcterms:W3CDTF">2024-05-02T16:03:50Z</dcterms:created>
  <dcterms:modified xsi:type="dcterms:W3CDTF">2024-06-25T06:32:56Z</dcterms:modified>
</cp:coreProperties>
</file>