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302" r:id="rId2"/>
    <p:sldId id="283" r:id="rId3"/>
    <p:sldId id="306" r:id="rId4"/>
    <p:sldId id="305" r:id="rId5"/>
    <p:sldId id="395" r:id="rId6"/>
    <p:sldId id="390" r:id="rId7"/>
    <p:sldId id="398" r:id="rId8"/>
    <p:sldId id="396" r:id="rId9"/>
    <p:sldId id="399" r:id="rId10"/>
    <p:sldId id="397" r:id="rId11"/>
    <p:sldId id="353"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08C"/>
    <a:srgbClr val="7EC229"/>
    <a:srgbClr val="164194"/>
    <a:srgbClr val="3070B4"/>
    <a:srgbClr val="449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94712" autoAdjust="0"/>
  </p:normalViewPr>
  <p:slideViewPr>
    <p:cSldViewPr>
      <p:cViewPr varScale="1">
        <p:scale>
          <a:sx n="83" d="100"/>
          <a:sy n="83" d="100"/>
        </p:scale>
        <p:origin x="94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C6CAE-A0BF-445D-A71E-5AAECCF334AD}" type="datetimeFigureOut">
              <a:rPr lang="fr-FR" smtClean="0"/>
              <a:t>21/06/2024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9D366-DC57-4C90-8367-046E33C85FC4}" type="slidenum">
              <a:rPr lang="fr-FR" smtClean="0"/>
              <a:t>‹N°›</a:t>
            </a:fld>
            <a:endParaRPr lang="fr-FR"/>
          </a:p>
        </p:txBody>
      </p:sp>
    </p:spTree>
    <p:extLst>
      <p:ext uri="{BB962C8B-B14F-4D97-AF65-F5344CB8AC3E}">
        <p14:creationId xmlns:p14="http://schemas.microsoft.com/office/powerpoint/2010/main" val="402090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90598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95147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194477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1268760"/>
            <a:ext cx="9144000" cy="5040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685800" y="2130425"/>
            <a:ext cx="7772400" cy="1470025"/>
          </a:xfrm>
        </p:spPr>
        <p:txBody>
          <a:bodyPr/>
          <a:lstStyle>
            <a:lvl1pPr>
              <a:defRPr>
                <a:solidFill>
                  <a:schemeClr val="bg1"/>
                </a:solidFill>
              </a:defRPr>
            </a:lvl1pPr>
          </a:lstStyle>
          <a:p>
            <a:r>
              <a:rPr lang="fr-FR" dirty="0" smtClean="0"/>
              <a:t>Titre de la slide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6" name="Espace réservé du numéro de diapositive 5"/>
          <p:cNvSpPr>
            <a:spLocks noGrp="1"/>
          </p:cNvSpPr>
          <p:nvPr>
            <p:ph type="sldNum" sz="quarter" idx="12"/>
          </p:nvPr>
        </p:nvSpPr>
        <p:spPr>
          <a:xfrm>
            <a:off x="394060" y="6356350"/>
            <a:ext cx="577540" cy="365125"/>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49" y="202897"/>
            <a:ext cx="2876951" cy="790685"/>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796954"/>
            <a:ext cx="1691680" cy="5508835"/>
          </a:xfrm>
          <a:prstGeom prst="rect">
            <a:avLst/>
          </a:prstGeom>
        </p:spPr>
      </p:pic>
    </p:spTree>
    <p:extLst>
      <p:ext uri="{BB962C8B-B14F-4D97-AF65-F5344CB8AC3E}">
        <p14:creationId xmlns:p14="http://schemas.microsoft.com/office/powerpoint/2010/main" val="40748653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15628315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2" name="Espace réservé pour une image  2"/>
          <p:cNvSpPr>
            <a:spLocks noGrp="1"/>
          </p:cNvSpPr>
          <p:nvPr>
            <p:ph type="pic" idx="13"/>
          </p:nvPr>
        </p:nvSpPr>
        <p:spPr>
          <a:xfrm>
            <a:off x="4644008" y="2204864"/>
            <a:ext cx="4032448" cy="4032448"/>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9270064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BAA69D7E-08EA-4657-A657-2289EA00C45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750309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BAA69D7E-08EA-4657-A657-2289EA00C45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1491441"/>
            <a:ext cx="4572000" cy="4776216"/>
          </a:xfrm>
          <a:prstGeom prst="rect">
            <a:avLst/>
          </a:prstGeom>
        </p:spPr>
      </p:pic>
      <p:sp>
        <p:nvSpPr>
          <p:cNvPr id="8" name="Espace réservé pour une image  2"/>
          <p:cNvSpPr>
            <a:spLocks noGrp="1"/>
          </p:cNvSpPr>
          <p:nvPr>
            <p:ph type="pic" idx="1"/>
          </p:nvPr>
        </p:nvSpPr>
        <p:spPr>
          <a:xfrm>
            <a:off x="1792288" y="1844824"/>
            <a:ext cx="5486400" cy="4032448"/>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6847366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AA69D7E-08EA-4657-A657-2289EA00C45F}"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13438035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212116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340768"/>
            <a:ext cx="4572000" cy="4776216"/>
          </a:xfrm>
          <a:prstGeom prst="rect">
            <a:avLst/>
          </a:prstGeom>
        </p:spPr>
      </p:pic>
      <p:sp>
        <p:nvSpPr>
          <p:cNvPr id="2" name="Titre 1"/>
          <p:cNvSpPr>
            <a:spLocks noGrp="1"/>
          </p:cNvSpPr>
          <p:nvPr>
            <p:ph type="title"/>
          </p:nvPr>
        </p:nvSpPr>
        <p:spPr>
          <a:xfrm>
            <a:off x="3131840" y="4509120"/>
            <a:ext cx="5486400" cy="566738"/>
          </a:xfrm>
          <a:solidFill>
            <a:schemeClr val="bg1"/>
          </a:solidFill>
        </p:spPr>
        <p:txBody>
          <a:bodyPr anchor="b"/>
          <a:lstStyle>
            <a:lvl1pPr algn="l">
              <a:defRPr sz="2000" b="1"/>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792288" y="612775"/>
            <a:ext cx="5486400" cy="3824337"/>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3131840" y="5157192"/>
            <a:ext cx="5486400" cy="86409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1878376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5" name="Rectangle 4"/>
          <p:cNvSpPr/>
          <p:nvPr userDrawn="1"/>
        </p:nvSpPr>
        <p:spPr>
          <a:xfrm>
            <a:off x="971600" y="1340768"/>
            <a:ext cx="4572000" cy="4776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3131840" y="4509120"/>
            <a:ext cx="5486400" cy="566738"/>
          </a:xfrm>
          <a:solidFill>
            <a:schemeClr val="bg1"/>
          </a:solidFill>
        </p:spPr>
        <p:txBody>
          <a:bodyPr anchor="b"/>
          <a:lstStyle>
            <a:lvl1pPr algn="l">
              <a:defRPr sz="2000" b="1"/>
            </a:lvl1pPr>
          </a:lstStyle>
          <a:p>
            <a:r>
              <a:rPr lang="fr-FR" dirty="0" smtClean="0"/>
              <a:t>Modifiez le style du titre</a:t>
            </a:r>
            <a:endParaRPr lang="fr-FR" dirty="0"/>
          </a:p>
        </p:txBody>
      </p:sp>
      <p:sp>
        <p:nvSpPr>
          <p:cNvPr id="12" name="Espace réservé pour une image  2"/>
          <p:cNvSpPr>
            <a:spLocks noGrp="1"/>
          </p:cNvSpPr>
          <p:nvPr>
            <p:ph type="pic" idx="1"/>
          </p:nvPr>
        </p:nvSpPr>
        <p:spPr>
          <a:xfrm>
            <a:off x="1792288" y="612775"/>
            <a:ext cx="5486400" cy="3824337"/>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3" name="Espace réservé du texte 3"/>
          <p:cNvSpPr>
            <a:spLocks noGrp="1"/>
          </p:cNvSpPr>
          <p:nvPr>
            <p:ph type="body" sz="half" idx="2"/>
          </p:nvPr>
        </p:nvSpPr>
        <p:spPr>
          <a:xfrm>
            <a:off x="3131840" y="5157192"/>
            <a:ext cx="5486400" cy="86409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1347363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5" name="Rectangle 4"/>
          <p:cNvSpPr/>
          <p:nvPr userDrawn="1"/>
        </p:nvSpPr>
        <p:spPr>
          <a:xfrm>
            <a:off x="971600" y="1340768"/>
            <a:ext cx="4572000" cy="477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3131840" y="4509120"/>
            <a:ext cx="5486400" cy="566738"/>
          </a:xfrm>
          <a:solidFill>
            <a:schemeClr val="bg1"/>
          </a:solidFill>
        </p:spPr>
        <p:txBody>
          <a:bodyPr anchor="b"/>
          <a:lstStyle>
            <a:lvl1pPr algn="l">
              <a:defRPr sz="2000" b="1"/>
            </a:lvl1pPr>
          </a:lstStyle>
          <a:p>
            <a:r>
              <a:rPr lang="fr-FR" dirty="0" smtClean="0"/>
              <a:t>Modifiez le style du titre</a:t>
            </a:r>
            <a:endParaRPr lang="fr-FR" dirty="0"/>
          </a:p>
        </p:txBody>
      </p:sp>
      <p:sp>
        <p:nvSpPr>
          <p:cNvPr id="11" name="Espace réservé pour une image  2"/>
          <p:cNvSpPr>
            <a:spLocks noGrp="1"/>
          </p:cNvSpPr>
          <p:nvPr>
            <p:ph type="pic" idx="1"/>
          </p:nvPr>
        </p:nvSpPr>
        <p:spPr>
          <a:xfrm>
            <a:off x="1792288" y="612775"/>
            <a:ext cx="5486400" cy="3824337"/>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2" name="Espace réservé du texte 3"/>
          <p:cNvSpPr>
            <a:spLocks noGrp="1"/>
          </p:cNvSpPr>
          <p:nvPr>
            <p:ph type="body" sz="half" idx="2"/>
          </p:nvPr>
        </p:nvSpPr>
        <p:spPr>
          <a:xfrm>
            <a:off x="3131840" y="5157192"/>
            <a:ext cx="5486400" cy="86409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24018412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340768"/>
            <a:ext cx="4572000" cy="4776216"/>
          </a:xfrm>
          <a:prstGeom prst="rect">
            <a:avLst/>
          </a:prstGeom>
        </p:spPr>
      </p:pic>
      <p:sp>
        <p:nvSpPr>
          <p:cNvPr id="3" name="Espace réservé pour une image  2"/>
          <p:cNvSpPr>
            <a:spLocks noGrp="1"/>
          </p:cNvSpPr>
          <p:nvPr>
            <p:ph type="pic" idx="1"/>
          </p:nvPr>
        </p:nvSpPr>
        <p:spPr>
          <a:xfrm>
            <a:off x="971600" y="612775"/>
            <a:ext cx="7632848" cy="28162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39752" y="4293096"/>
            <a:ext cx="6264696" cy="158417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2325960" y="3582342"/>
            <a:ext cx="6278488" cy="566738"/>
          </a:xfrm>
          <a:solidFill>
            <a:schemeClr val="bg1"/>
          </a:solidFill>
        </p:spPr>
        <p:txBody>
          <a:bodyPr anchor="b"/>
          <a:lstStyle>
            <a:lvl1pPr algn="l">
              <a:defRPr sz="2000" b="1"/>
            </a:lvl1pPr>
          </a:lstStyle>
          <a:p>
            <a:r>
              <a:rPr lang="fr-FR" dirty="0" smtClean="0"/>
              <a:t>Modifiez le style du titre</a:t>
            </a:r>
            <a:endParaRPr lang="fr-FR" dirty="0"/>
          </a:p>
        </p:txBody>
      </p:sp>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2504984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7" name="Rectangle 6"/>
          <p:cNvSpPr/>
          <p:nvPr userDrawn="1"/>
        </p:nvSpPr>
        <p:spPr>
          <a:xfrm>
            <a:off x="0" y="1268760"/>
            <a:ext cx="9144000" cy="504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2130425"/>
            <a:ext cx="7772400" cy="1470025"/>
          </a:xfrm>
        </p:spPr>
        <p:txBody>
          <a:bodyPr/>
          <a:lstStyle>
            <a:lvl1pPr>
              <a:defRPr>
                <a:solidFill>
                  <a:schemeClr val="tx2"/>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33056"/>
            <a:ext cx="1408179" cy="2337821"/>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176" y="241340"/>
            <a:ext cx="2876951" cy="790685"/>
          </a:xfrm>
          <a:prstGeom prst="rect">
            <a:avLst/>
          </a:prstGeom>
        </p:spPr>
      </p:pic>
    </p:spTree>
    <p:extLst>
      <p:ext uri="{BB962C8B-B14F-4D97-AF65-F5344CB8AC3E}">
        <p14:creationId xmlns:p14="http://schemas.microsoft.com/office/powerpoint/2010/main" val="27038593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sp>
        <p:nvSpPr>
          <p:cNvPr id="2" name="Rectangle 1"/>
          <p:cNvSpPr/>
          <p:nvPr userDrawn="1"/>
        </p:nvSpPr>
        <p:spPr>
          <a:xfrm>
            <a:off x="971600" y="3429000"/>
            <a:ext cx="4572000" cy="26879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idx="1"/>
          </p:nvPr>
        </p:nvSpPr>
        <p:spPr>
          <a:xfrm>
            <a:off x="971600" y="612775"/>
            <a:ext cx="7632848" cy="28162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39752" y="4293096"/>
            <a:ext cx="6264696" cy="158417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2325960" y="3582342"/>
            <a:ext cx="6278488" cy="566738"/>
          </a:xfrm>
          <a:solidFill>
            <a:schemeClr val="bg1"/>
          </a:solidFill>
        </p:spPr>
        <p:txBody>
          <a:bodyPr anchor="b"/>
          <a:lstStyle>
            <a:lvl1pPr algn="l">
              <a:defRPr sz="2000" b="1"/>
            </a:lvl1pPr>
          </a:lstStyle>
          <a:p>
            <a:r>
              <a:rPr lang="fr-FR" dirty="0" smtClean="0"/>
              <a:t>Modifiez le style du titre</a:t>
            </a:r>
            <a:endParaRPr lang="fr-FR"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9633651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2" name="Rectangle 1"/>
          <p:cNvSpPr/>
          <p:nvPr userDrawn="1"/>
        </p:nvSpPr>
        <p:spPr>
          <a:xfrm>
            <a:off x="971600" y="3429000"/>
            <a:ext cx="4572000" cy="2687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idx="1"/>
          </p:nvPr>
        </p:nvSpPr>
        <p:spPr>
          <a:xfrm>
            <a:off x="971600" y="612775"/>
            <a:ext cx="7632848" cy="281622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39752" y="4293096"/>
            <a:ext cx="6264696" cy="1584176"/>
          </a:xfrm>
          <a:solidFill>
            <a:schemeClr val="bg1"/>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Titre 1"/>
          <p:cNvSpPr>
            <a:spLocks noGrp="1"/>
          </p:cNvSpPr>
          <p:nvPr>
            <p:ph type="title"/>
          </p:nvPr>
        </p:nvSpPr>
        <p:spPr>
          <a:xfrm>
            <a:off x="2325960" y="3582342"/>
            <a:ext cx="6278488" cy="566738"/>
          </a:xfrm>
          <a:solidFill>
            <a:schemeClr val="bg1"/>
          </a:solidFill>
        </p:spPr>
        <p:txBody>
          <a:bodyPr anchor="b"/>
          <a:lstStyle>
            <a:lvl1pPr algn="l">
              <a:defRPr sz="2000" b="1"/>
            </a:lvl1pPr>
          </a:lstStyle>
          <a:p>
            <a:r>
              <a:rPr lang="fr-FR" dirty="0" smtClean="0"/>
              <a:t>Modifiez le style du titre</a:t>
            </a:r>
            <a:endParaRPr lang="fr-FR"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2246379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7" name="Rectangle 6"/>
          <p:cNvSpPr/>
          <p:nvPr userDrawn="1"/>
        </p:nvSpPr>
        <p:spPr>
          <a:xfrm>
            <a:off x="0" y="1268760"/>
            <a:ext cx="9144000" cy="5040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3347864" y="5229200"/>
            <a:ext cx="5472608" cy="1076589"/>
          </a:xfrm>
        </p:spPr>
        <p:txBody>
          <a:bodyPr>
            <a:normAutofit/>
          </a:bodyPr>
          <a:lstStyle>
            <a:lvl1pPr algn="r">
              <a:defRPr sz="3200">
                <a:solidFill>
                  <a:schemeClr val="bg1"/>
                </a:solidFill>
              </a:defRPr>
            </a:lvl1pPr>
          </a:lstStyle>
          <a:p>
            <a:r>
              <a:rPr lang="fr-FR" dirty="0" smtClean="0"/>
              <a:t>Une mission : votre santé.</a:t>
            </a:r>
            <a:endParaRPr lang="fr-FR" dirty="0"/>
          </a:p>
        </p:txBody>
      </p:sp>
      <p:sp>
        <p:nvSpPr>
          <p:cNvPr id="6" name="Espace réservé du numéro de diapositive 5"/>
          <p:cNvSpPr>
            <a:spLocks noGrp="1"/>
          </p:cNvSpPr>
          <p:nvPr>
            <p:ph type="sldNum" sz="quarter" idx="12"/>
          </p:nvPr>
        </p:nvSpPr>
        <p:spPr>
          <a:xfrm>
            <a:off x="394060" y="6356350"/>
            <a:ext cx="577540" cy="365125"/>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49" y="202897"/>
            <a:ext cx="2876951" cy="790685"/>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796954"/>
            <a:ext cx="1691680" cy="5508835"/>
          </a:xfrm>
          <a:prstGeom prst="rect">
            <a:avLst/>
          </a:prstGeom>
        </p:spPr>
      </p:pic>
    </p:spTree>
    <p:extLst>
      <p:ext uri="{BB962C8B-B14F-4D97-AF65-F5344CB8AC3E}">
        <p14:creationId xmlns:p14="http://schemas.microsoft.com/office/powerpoint/2010/main" val="1348332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14" name="Rectangle 13"/>
          <p:cNvSpPr/>
          <p:nvPr userDrawn="1"/>
        </p:nvSpPr>
        <p:spPr>
          <a:xfrm>
            <a:off x="0" y="6309320"/>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t>
            </a:r>
            <a:endParaRPr lang="fr-FR" dirty="0"/>
          </a:p>
        </p:txBody>
      </p:sp>
      <p:sp>
        <p:nvSpPr>
          <p:cNvPr id="11" name="Rectangle 10"/>
          <p:cNvSpPr/>
          <p:nvPr userDrawn="1"/>
        </p:nvSpPr>
        <p:spPr>
          <a:xfrm>
            <a:off x="0" y="0"/>
            <a:ext cx="914400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t>
            </a:r>
            <a:endParaRPr lang="fr-FR" dirty="0"/>
          </a:p>
        </p:txBody>
      </p:sp>
      <p:sp>
        <p:nvSpPr>
          <p:cNvPr id="3" name="Sous-titre 2"/>
          <p:cNvSpPr>
            <a:spLocks noGrp="1"/>
          </p:cNvSpPr>
          <p:nvPr>
            <p:ph type="subTitle" idx="1"/>
          </p:nvPr>
        </p:nvSpPr>
        <p:spPr>
          <a:xfrm>
            <a:off x="1371600" y="3886200"/>
            <a:ext cx="6400800" cy="1126976"/>
          </a:xfrm>
          <a:solidFill>
            <a:schemeClr val="bg1"/>
          </a:solidFill>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sp>
        <p:nvSpPr>
          <p:cNvPr id="2" name="Titre 1"/>
          <p:cNvSpPr>
            <a:spLocks noGrp="1"/>
          </p:cNvSpPr>
          <p:nvPr>
            <p:ph type="ctrTitle"/>
          </p:nvPr>
        </p:nvSpPr>
        <p:spPr>
          <a:xfrm>
            <a:off x="685800" y="2130425"/>
            <a:ext cx="7772400" cy="1470025"/>
          </a:xfrm>
          <a:solidFill>
            <a:schemeClr val="bg1"/>
          </a:solidFill>
        </p:spPr>
        <p:txBody>
          <a:bodyPr/>
          <a:lstStyle>
            <a:lvl1pPr>
              <a:defRPr>
                <a:solidFill>
                  <a:schemeClr val="tx2"/>
                </a:solidFill>
              </a:defRPr>
            </a:lvl1pPr>
          </a:lstStyle>
          <a:p>
            <a:r>
              <a:rPr lang="fr-FR" dirty="0" smtClean="0"/>
              <a:t>Modifiez le style du titre</a:t>
            </a:r>
            <a:endParaRPr lang="fr-FR" dirty="0"/>
          </a:p>
        </p:txBody>
      </p:sp>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659"/>
          <a:stretch/>
        </p:blipFill>
        <p:spPr>
          <a:xfrm>
            <a:off x="-36512" y="0"/>
            <a:ext cx="1879104" cy="7379651"/>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9382" y="225608"/>
            <a:ext cx="2876951" cy="790685"/>
          </a:xfrm>
          <a:prstGeom prst="rect">
            <a:avLst/>
          </a:prstGeom>
        </p:spPr>
      </p:pic>
    </p:spTree>
    <p:extLst>
      <p:ext uri="{BB962C8B-B14F-4D97-AF65-F5344CB8AC3E}">
        <p14:creationId xmlns:p14="http://schemas.microsoft.com/office/powerpoint/2010/main" val="2027958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Sommaire</a:t>
            </a:r>
            <a:endParaRPr lang="fr-FR" dirty="0"/>
          </a:p>
        </p:txBody>
      </p:sp>
      <p:sp>
        <p:nvSpPr>
          <p:cNvPr id="3" name="Espace réservé du contenu 2"/>
          <p:cNvSpPr>
            <a:spLocks noGrp="1"/>
          </p:cNvSpPr>
          <p:nvPr>
            <p:ph sz="half" idx="1" hasCustomPrompt="1"/>
          </p:nvPr>
        </p:nvSpPr>
        <p:spPr>
          <a:xfrm>
            <a:off x="1835696" y="1600200"/>
            <a:ext cx="6851104" cy="4525963"/>
          </a:xfrm>
          <a:solidFill>
            <a:schemeClr val="bg2"/>
          </a:solidFill>
        </p:spPr>
        <p:txBody>
          <a:bodyPr>
            <a:normAutofit/>
          </a:bodyPr>
          <a:lstStyle>
            <a:lvl1pPr marL="0" marR="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sz="2800" baseline="0"/>
            </a:lvl1pPr>
            <a:lvl2pPr>
              <a:defRPr sz="2400"/>
            </a:lvl2pPr>
            <a:lvl3pPr marL="9144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01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02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03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04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05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06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07 / Titre chapitre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smtClean="0"/>
              <a:t>08 / Titre chapitre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2362"/>
          <a:stretch/>
        </p:blipFill>
        <p:spPr>
          <a:xfrm>
            <a:off x="-3992686" y="0"/>
            <a:ext cx="5835278" cy="737965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49065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438403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536504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6237312"/>
            <a:ext cx="1473708" cy="528828"/>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Tree>
    <p:extLst>
      <p:ext uri="{BB962C8B-B14F-4D97-AF65-F5344CB8AC3E}">
        <p14:creationId xmlns:p14="http://schemas.microsoft.com/office/powerpoint/2010/main" val="27359950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651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sp>
        <p:nvSpPr>
          <p:cNvPr id="10" name="Espace réservé pour une image  2"/>
          <p:cNvSpPr>
            <a:spLocks noGrp="1"/>
          </p:cNvSpPr>
          <p:nvPr>
            <p:ph type="pic" idx="13"/>
          </p:nvPr>
        </p:nvSpPr>
        <p:spPr>
          <a:xfrm>
            <a:off x="4644008" y="1628800"/>
            <a:ext cx="4032448" cy="4536504"/>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2173520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solidFill>
            <a:schemeClr val="bg2"/>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a:solidFill>
            <a:schemeClr val="bg2"/>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80120" cy="1531339"/>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6340776"/>
            <a:ext cx="1375981" cy="378167"/>
          </a:xfrm>
          <a:prstGeom prst="rect">
            <a:avLst/>
          </a:prstGeom>
        </p:spPr>
      </p:pic>
    </p:spTree>
    <p:extLst>
      <p:ext uri="{BB962C8B-B14F-4D97-AF65-F5344CB8AC3E}">
        <p14:creationId xmlns:p14="http://schemas.microsoft.com/office/powerpoint/2010/main" val="3000905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467544" y="6356350"/>
            <a:ext cx="514400" cy="365125"/>
          </a:xfrm>
          <a:prstGeom prst="rect">
            <a:avLst/>
          </a:prstGeom>
        </p:spPr>
        <p:txBody>
          <a:bodyPr vert="horz" lIns="91440" tIns="45720" rIns="91440" bIns="45720" rtlCol="0" anchor="ctr"/>
          <a:lstStyle>
            <a:lvl1pPr algn="r">
              <a:defRPr sz="1200">
                <a:solidFill>
                  <a:schemeClr val="tx2"/>
                </a:solidFill>
              </a:defRPr>
            </a:lvl1pPr>
          </a:lstStyle>
          <a:p>
            <a:fld id="{BAA69D7E-08EA-4657-A657-2289EA00C45F}" type="slidenum">
              <a:rPr lang="fr-FR" smtClean="0"/>
              <a:pPr/>
              <a:t>‹N°›</a:t>
            </a:fld>
            <a:endParaRPr lang="fr-FR" dirty="0"/>
          </a:p>
        </p:txBody>
      </p:sp>
    </p:spTree>
    <p:extLst>
      <p:ext uri="{BB962C8B-B14F-4D97-AF65-F5344CB8AC3E}">
        <p14:creationId xmlns:p14="http://schemas.microsoft.com/office/powerpoint/2010/main" val="1788675834"/>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3" r:id="rId3"/>
    <p:sldLayoutId id="2147483685" r:id="rId4"/>
    <p:sldLayoutId id="2147483674" r:id="rId5"/>
    <p:sldLayoutId id="2147483686" r:id="rId6"/>
    <p:sldLayoutId id="2147483676" r:id="rId7"/>
    <p:sldLayoutId id="2147483689" r:id="rId8"/>
    <p:sldLayoutId id="2147483684" r:id="rId9"/>
    <p:sldLayoutId id="2147483677" r:id="rId10"/>
    <p:sldLayoutId id="2147483688" r:id="rId11"/>
    <p:sldLayoutId id="2147483678" r:id="rId12"/>
    <p:sldLayoutId id="2147483687" r:id="rId13"/>
    <p:sldLayoutId id="2147483679" r:id="rId14"/>
    <p:sldLayoutId id="2147483680" r:id="rId15"/>
    <p:sldLayoutId id="2147483681" r:id="rId16"/>
    <p:sldLayoutId id="2147483691" r:id="rId17"/>
    <p:sldLayoutId id="2147483692" r:id="rId18"/>
    <p:sldLayoutId id="2147483690" r:id="rId19"/>
    <p:sldLayoutId id="2147483693" r:id="rId20"/>
    <p:sldLayoutId id="2147483694" r:id="rId21"/>
    <p:sldLayoutId id="2147483695" r:id="rId2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prse-paca.f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pierre-noel.canitrot@agriculture.gouv.fr"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prse-paca.fr/plan-dactions/action-4-urbanisme/" TargetMode="Externa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prse-paca.fr/plan-dactions/action-6-habitats/" TargetMode="External"/><Relationship Id="rId17" Type="http://schemas.openxmlformats.org/officeDocument/2006/relationships/image" Target="../media/image16.png"/><Relationship Id="rId2" Type="http://schemas.openxmlformats.org/officeDocument/2006/relationships/hyperlink" Target="https://prse-paca.fr/plan-dactions/action-1-jeunes/" TargetMode="External"/><Relationship Id="rId16" Type="http://schemas.openxmlformats.org/officeDocument/2006/relationships/hyperlink" Target="https://prse-paca.fr/plan-dactions/action-8-biodiversite/" TargetMode="External"/><Relationship Id="rId1" Type="http://schemas.openxmlformats.org/officeDocument/2006/relationships/slideLayout" Target="../slideLayouts/slideLayout5.xml"/><Relationship Id="rId6" Type="http://schemas.openxmlformats.org/officeDocument/2006/relationships/hyperlink" Target="https://prse-paca.fr/plan-dactions/action-3-etablissements-de-sante/" TargetMode="Externa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hyperlink" Target="https://prse-paca.fr/plan-dactions/action-5-air-exterieur/" TargetMode="External"/><Relationship Id="rId4" Type="http://schemas.openxmlformats.org/officeDocument/2006/relationships/hyperlink" Target="https://prse-paca.fr/plan-dactions/action-2-professionnels-de-sante/" TargetMode="External"/><Relationship Id="rId9" Type="http://schemas.openxmlformats.org/officeDocument/2006/relationships/image" Target="../media/image12.png"/><Relationship Id="rId14" Type="http://schemas.openxmlformats.org/officeDocument/2006/relationships/hyperlink" Target="https://prse-paca.fr/plan-dactions/action-7-e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674540" y="4653136"/>
            <a:ext cx="6080720" cy="1126976"/>
          </a:xfrm>
        </p:spPr>
        <p:txBody>
          <a:bodyPr>
            <a:noAutofit/>
          </a:bodyPr>
          <a:lstStyle/>
          <a:p>
            <a:r>
              <a:rPr lang="fr-FR" sz="2400" b="1" dirty="0" smtClean="0">
                <a:latin typeface="Marianne" panose="02000000000000000000" pitchFamily="2" charset="0"/>
              </a:rPr>
              <a:t>Laurent POUMARAT</a:t>
            </a:r>
            <a:endParaRPr lang="fr-FR" sz="2400" b="1" dirty="0">
              <a:latin typeface="Marianne" panose="02000000000000000000" pitchFamily="2" charset="0"/>
            </a:endParaRPr>
          </a:p>
          <a:p>
            <a:r>
              <a:rPr lang="fr-FR" sz="2000" dirty="0" smtClean="0">
                <a:latin typeface="Marianne" panose="02000000000000000000" pitchFamily="2" charset="0"/>
              </a:rPr>
              <a:t>Responsable régional adjoint</a:t>
            </a:r>
          </a:p>
          <a:p>
            <a:r>
              <a:rPr lang="fr-FR" sz="2000" dirty="0" smtClean="0">
                <a:latin typeface="Marianne" panose="02000000000000000000" pitchFamily="2" charset="0"/>
              </a:rPr>
              <a:t>Département Santé Environnement</a:t>
            </a:r>
          </a:p>
          <a:p>
            <a:r>
              <a:rPr lang="fr-FR" sz="2000" dirty="0" smtClean="0">
                <a:latin typeface="Marianne" panose="02000000000000000000" pitchFamily="2" charset="0"/>
              </a:rPr>
              <a:t>ARS Paca</a:t>
            </a:r>
            <a:endParaRPr lang="fr-FR" sz="2000" dirty="0">
              <a:latin typeface="Marianne" panose="02000000000000000000" pitchFamily="2" charset="0"/>
            </a:endParaRPr>
          </a:p>
        </p:txBody>
      </p:sp>
      <p:sp>
        <p:nvSpPr>
          <p:cNvPr id="3" name="Titre 2"/>
          <p:cNvSpPr>
            <a:spLocks noGrp="1"/>
          </p:cNvSpPr>
          <p:nvPr>
            <p:ph type="ctrTitle"/>
          </p:nvPr>
        </p:nvSpPr>
        <p:spPr>
          <a:xfrm>
            <a:off x="971600" y="2130425"/>
            <a:ext cx="7486600" cy="1470025"/>
          </a:xfrm>
          <a:noFill/>
        </p:spPr>
        <p:txBody>
          <a:bodyPr>
            <a:normAutofit fontScale="90000"/>
          </a:bodyPr>
          <a:lstStyle/>
          <a:p>
            <a:r>
              <a:rPr lang="fr-FR" dirty="0" smtClean="0"/>
              <a:t>Le développement de l’approche une seule santé  dans le 4</a:t>
            </a:r>
            <a:r>
              <a:rPr lang="fr-FR" baseline="30000" dirty="0" smtClean="0"/>
              <a:t>ème</a:t>
            </a:r>
            <a:r>
              <a:rPr lang="fr-FR" dirty="0" smtClean="0"/>
              <a:t> </a:t>
            </a:r>
            <a:r>
              <a:rPr lang="fr-FR" dirty="0"/>
              <a:t>Plan Régional </a:t>
            </a:r>
            <a:br>
              <a:rPr lang="fr-FR" dirty="0"/>
            </a:br>
            <a:r>
              <a:rPr lang="fr-FR" dirty="0"/>
              <a:t>Santé </a:t>
            </a:r>
            <a:r>
              <a:rPr lang="fr-FR" dirty="0" smtClean="0"/>
              <a:t>Environnement</a:t>
            </a:r>
            <a:endParaRPr lang="fr-FR" dirty="0"/>
          </a:p>
        </p:txBody>
      </p:sp>
    </p:spTree>
    <p:extLst>
      <p:ext uri="{BB962C8B-B14F-4D97-AF65-F5344CB8AC3E}">
        <p14:creationId xmlns:p14="http://schemas.microsoft.com/office/powerpoint/2010/main" val="3567904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143000"/>
          </a:xfrm>
        </p:spPr>
        <p:txBody>
          <a:bodyPr>
            <a:normAutofit fontScale="90000"/>
          </a:bodyPr>
          <a:lstStyle/>
          <a:p>
            <a:r>
              <a:rPr lang="fr-FR" dirty="0" smtClean="0"/>
              <a:t>Approche </a:t>
            </a:r>
            <a:r>
              <a:rPr lang="fr-FR" dirty="0" smtClean="0"/>
              <a:t>Une Seule Santé</a:t>
            </a:r>
            <a:r>
              <a:rPr lang="fr-FR" dirty="0" smtClean="0"/>
              <a:t> </a:t>
            </a:r>
            <a:r>
              <a:rPr lang="fr-FR" dirty="0" smtClean="0"/>
              <a:t>dans les Programme Alimentaires Territoriaux</a:t>
            </a:r>
            <a:endParaRPr lang="fr-FR" dirty="0"/>
          </a:p>
        </p:txBody>
      </p:sp>
      <p:sp>
        <p:nvSpPr>
          <p:cNvPr id="4" name="Rectangle 3"/>
          <p:cNvSpPr/>
          <p:nvPr/>
        </p:nvSpPr>
        <p:spPr>
          <a:xfrm>
            <a:off x="457200" y="1988840"/>
            <a:ext cx="7787208" cy="4247317"/>
          </a:xfrm>
          <a:prstGeom prst="rect">
            <a:avLst/>
          </a:prstGeom>
        </p:spPr>
        <p:txBody>
          <a:bodyPr wrap="square">
            <a:spAutoFit/>
          </a:bodyPr>
          <a:lstStyle/>
          <a:p>
            <a:r>
              <a:rPr lang="fr-FR" b="1" dirty="0" smtClean="0">
                <a:latin typeface="Marianne" panose="02000000000000000000" pitchFamily="2" charset="0"/>
              </a:rPr>
              <a:t>Objectif de la </a:t>
            </a:r>
            <a:r>
              <a:rPr lang="fr-FR" b="1" dirty="0" err="1" smtClean="0">
                <a:latin typeface="Marianne" panose="02000000000000000000" pitchFamily="2" charset="0"/>
              </a:rPr>
              <a:t>Draaf</a:t>
            </a:r>
            <a:r>
              <a:rPr lang="fr-FR" b="1" dirty="0" smtClean="0">
                <a:latin typeface="Marianne" panose="02000000000000000000" pitchFamily="2" charset="0"/>
              </a:rPr>
              <a:t> </a:t>
            </a:r>
            <a:r>
              <a:rPr lang="fr-FR" dirty="0" smtClean="0">
                <a:latin typeface="Marianne" panose="02000000000000000000" pitchFamily="2" charset="0"/>
              </a:rPr>
              <a:t>: développer des approches systémiques dans les PAT dont la santé</a:t>
            </a:r>
          </a:p>
          <a:p>
            <a:endParaRPr lang="fr-FR" dirty="0" smtClean="0">
              <a:latin typeface="Marianne" panose="02000000000000000000" pitchFamily="2" charset="0"/>
            </a:endParaRPr>
          </a:p>
          <a:p>
            <a:r>
              <a:rPr lang="fr-FR" b="1" dirty="0" smtClean="0">
                <a:latin typeface="Marianne" panose="02000000000000000000" pitchFamily="2" charset="0"/>
              </a:rPr>
              <a:t>Objectif de l’ARS et PRS3/PRSE4:  </a:t>
            </a:r>
            <a:r>
              <a:rPr lang="fr-FR" dirty="0" smtClean="0">
                <a:latin typeface="Marianne" panose="02000000000000000000" pitchFamily="2" charset="0"/>
              </a:rPr>
              <a:t>promouvoir « la santé dans toutes les politiques » en recourant aux </a:t>
            </a:r>
            <a:r>
              <a:rPr lang="fr-FR" b="1" dirty="0" smtClean="0">
                <a:latin typeface="Marianne" panose="02000000000000000000" pitchFamily="2" charset="0"/>
              </a:rPr>
              <a:t> </a:t>
            </a:r>
            <a:r>
              <a:rPr lang="fr-FR" dirty="0" smtClean="0">
                <a:latin typeface="Marianne" panose="02000000000000000000" pitchFamily="2" charset="0"/>
              </a:rPr>
              <a:t>approches globales en santé (urbanisme favorable à la santé, une seule santé)</a:t>
            </a:r>
            <a:endParaRPr lang="fr-FR" dirty="0">
              <a:latin typeface="Marianne" panose="02000000000000000000" pitchFamily="2" charset="0"/>
            </a:endParaRPr>
          </a:p>
          <a:p>
            <a:endParaRPr lang="fr-FR" b="1" dirty="0" smtClean="0">
              <a:latin typeface="Marianne" panose="02000000000000000000" pitchFamily="2" charset="0"/>
            </a:endParaRPr>
          </a:p>
          <a:p>
            <a:r>
              <a:rPr lang="fr-FR" b="1" dirty="0" smtClean="0">
                <a:latin typeface="Marianne" panose="02000000000000000000" pitchFamily="2" charset="0"/>
              </a:rPr>
              <a:t>Projet de collaboration : </a:t>
            </a:r>
            <a:r>
              <a:rPr lang="fr-FR" dirty="0" smtClean="0">
                <a:latin typeface="Marianne" panose="02000000000000000000" pitchFamily="2" charset="0"/>
              </a:rPr>
              <a:t>accompagnement des PAT de niveau 2 de la région pour </a:t>
            </a:r>
            <a:r>
              <a:rPr lang="fr-FR" dirty="0" err="1" smtClean="0">
                <a:latin typeface="Marianne" panose="02000000000000000000" pitchFamily="2" charset="0"/>
              </a:rPr>
              <a:t>co</a:t>
            </a:r>
            <a:r>
              <a:rPr lang="fr-FR" dirty="0" smtClean="0">
                <a:latin typeface="Marianne" panose="02000000000000000000" pitchFamily="2" charset="0"/>
              </a:rPr>
              <a:t>-construire un référentiel afin dévaluer les impacts en santé (une seule santé) des actions mises en œuvre et proposer des recommandations pour maximiser les bénéfices</a:t>
            </a:r>
          </a:p>
          <a:p>
            <a:endParaRPr lang="fr-FR" dirty="0">
              <a:latin typeface="Marianne" panose="02000000000000000000" pitchFamily="2" charset="0"/>
            </a:endParaRPr>
          </a:p>
          <a:p>
            <a:r>
              <a:rPr lang="fr-FR" b="1" dirty="0" smtClean="0">
                <a:latin typeface="Marianne" panose="02000000000000000000" pitchFamily="2" charset="0"/>
              </a:rPr>
              <a:t>Mise en œuvre </a:t>
            </a:r>
            <a:r>
              <a:rPr lang="fr-FR" dirty="0" smtClean="0">
                <a:latin typeface="Marianne" panose="02000000000000000000" pitchFamily="2" charset="0"/>
              </a:rPr>
              <a:t>: prestation par un bureau d’études spécialisé fin 2024 sur </a:t>
            </a:r>
            <a:r>
              <a:rPr lang="fr-FR" dirty="0" err="1" smtClean="0">
                <a:latin typeface="Marianne" panose="02000000000000000000" pitchFamily="2" charset="0"/>
              </a:rPr>
              <a:t>co-financément</a:t>
            </a:r>
            <a:r>
              <a:rPr lang="fr-FR" dirty="0" smtClean="0">
                <a:latin typeface="Marianne" panose="02000000000000000000" pitchFamily="2" charset="0"/>
              </a:rPr>
              <a:t> ARS et </a:t>
            </a:r>
            <a:r>
              <a:rPr lang="fr-FR" dirty="0" err="1" smtClean="0">
                <a:latin typeface="Marianne" panose="02000000000000000000" pitchFamily="2" charset="0"/>
              </a:rPr>
              <a:t>Draaf</a:t>
            </a:r>
            <a:r>
              <a:rPr lang="fr-FR" dirty="0" smtClean="0">
                <a:latin typeface="Marianne" panose="02000000000000000000" pitchFamily="2" charset="0"/>
              </a:rPr>
              <a:t> en associant CR et ADEME</a:t>
            </a:r>
            <a:endParaRPr lang="fr-FR" dirty="0">
              <a:latin typeface="Marianne" panose="02000000000000000000" pitchFamily="2" charset="0"/>
            </a:endParaRPr>
          </a:p>
          <a:p>
            <a:endParaRPr lang="fr-FR" dirty="0">
              <a:latin typeface="Marianne" panose="02000000000000000000" pitchFamily="2" charset="0"/>
            </a:endParaRPr>
          </a:p>
        </p:txBody>
      </p:sp>
    </p:spTree>
    <p:extLst>
      <p:ext uri="{BB962C8B-B14F-4D97-AF65-F5344CB8AC3E}">
        <p14:creationId xmlns:p14="http://schemas.microsoft.com/office/powerpoint/2010/main" val="98217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674540" y="4653136"/>
            <a:ext cx="6080720" cy="1126976"/>
          </a:xfrm>
        </p:spPr>
        <p:txBody>
          <a:bodyPr>
            <a:noAutofit/>
          </a:bodyPr>
          <a:lstStyle/>
          <a:p>
            <a:r>
              <a:rPr lang="fr-FR" sz="2400" b="1" dirty="0" smtClean="0">
                <a:latin typeface="Marianne" panose="02000000000000000000" pitchFamily="2" charset="0"/>
                <a:hlinkClick r:id="rId2"/>
              </a:rPr>
              <a:t>www.prse-paca.fr</a:t>
            </a:r>
            <a:endParaRPr lang="fr-FR" sz="2400" b="1" dirty="0" smtClean="0">
              <a:latin typeface="Marianne" panose="02000000000000000000" pitchFamily="2" charset="0"/>
            </a:endParaRPr>
          </a:p>
          <a:p>
            <a:r>
              <a:rPr lang="fr-FR" sz="2400" b="1" dirty="0">
                <a:latin typeface="Marianne" panose="02000000000000000000" pitchFamily="2" charset="0"/>
              </a:rPr>
              <a:t>c</a:t>
            </a:r>
            <a:r>
              <a:rPr lang="fr-FR" sz="2400" b="1" dirty="0" smtClean="0">
                <a:latin typeface="Marianne" panose="02000000000000000000" pitchFamily="2" charset="0"/>
              </a:rPr>
              <a:t>ontact@prse-paca.fr</a:t>
            </a:r>
            <a:endParaRPr lang="fr-FR" sz="2000" dirty="0">
              <a:latin typeface="Marianne" panose="02000000000000000000" pitchFamily="2" charset="0"/>
            </a:endParaRPr>
          </a:p>
        </p:txBody>
      </p:sp>
      <p:sp>
        <p:nvSpPr>
          <p:cNvPr id="3" name="Titre 2"/>
          <p:cNvSpPr>
            <a:spLocks noGrp="1"/>
          </p:cNvSpPr>
          <p:nvPr>
            <p:ph type="ctrTitle"/>
          </p:nvPr>
        </p:nvSpPr>
        <p:spPr>
          <a:xfrm>
            <a:off x="971600" y="2130425"/>
            <a:ext cx="7486600" cy="1470025"/>
          </a:xfrm>
          <a:noFill/>
        </p:spPr>
        <p:txBody>
          <a:bodyPr>
            <a:normAutofit/>
          </a:bodyPr>
          <a:lstStyle/>
          <a:p>
            <a:r>
              <a:rPr lang="fr-FR" dirty="0" smtClean="0"/>
              <a:t>Merci de votre attention</a:t>
            </a:r>
            <a:endParaRPr lang="fr-FR" dirty="0"/>
          </a:p>
        </p:txBody>
      </p:sp>
    </p:spTree>
    <p:extLst>
      <p:ext uri="{BB962C8B-B14F-4D97-AF65-F5344CB8AC3E}">
        <p14:creationId xmlns:p14="http://schemas.microsoft.com/office/powerpoint/2010/main" val="141974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8229600" cy="1143000"/>
          </a:xfrm>
        </p:spPr>
        <p:txBody>
          <a:bodyPr>
            <a:normAutofit fontScale="90000"/>
          </a:bodyPr>
          <a:lstStyle/>
          <a:p>
            <a:r>
              <a:rPr lang="fr-FR" dirty="0"/>
              <a:t>Comité de pilotage (COPIL) : ARS-DREAL-Région</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61" y="1806710"/>
            <a:ext cx="7200478" cy="1823247"/>
          </a:xfrm>
          <a:prstGeom prst="rect">
            <a:avLst/>
          </a:prstGeom>
        </p:spPr>
      </p:pic>
      <p:sp>
        <p:nvSpPr>
          <p:cNvPr id="9" name="Titre 1"/>
          <p:cNvSpPr txBox="1">
            <a:spLocks/>
          </p:cNvSpPr>
          <p:nvPr/>
        </p:nvSpPr>
        <p:spPr>
          <a:xfrm>
            <a:off x="457200" y="362995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fr-FR" dirty="0" smtClean="0"/>
              <a:t>COPIL élargi : DRAAF</a:t>
            </a:r>
            <a:endParaRPr lang="fr-FR" dirty="0"/>
          </a:p>
        </p:txBody>
      </p:sp>
      <p:sp>
        <p:nvSpPr>
          <p:cNvPr id="10" name="ZoneTexte 9"/>
          <p:cNvSpPr txBox="1"/>
          <p:nvPr/>
        </p:nvSpPr>
        <p:spPr>
          <a:xfrm>
            <a:off x="2915816" y="5080789"/>
            <a:ext cx="3312368" cy="1015663"/>
          </a:xfrm>
          <a:prstGeom prst="rect">
            <a:avLst/>
          </a:prstGeom>
          <a:noFill/>
        </p:spPr>
        <p:txBody>
          <a:bodyPr wrap="square" rtlCol="0">
            <a:spAutoFit/>
          </a:bodyPr>
          <a:lstStyle/>
          <a:p>
            <a:pPr algn="ctr"/>
            <a:r>
              <a:rPr lang="fr-FR" sz="1200" dirty="0" smtClean="0">
                <a:latin typeface="Marianne" panose="02000000000000000000" pitchFamily="2" charset="0"/>
              </a:rPr>
              <a:t>pôle </a:t>
            </a:r>
            <a:r>
              <a:rPr lang="fr-FR" sz="1200" dirty="0">
                <a:latin typeface="Marianne" panose="02000000000000000000" pitchFamily="2" charset="0"/>
              </a:rPr>
              <a:t>coordination de la santé publique vétérinaire</a:t>
            </a:r>
            <a:br>
              <a:rPr lang="fr-FR" sz="1200" dirty="0">
                <a:latin typeface="Marianne" panose="02000000000000000000" pitchFamily="2" charset="0"/>
              </a:rPr>
            </a:br>
            <a:r>
              <a:rPr lang="fr-FR" sz="1200" dirty="0">
                <a:latin typeface="Marianne" panose="02000000000000000000" pitchFamily="2" charset="0"/>
              </a:rPr>
              <a:t>Service régional de l'alimentation</a:t>
            </a:r>
          </a:p>
          <a:p>
            <a:pPr algn="ctr"/>
            <a:r>
              <a:rPr lang="fr-FR" sz="1200" dirty="0" smtClean="0">
                <a:latin typeface="Marianne" panose="02000000000000000000" pitchFamily="2" charset="0"/>
                <a:hlinkClick r:id="rId3"/>
              </a:rPr>
              <a:t>pierre-noel.canitrot@agriculture.gouv.fr</a:t>
            </a:r>
            <a:endParaRPr lang="fr-FR" sz="1200" dirty="0" smtClean="0">
              <a:latin typeface="Marianne" panose="02000000000000000000" pitchFamily="2" charset="0"/>
            </a:endParaRPr>
          </a:p>
          <a:p>
            <a:pPr algn="ctr"/>
            <a:endParaRPr lang="fr-FR" sz="1200" b="1" dirty="0" smtClean="0">
              <a:latin typeface="Marianne" panose="02000000000000000000" pitchFamily="2" charset="0"/>
            </a:endParaRPr>
          </a:p>
        </p:txBody>
      </p:sp>
    </p:spTree>
    <p:extLst>
      <p:ext uri="{BB962C8B-B14F-4D97-AF65-F5344CB8AC3E}">
        <p14:creationId xmlns:p14="http://schemas.microsoft.com/office/powerpoint/2010/main" val="2109423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Le cadre d’actions du PRSE 4</a:t>
            </a:r>
            <a:endParaRPr lang="fr-FR" sz="4000" dirty="0">
              <a:solidFill>
                <a:srgbClr val="164194"/>
              </a:solidFill>
              <a:latin typeface="Marianne" panose="02000000000000000000" pitchFamily="2" charset="0"/>
            </a:endParaRPr>
          </a:p>
        </p:txBody>
      </p:sp>
      <p:sp>
        <p:nvSpPr>
          <p:cNvPr id="3" name="Rectangle 2"/>
          <p:cNvSpPr/>
          <p:nvPr/>
        </p:nvSpPr>
        <p:spPr>
          <a:xfrm>
            <a:off x="457200" y="2780928"/>
            <a:ext cx="8340026" cy="3539430"/>
          </a:xfrm>
          <a:prstGeom prst="rect">
            <a:avLst/>
          </a:prstGeom>
        </p:spPr>
        <p:txBody>
          <a:bodyPr wrap="square">
            <a:spAutoFit/>
          </a:bodyPr>
          <a:lstStyle/>
          <a:p>
            <a:r>
              <a:rPr lang="fr-FR" sz="1400" b="1" dirty="0">
                <a:latin typeface="Marianne" panose="02000000000000000000" pitchFamily="2" charset="0"/>
              </a:rPr>
              <a:t>Principe </a:t>
            </a:r>
            <a:r>
              <a:rPr lang="fr-FR" sz="1400" dirty="0">
                <a:latin typeface="Marianne" panose="02000000000000000000" pitchFamily="2" charset="0"/>
              </a:rPr>
              <a:t>: devant l’urgence à préparer nos territoires au changement climatique et ses impacts sur la santé des personnes et des écosystèmes, les actions du PRSE4 devront s’inscrire et/ou contribuer à l’atténuation et l’adaptation au </a:t>
            </a:r>
            <a:r>
              <a:rPr lang="fr-FR" sz="1400" dirty="0" smtClean="0">
                <a:latin typeface="Marianne" panose="02000000000000000000" pitchFamily="2" charset="0"/>
              </a:rPr>
              <a:t>changement climatique (CC)</a:t>
            </a:r>
            <a:endParaRPr lang="fr-FR" sz="1400" dirty="0">
              <a:latin typeface="Marianne" panose="02000000000000000000" pitchFamily="2" charset="0"/>
            </a:endParaRPr>
          </a:p>
          <a:p>
            <a:endParaRPr lang="fr-FR" sz="1400" dirty="0">
              <a:latin typeface="Marianne" panose="02000000000000000000" pitchFamily="2" charset="0"/>
            </a:endParaRPr>
          </a:p>
          <a:p>
            <a:r>
              <a:rPr lang="fr-FR" sz="1400" b="1" dirty="0">
                <a:latin typeface="Marianne" panose="02000000000000000000" pitchFamily="2" charset="0"/>
              </a:rPr>
              <a:t>Une vigilance </a:t>
            </a:r>
            <a:r>
              <a:rPr lang="fr-FR" sz="1400" dirty="0">
                <a:latin typeface="Marianne" panose="02000000000000000000" pitchFamily="2" charset="0"/>
              </a:rPr>
              <a:t>: sont interrogés systématiquement les risques potentiels d’aggravation des inégalités sociales de santé liées au </a:t>
            </a:r>
            <a:r>
              <a:rPr lang="fr-FR" sz="1400" dirty="0" smtClean="0">
                <a:latin typeface="Marianne" panose="02000000000000000000" pitchFamily="2" charset="0"/>
              </a:rPr>
              <a:t>CC (effets </a:t>
            </a:r>
            <a:r>
              <a:rPr lang="fr-FR" sz="1400" dirty="0">
                <a:latin typeface="Marianne" panose="02000000000000000000" pitchFamily="2" charset="0"/>
              </a:rPr>
              <a:t>directs, indirects et impacts des politiques mises en œuvre</a:t>
            </a:r>
            <a:r>
              <a:rPr lang="fr-FR" sz="1400" dirty="0" smtClean="0">
                <a:latin typeface="Marianne" panose="02000000000000000000" pitchFamily="2" charset="0"/>
              </a:rPr>
              <a:t>)</a:t>
            </a:r>
          </a:p>
          <a:p>
            <a:endParaRPr lang="fr-FR" sz="1400" dirty="0">
              <a:latin typeface="Marianne" panose="02000000000000000000" pitchFamily="2" charset="0"/>
            </a:endParaRPr>
          </a:p>
          <a:p>
            <a:r>
              <a:rPr lang="fr-FR" sz="1400" b="1" dirty="0">
                <a:solidFill>
                  <a:schemeClr val="accent2">
                    <a:lumMod val="60000"/>
                    <a:lumOff val="40000"/>
                  </a:schemeClr>
                </a:solidFill>
                <a:latin typeface="Marianne" panose="02000000000000000000" pitchFamily="2" charset="0"/>
              </a:rPr>
              <a:t>Une méthode </a:t>
            </a:r>
            <a:r>
              <a:rPr lang="fr-FR" sz="1400" dirty="0">
                <a:solidFill>
                  <a:schemeClr val="accent2">
                    <a:lumMod val="60000"/>
                    <a:lumOff val="40000"/>
                  </a:schemeClr>
                </a:solidFill>
                <a:latin typeface="Marianne" panose="02000000000000000000" pitchFamily="2" charset="0"/>
              </a:rPr>
              <a:t>: la démarche « Une seule Santé », fondée sur la triade santé environnementale, santé animale et santé humaine, indissociables compte tenu de leurs étroites interactions et interdépendances, constitue l’approche à privilégier dans le contexte des modifications de l’écosystème environnemental résultant pour partie du </a:t>
            </a:r>
            <a:r>
              <a:rPr lang="fr-FR" sz="1400" dirty="0" smtClean="0">
                <a:solidFill>
                  <a:schemeClr val="accent2">
                    <a:lumMod val="60000"/>
                    <a:lumOff val="40000"/>
                  </a:schemeClr>
                </a:solidFill>
                <a:latin typeface="Marianne" panose="02000000000000000000" pitchFamily="2" charset="0"/>
              </a:rPr>
              <a:t>CC</a:t>
            </a:r>
          </a:p>
          <a:p>
            <a:endParaRPr lang="fr-FR" sz="1400" b="1" dirty="0">
              <a:latin typeface="Marianne" panose="02000000000000000000" pitchFamily="2" charset="0"/>
            </a:endParaRPr>
          </a:p>
          <a:p>
            <a:r>
              <a:rPr lang="fr-FR" sz="1400" b="1" dirty="0">
                <a:latin typeface="Marianne" panose="02000000000000000000" pitchFamily="2" charset="0"/>
              </a:rPr>
              <a:t>Une cible </a:t>
            </a:r>
            <a:r>
              <a:rPr lang="fr-FR" sz="1400" dirty="0">
                <a:latin typeface="Marianne" panose="02000000000000000000" pitchFamily="2" charset="0"/>
              </a:rPr>
              <a:t>: considérant que les collectivités disposent de leviers pour atténuer le CC et adapter les territoires, le plan a vocation à renforcer leur expertise en SE pour une meilleure prise en compte des déterminants de santé dans les actions qu’elles </a:t>
            </a:r>
            <a:r>
              <a:rPr lang="fr-FR" sz="1400" dirty="0" smtClean="0">
                <a:latin typeface="Marianne" panose="02000000000000000000" pitchFamily="2" charset="0"/>
              </a:rPr>
              <a:t>mènent</a:t>
            </a:r>
            <a:endParaRPr lang="fr-FR" sz="1400" dirty="0">
              <a:latin typeface="Marianne" panose="02000000000000000000" pitchFamily="2" charset="0"/>
            </a:endParaRPr>
          </a:p>
        </p:txBody>
      </p:sp>
      <p:pic>
        <p:nvPicPr>
          <p:cNvPr id="5" name="Image 4"/>
          <p:cNvPicPr>
            <a:picLocks noChangeAspect="1"/>
          </p:cNvPicPr>
          <p:nvPr/>
        </p:nvPicPr>
        <p:blipFill>
          <a:blip r:embed="rId2"/>
          <a:stretch>
            <a:fillRect/>
          </a:stretch>
        </p:blipFill>
        <p:spPr>
          <a:xfrm>
            <a:off x="1379866" y="1416026"/>
            <a:ext cx="6384268" cy="1366514"/>
          </a:xfrm>
          <a:prstGeom prst="rect">
            <a:avLst/>
          </a:prstGeom>
        </p:spPr>
      </p:pic>
    </p:spTree>
    <p:extLst>
      <p:ext uri="{BB962C8B-B14F-4D97-AF65-F5344CB8AC3E}">
        <p14:creationId xmlns:p14="http://schemas.microsoft.com/office/powerpoint/2010/main" val="3961844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FR" dirty="0" smtClean="0"/>
              <a:t>Le </a:t>
            </a:r>
            <a:r>
              <a:rPr lang="fr-FR" dirty="0"/>
              <a:t>plan en 8 actions</a:t>
            </a:r>
          </a:p>
        </p:txBody>
      </p:sp>
      <p:pic>
        <p:nvPicPr>
          <p:cNvPr id="4" name="Image 3">
            <a:hlinkClick r:id="rId2"/>
          </p:cNvPr>
          <p:cNvPicPr>
            <a:picLocks noChangeAspect="1"/>
          </p:cNvPicPr>
          <p:nvPr/>
        </p:nvPicPr>
        <p:blipFill>
          <a:blip r:embed="rId3"/>
          <a:stretch>
            <a:fillRect/>
          </a:stretch>
        </p:blipFill>
        <p:spPr>
          <a:xfrm>
            <a:off x="272420" y="1986823"/>
            <a:ext cx="1800000" cy="18000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7" name="Image 6">
            <a:hlinkClick r:id="rId4"/>
          </p:cNvPr>
          <p:cNvPicPr>
            <a:picLocks noChangeAspect="1"/>
          </p:cNvPicPr>
          <p:nvPr/>
        </p:nvPicPr>
        <p:blipFill>
          <a:blip r:embed="rId5"/>
          <a:stretch>
            <a:fillRect/>
          </a:stretch>
        </p:blipFill>
        <p:spPr>
          <a:xfrm>
            <a:off x="2454913" y="1986823"/>
            <a:ext cx="1800000" cy="18000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026" name="Picture 2" descr="Action 3 - Etablissements de santé">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7406" y="1986823"/>
            <a:ext cx="1800000" cy="1800000"/>
          </a:xfrm>
          <a:prstGeom prst="rect">
            <a:avLst/>
          </a:prstGeom>
          <a:noFill/>
          <a:ln>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Image 7">
            <a:hlinkClick r:id="rId8"/>
          </p:cNvPr>
          <p:cNvPicPr>
            <a:picLocks noChangeAspect="1"/>
          </p:cNvPicPr>
          <p:nvPr/>
        </p:nvPicPr>
        <p:blipFill>
          <a:blip r:embed="rId9"/>
          <a:stretch>
            <a:fillRect/>
          </a:stretch>
        </p:blipFill>
        <p:spPr>
          <a:xfrm>
            <a:off x="6819900" y="1986823"/>
            <a:ext cx="1800000" cy="18000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9" name="Image 8">
            <a:hlinkClick r:id="rId10"/>
          </p:cNvPr>
          <p:cNvPicPr>
            <a:picLocks noChangeAspect="1"/>
          </p:cNvPicPr>
          <p:nvPr/>
        </p:nvPicPr>
        <p:blipFill>
          <a:blip r:embed="rId11"/>
          <a:stretch>
            <a:fillRect/>
          </a:stretch>
        </p:blipFill>
        <p:spPr>
          <a:xfrm>
            <a:off x="272420" y="4077072"/>
            <a:ext cx="1800000" cy="18000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0" name="Image 9">
            <a:hlinkClick r:id="rId12"/>
          </p:cNvPr>
          <p:cNvPicPr>
            <a:picLocks noChangeAspect="1"/>
          </p:cNvPicPr>
          <p:nvPr/>
        </p:nvPicPr>
        <p:blipFill>
          <a:blip r:embed="rId13"/>
          <a:stretch>
            <a:fillRect/>
          </a:stretch>
        </p:blipFill>
        <p:spPr>
          <a:xfrm>
            <a:off x="2454913" y="4077072"/>
            <a:ext cx="1800000" cy="18000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1" name="Image 10">
            <a:hlinkClick r:id="rId14"/>
          </p:cNvPr>
          <p:cNvPicPr>
            <a:picLocks noChangeAspect="1"/>
          </p:cNvPicPr>
          <p:nvPr/>
        </p:nvPicPr>
        <p:blipFill>
          <a:blip r:embed="rId15"/>
          <a:stretch>
            <a:fillRect/>
          </a:stretch>
        </p:blipFill>
        <p:spPr>
          <a:xfrm>
            <a:off x="4637406" y="4077072"/>
            <a:ext cx="1800000" cy="1800000"/>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2" name="Image 11">
            <a:hlinkClick r:id="rId16"/>
          </p:cNvPr>
          <p:cNvPicPr>
            <a:picLocks noChangeAspect="1"/>
          </p:cNvPicPr>
          <p:nvPr/>
        </p:nvPicPr>
        <p:blipFill>
          <a:blip r:embed="rId17"/>
          <a:stretch>
            <a:fillRect/>
          </a:stretch>
        </p:blipFill>
        <p:spPr>
          <a:xfrm>
            <a:off x="6819900" y="4077072"/>
            <a:ext cx="1800000" cy="1800000"/>
          </a:xfrm>
          <a:prstGeom prst="rect">
            <a:avLst/>
          </a:prstGeom>
          <a:ln w="38100">
            <a:solidFill>
              <a:schemeClr val="accent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266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548680"/>
            <a:ext cx="7797552" cy="1143000"/>
          </a:xfrm>
        </p:spPr>
        <p:txBody>
          <a:bodyPr>
            <a:noAutofit/>
          </a:bodyPr>
          <a:lstStyle/>
          <a:p>
            <a:r>
              <a:rPr lang="fr-FR" sz="4000" dirty="0" smtClean="0"/>
              <a:t>Zoom sur l’action 8 </a:t>
            </a:r>
            <a:br>
              <a:rPr lang="fr-FR" sz="4000" dirty="0" smtClean="0"/>
            </a:br>
            <a:r>
              <a:rPr lang="fr-FR" sz="2400" dirty="0" smtClean="0">
                <a:latin typeface="Marianne" panose="02000000000000000000" pitchFamily="2" charset="0"/>
              </a:rPr>
              <a:t>Santé </a:t>
            </a:r>
            <a:r>
              <a:rPr lang="fr-FR" sz="2400" dirty="0">
                <a:latin typeface="Marianne" panose="02000000000000000000" pitchFamily="2" charset="0"/>
              </a:rPr>
              <a:t>et biodiversité, de la réduction des risques à une approche fondée sur les </a:t>
            </a:r>
            <a:r>
              <a:rPr lang="fr-FR" sz="2400" dirty="0" err="1">
                <a:latin typeface="Marianne" panose="02000000000000000000" pitchFamily="2" charset="0"/>
              </a:rPr>
              <a:t>co</a:t>
            </a:r>
            <a:r>
              <a:rPr lang="fr-FR" sz="2400" dirty="0">
                <a:latin typeface="Marianne" panose="02000000000000000000" pitchFamily="2" charset="0"/>
              </a:rPr>
              <a:t>-bénéfices</a:t>
            </a:r>
            <a:r>
              <a:rPr lang="fr-FR" dirty="0"/>
              <a:t/>
            </a:r>
            <a:br>
              <a:rPr lang="fr-FR" dirty="0"/>
            </a:br>
            <a:endParaRPr lang="fr-FR" sz="2800" dirty="0"/>
          </a:p>
        </p:txBody>
      </p:sp>
      <p:sp>
        <p:nvSpPr>
          <p:cNvPr id="2" name="Rectangle 1"/>
          <p:cNvSpPr/>
          <p:nvPr/>
        </p:nvSpPr>
        <p:spPr>
          <a:xfrm>
            <a:off x="282553" y="2060848"/>
            <a:ext cx="8486599" cy="4339650"/>
          </a:xfrm>
          <a:prstGeom prst="rect">
            <a:avLst/>
          </a:prstGeom>
        </p:spPr>
        <p:txBody>
          <a:bodyPr wrap="square">
            <a:spAutoFit/>
          </a:bodyPr>
          <a:lstStyle/>
          <a:p>
            <a:pPr marL="342900" indent="-342900">
              <a:buFont typeface="+mj-lt"/>
              <a:buAutoNum type="arabicPeriod"/>
            </a:pPr>
            <a:r>
              <a:rPr lang="fr-FR" dirty="0">
                <a:latin typeface="Marianne" panose="02000000000000000000" pitchFamily="2" charset="0"/>
              </a:rPr>
              <a:t>Maladies vectorielles transmises par les moustiques : renforcer la mobilisation sociale et lutter contre la présence de gîtes </a:t>
            </a:r>
            <a:r>
              <a:rPr lang="fr-FR" dirty="0" smtClean="0">
                <a:latin typeface="Marianne" panose="02000000000000000000" pitchFamily="2" charset="0"/>
              </a:rPr>
              <a:t>larvaires</a:t>
            </a:r>
          </a:p>
          <a:p>
            <a:pPr marL="342900" indent="-342900">
              <a:buFont typeface="+mj-lt"/>
              <a:buAutoNum type="arabicPeriod"/>
            </a:pPr>
            <a:endParaRPr lang="fr-FR" dirty="0">
              <a:latin typeface="Marianne" panose="02000000000000000000" pitchFamily="2" charset="0"/>
            </a:endParaRPr>
          </a:p>
          <a:p>
            <a:pPr marL="342900" indent="-342900">
              <a:buFont typeface="+mj-lt"/>
              <a:buAutoNum type="arabicPeriod"/>
            </a:pPr>
            <a:r>
              <a:rPr lang="fr-FR" dirty="0">
                <a:latin typeface="Marianne" panose="02000000000000000000" pitchFamily="2" charset="0"/>
              </a:rPr>
              <a:t>Espèces exotiques envahissantes : mieux comprendre, prévenir et lutter contre leurs impacts sur la santé et </a:t>
            </a:r>
            <a:r>
              <a:rPr lang="fr-FR" dirty="0" smtClean="0">
                <a:latin typeface="Marianne" panose="02000000000000000000" pitchFamily="2" charset="0"/>
              </a:rPr>
              <a:t>l’environnement</a:t>
            </a:r>
          </a:p>
          <a:p>
            <a:pPr marL="342900" indent="-342900">
              <a:buFont typeface="+mj-lt"/>
              <a:buAutoNum type="arabicPeriod"/>
            </a:pPr>
            <a:endParaRPr lang="fr-FR" dirty="0">
              <a:latin typeface="Marianne" panose="02000000000000000000" pitchFamily="2" charset="0"/>
            </a:endParaRPr>
          </a:p>
          <a:p>
            <a:pPr marL="342900" indent="-342900">
              <a:buFont typeface="+mj-lt"/>
              <a:buAutoNum type="arabicPeriod"/>
            </a:pPr>
            <a:r>
              <a:rPr lang="fr-FR" dirty="0">
                <a:latin typeface="Marianne" panose="02000000000000000000" pitchFamily="2" charset="0"/>
              </a:rPr>
              <a:t>Surveiller la santé de la faune terrestre et prévenir les </a:t>
            </a:r>
            <a:r>
              <a:rPr lang="fr-FR" dirty="0" smtClean="0">
                <a:latin typeface="Marianne" panose="02000000000000000000" pitchFamily="2" charset="0"/>
              </a:rPr>
              <a:t>zoonoses (action 20 du PNSE 4) </a:t>
            </a:r>
          </a:p>
          <a:p>
            <a:pPr marL="742950" lvl="1" indent="-285750">
              <a:buFont typeface="Arial" panose="020B0604020202020204" pitchFamily="34" charset="0"/>
              <a:buChar char="•"/>
            </a:pPr>
            <a:r>
              <a:rPr lang="fr-FR" sz="1200" dirty="0">
                <a:latin typeface="Marianne" panose="02000000000000000000" pitchFamily="2" charset="0"/>
              </a:rPr>
              <a:t>renforcer la collaboration et le partage d’informations entre les acteurs de la surveillance des maladies zoonotiques (Influenza aviaire, West Nile, maladies vectorielles telles que la fièvre hémorragique de Crimée Congo ou encore </a:t>
            </a:r>
            <a:r>
              <a:rPr lang="fr-FR" sz="1200" dirty="0" err="1" smtClean="0">
                <a:latin typeface="Marianne" panose="02000000000000000000" pitchFamily="2" charset="0"/>
              </a:rPr>
              <a:t>Cryptosporidiose</a:t>
            </a:r>
            <a:r>
              <a:rPr lang="fr-FR" sz="1200" dirty="0" smtClean="0">
                <a:latin typeface="Marianne" panose="02000000000000000000" pitchFamily="2" charset="0"/>
              </a:rPr>
              <a:t>)</a:t>
            </a:r>
          </a:p>
          <a:p>
            <a:pPr marL="742950" lvl="1" indent="-285750">
              <a:buFont typeface="Arial" panose="020B0604020202020204" pitchFamily="34" charset="0"/>
              <a:buChar char="•"/>
            </a:pPr>
            <a:r>
              <a:rPr lang="fr-FR" sz="1200" dirty="0" smtClean="0">
                <a:latin typeface="Marianne" panose="02000000000000000000" pitchFamily="2" charset="0"/>
              </a:rPr>
              <a:t>mettre </a:t>
            </a:r>
            <a:r>
              <a:rPr lang="fr-FR" sz="1200" dirty="0">
                <a:latin typeface="Marianne" panose="02000000000000000000" pitchFamily="2" charset="0"/>
              </a:rPr>
              <a:t>en place des actions de communication coordonnées pour sensibiliser les acteurs des filières animales (avicole et équine notamment) aux risques potentiels pour la santé humaine des maladies de la faune terrestre, en s’appuyant sur les campagnes de prévention déployées au niveau national</a:t>
            </a:r>
            <a:r>
              <a:rPr lang="fr-FR" sz="1200" dirty="0" smtClean="0">
                <a:latin typeface="Marianne" panose="02000000000000000000" pitchFamily="2" charset="0"/>
              </a:rPr>
              <a:t>.</a:t>
            </a:r>
          </a:p>
          <a:p>
            <a:pPr lvl="1"/>
            <a:endParaRPr lang="fr-FR" sz="1000" b="1" dirty="0" smtClean="0">
              <a:solidFill>
                <a:schemeClr val="accent2">
                  <a:lumMod val="60000"/>
                  <a:lumOff val="40000"/>
                </a:schemeClr>
              </a:solidFill>
            </a:endParaRPr>
          </a:p>
          <a:p>
            <a:pPr lvl="1"/>
            <a:r>
              <a:rPr lang="fr-FR" sz="1000" b="1" dirty="0" smtClean="0">
                <a:solidFill>
                  <a:schemeClr val="accent2">
                    <a:lumMod val="60000"/>
                    <a:lumOff val="40000"/>
                  </a:schemeClr>
                </a:solidFill>
              </a:rPr>
              <a:t>Pilotes</a:t>
            </a:r>
            <a:r>
              <a:rPr lang="fr-FR" sz="1000" b="1" dirty="0">
                <a:solidFill>
                  <a:schemeClr val="accent2">
                    <a:lumMod val="60000"/>
                    <a:lumOff val="40000"/>
                  </a:schemeClr>
                </a:solidFill>
              </a:rPr>
              <a:t> : DRAAF-ARS</a:t>
            </a:r>
            <a:br>
              <a:rPr lang="fr-FR" sz="1000" b="1" dirty="0">
                <a:solidFill>
                  <a:schemeClr val="accent2">
                    <a:lumMod val="60000"/>
                    <a:lumOff val="40000"/>
                  </a:schemeClr>
                </a:solidFill>
              </a:rPr>
            </a:br>
            <a:r>
              <a:rPr lang="fr-FR" sz="1000" b="1" dirty="0">
                <a:solidFill>
                  <a:schemeClr val="accent2">
                    <a:lumMod val="60000"/>
                    <a:lumOff val="40000"/>
                  </a:schemeClr>
                </a:solidFill>
              </a:rPr>
              <a:t>Indicateurs </a:t>
            </a:r>
            <a:r>
              <a:rPr lang="fr-FR" sz="1000" b="1" dirty="0" smtClean="0">
                <a:solidFill>
                  <a:schemeClr val="accent2">
                    <a:lumMod val="60000"/>
                    <a:lumOff val="40000"/>
                  </a:schemeClr>
                </a:solidFill>
              </a:rPr>
              <a:t>: </a:t>
            </a:r>
          </a:p>
          <a:p>
            <a:pPr lvl="1"/>
            <a:r>
              <a:rPr lang="fr-FR" sz="1000" b="1" dirty="0" smtClean="0">
                <a:solidFill>
                  <a:schemeClr val="accent2">
                    <a:lumMod val="60000"/>
                    <a:lumOff val="40000"/>
                  </a:schemeClr>
                </a:solidFill>
              </a:rPr>
              <a:t>– </a:t>
            </a:r>
            <a:r>
              <a:rPr lang="fr-FR" sz="1000" b="1" dirty="0">
                <a:solidFill>
                  <a:schemeClr val="accent2">
                    <a:lumMod val="60000"/>
                    <a:lumOff val="40000"/>
                  </a:schemeClr>
                </a:solidFill>
              </a:rPr>
              <a:t>Nombre de procédures formalisées dans le cadre du conseil régional d’orientation de la politique sanitaire animale et végétale (CROPSAV)</a:t>
            </a:r>
            <a:br>
              <a:rPr lang="fr-FR" sz="1000" b="1" dirty="0">
                <a:solidFill>
                  <a:schemeClr val="accent2">
                    <a:lumMod val="60000"/>
                    <a:lumOff val="40000"/>
                  </a:schemeClr>
                </a:solidFill>
              </a:rPr>
            </a:br>
            <a:r>
              <a:rPr lang="fr-FR" sz="1000" b="1" dirty="0">
                <a:solidFill>
                  <a:schemeClr val="accent2">
                    <a:lumMod val="60000"/>
                    <a:lumOff val="40000"/>
                  </a:schemeClr>
                </a:solidFill>
              </a:rPr>
              <a:t>– Nombre d’actions de sensibilisation </a:t>
            </a:r>
            <a:r>
              <a:rPr lang="fr-FR" sz="1000" b="1" dirty="0" smtClean="0">
                <a:solidFill>
                  <a:schemeClr val="accent2">
                    <a:lumMod val="60000"/>
                    <a:lumOff val="40000"/>
                  </a:schemeClr>
                </a:solidFill>
              </a:rPr>
              <a:t>réalisées</a:t>
            </a:r>
            <a:endParaRPr lang="fr-FR" sz="1000" b="1" dirty="0">
              <a:solidFill>
                <a:schemeClr val="accent2">
                  <a:lumMod val="60000"/>
                  <a:lumOff val="40000"/>
                </a:schemeClr>
              </a:solidFill>
              <a:latin typeface="Marianne" panose="02000000000000000000" pitchFamily="2" charset="0"/>
            </a:endParaRPr>
          </a:p>
        </p:txBody>
      </p:sp>
    </p:spTree>
    <p:extLst>
      <p:ext uri="{BB962C8B-B14F-4D97-AF65-F5344CB8AC3E}">
        <p14:creationId xmlns:p14="http://schemas.microsoft.com/office/powerpoint/2010/main" val="334142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27076" y="548929"/>
            <a:ext cx="7797552" cy="1143000"/>
          </a:xfrm>
        </p:spPr>
        <p:txBody>
          <a:bodyPr>
            <a:noAutofit/>
          </a:bodyPr>
          <a:lstStyle/>
          <a:p>
            <a:r>
              <a:rPr lang="fr-FR" sz="4000" dirty="0" smtClean="0"/>
              <a:t>Structuration d’un réseau régional une seule santé</a:t>
            </a:r>
            <a:endParaRPr lang="fr-FR" sz="2400" dirty="0">
              <a:latin typeface="Marianne" panose="02000000000000000000" pitchFamily="2" charset="0"/>
            </a:endParaRPr>
          </a:p>
        </p:txBody>
      </p:sp>
      <p:sp>
        <p:nvSpPr>
          <p:cNvPr id="2" name="Rectangle 1"/>
          <p:cNvSpPr/>
          <p:nvPr/>
        </p:nvSpPr>
        <p:spPr>
          <a:xfrm>
            <a:off x="282552" y="1916832"/>
            <a:ext cx="8486599" cy="5078313"/>
          </a:xfrm>
          <a:prstGeom prst="rect">
            <a:avLst/>
          </a:prstGeom>
        </p:spPr>
        <p:txBody>
          <a:bodyPr wrap="square">
            <a:spAutoFit/>
          </a:bodyPr>
          <a:lstStyle/>
          <a:p>
            <a:pPr marL="285750" indent="-285750">
              <a:buFont typeface="Arial" panose="020B0604020202020204" pitchFamily="34" charset="0"/>
              <a:buChar char="•"/>
            </a:pPr>
            <a:r>
              <a:rPr lang="fr-FR" dirty="0" smtClean="0">
                <a:latin typeface="Marianne" panose="02000000000000000000" pitchFamily="2" charset="0"/>
              </a:rPr>
              <a:t>Création d'un </a:t>
            </a:r>
            <a:r>
              <a:rPr lang="fr-FR" dirty="0">
                <a:latin typeface="Marianne" panose="02000000000000000000" pitchFamily="2" charset="0"/>
              </a:rPr>
              <a:t>réseau régional </a:t>
            </a:r>
            <a:r>
              <a:rPr lang="fr-FR" dirty="0" smtClean="0">
                <a:latin typeface="Marianne" panose="02000000000000000000" pitchFamily="2" charset="0"/>
              </a:rPr>
              <a:t>« Une seule santé » pour </a:t>
            </a:r>
            <a:r>
              <a:rPr lang="fr-FR" b="1" dirty="0" smtClean="0">
                <a:latin typeface="Marianne" panose="02000000000000000000" pitchFamily="2" charset="0"/>
              </a:rPr>
              <a:t>favoriser les synergies entre </a:t>
            </a:r>
            <a:r>
              <a:rPr lang="fr-FR" b="1" dirty="0">
                <a:latin typeface="Marianne" panose="02000000000000000000" pitchFamily="2" charset="0"/>
              </a:rPr>
              <a:t>les secteurs de la santé humaine, animale et </a:t>
            </a:r>
            <a:r>
              <a:rPr lang="fr-FR" b="1" dirty="0" smtClean="0">
                <a:latin typeface="Marianne" panose="02000000000000000000" pitchFamily="2" charset="0"/>
              </a:rPr>
              <a:t>environnementale</a:t>
            </a:r>
            <a:r>
              <a:rPr lang="fr-FR" dirty="0" smtClean="0">
                <a:latin typeface="Marianne" panose="02000000000000000000" pitchFamily="2" charset="0"/>
              </a:rPr>
              <a:t> (opérateurs </a:t>
            </a:r>
            <a:r>
              <a:rPr lang="fr-FR" dirty="0">
                <a:latin typeface="Marianne" panose="02000000000000000000" pitchFamily="2" charset="0"/>
              </a:rPr>
              <a:t>de l'État, collectivités, </a:t>
            </a:r>
            <a:r>
              <a:rPr lang="fr-FR" dirty="0" smtClean="0">
                <a:latin typeface="Marianne" panose="02000000000000000000" pitchFamily="2" charset="0"/>
              </a:rPr>
              <a:t>associations, etc.)</a:t>
            </a:r>
          </a:p>
          <a:p>
            <a:pPr marL="285750" indent="-285750">
              <a:buFont typeface="Arial" panose="020B0604020202020204" pitchFamily="34" charset="0"/>
              <a:buChar char="•"/>
            </a:pPr>
            <a:endParaRPr lang="fr-FR" dirty="0">
              <a:latin typeface="Marianne" panose="02000000000000000000" pitchFamily="2" charset="0"/>
            </a:endParaRPr>
          </a:p>
          <a:p>
            <a:pPr marL="285750" indent="-285750">
              <a:buFont typeface="Arial" panose="020B0604020202020204" pitchFamily="34" charset="0"/>
              <a:buChar char="•"/>
            </a:pPr>
            <a:r>
              <a:rPr lang="fr-FR" dirty="0" smtClean="0">
                <a:latin typeface="Marianne" panose="02000000000000000000" pitchFamily="2" charset="0"/>
              </a:rPr>
              <a:t>En lien avec la Stratégie Régionale Biodiversité (SRB) en cours d’élaboration</a:t>
            </a:r>
          </a:p>
          <a:p>
            <a:pPr marL="285750" indent="-285750">
              <a:buFont typeface="Arial" panose="020B0604020202020204" pitchFamily="34" charset="0"/>
              <a:buChar char="•"/>
            </a:pPr>
            <a:endParaRPr lang="fr-FR" dirty="0">
              <a:latin typeface="Marianne" panose="02000000000000000000" pitchFamily="2" charset="0"/>
            </a:endParaRPr>
          </a:p>
          <a:p>
            <a:pPr marL="285750" indent="-285750">
              <a:buFont typeface="Arial" panose="020B0604020202020204" pitchFamily="34" charset="0"/>
              <a:buChar char="•"/>
            </a:pPr>
            <a:r>
              <a:rPr lang="fr-FR" dirty="0" smtClean="0">
                <a:latin typeface="Marianne" panose="02000000000000000000" pitchFamily="2" charset="0"/>
              </a:rPr>
              <a:t>Financement de 40k€ de l’ARS pour l’</a:t>
            </a:r>
            <a:r>
              <a:rPr lang="fr-FR" b="1" dirty="0" smtClean="0">
                <a:solidFill>
                  <a:schemeClr val="accent2">
                    <a:lumMod val="60000"/>
                    <a:lumOff val="40000"/>
                  </a:schemeClr>
                </a:solidFill>
                <a:latin typeface="Marianne" panose="02000000000000000000" pitchFamily="2" charset="0"/>
              </a:rPr>
              <a:t>étude de préfiguration </a:t>
            </a:r>
          </a:p>
          <a:p>
            <a:pPr marL="285750" indent="-285750">
              <a:buFont typeface="Arial" panose="020B0604020202020204" pitchFamily="34" charset="0"/>
              <a:buChar char="•"/>
            </a:pPr>
            <a:endParaRPr lang="fr-FR" b="1" dirty="0">
              <a:solidFill>
                <a:schemeClr val="accent2">
                  <a:lumMod val="60000"/>
                  <a:lumOff val="40000"/>
                </a:schemeClr>
              </a:solidFill>
              <a:latin typeface="Marianne" panose="02000000000000000000" pitchFamily="2" charset="0"/>
            </a:endParaRPr>
          </a:p>
          <a:p>
            <a:pPr marL="285750" indent="-285750">
              <a:buFont typeface="Arial" panose="020B0604020202020204" pitchFamily="34" charset="0"/>
              <a:buChar char="•"/>
            </a:pPr>
            <a:r>
              <a:rPr lang="fr-FR" dirty="0" smtClean="0">
                <a:latin typeface="Marianne" panose="02000000000000000000" pitchFamily="2" charset="0"/>
              </a:rPr>
              <a:t>3 consultants de la coopérative d’activité et d’emploi «Ouvre boîte » sélectionné un comité constitué des partenaires suivants </a:t>
            </a:r>
            <a:r>
              <a:rPr lang="fr-FR" dirty="0">
                <a:latin typeface="Marianne" panose="02000000000000000000" pitchFamily="2" charset="0"/>
              </a:rPr>
              <a:t>: DREAL, Région, DRAAF, OFB, ADEME, SpF, AERMC, </a:t>
            </a:r>
            <a:r>
              <a:rPr lang="fr-FR" dirty="0" smtClean="0">
                <a:latin typeface="Marianne" panose="02000000000000000000" pitchFamily="2" charset="0"/>
              </a:rPr>
              <a:t>DREETS</a:t>
            </a:r>
          </a:p>
          <a:p>
            <a:pPr marL="285750" indent="-285750">
              <a:buFont typeface="Arial" panose="020B0604020202020204" pitchFamily="34" charset="0"/>
              <a:buChar char="•"/>
            </a:pPr>
            <a:endParaRPr lang="fr-FR" dirty="0">
              <a:latin typeface="Marianne" panose="02000000000000000000" pitchFamily="2" charset="0"/>
            </a:endParaRPr>
          </a:p>
          <a:p>
            <a:pPr marL="285750" indent="-285750">
              <a:buFont typeface="Arial" panose="020B0604020202020204" pitchFamily="34" charset="0"/>
              <a:buChar char="•"/>
            </a:pPr>
            <a:r>
              <a:rPr lang="fr-FR" dirty="0">
                <a:latin typeface="Marianne" panose="02000000000000000000" pitchFamily="2" charset="0"/>
              </a:rPr>
              <a:t>Objectifs de l’étude : réaliser un état des lieux et proposer des scenarii pour la structuration d’un réseau régional USS </a:t>
            </a:r>
            <a:r>
              <a:rPr lang="fr-FR" b="1" dirty="0">
                <a:solidFill>
                  <a:srgbClr val="00B050"/>
                </a:solidFill>
                <a:latin typeface="Marianne" panose="02000000000000000000" pitchFamily="2" charset="0"/>
              </a:rPr>
              <a:t>opérationnel</a:t>
            </a:r>
            <a:r>
              <a:rPr lang="fr-FR" dirty="0">
                <a:latin typeface="Marianne" panose="02000000000000000000" pitchFamily="2" charset="0"/>
              </a:rPr>
              <a:t> et durable (livrable fin du 1er semestre 2024)</a:t>
            </a:r>
          </a:p>
          <a:p>
            <a:pPr marL="285750" indent="-285750">
              <a:buFont typeface="Arial" panose="020B0604020202020204" pitchFamily="34" charset="0"/>
              <a:buChar char="•"/>
            </a:pPr>
            <a:endParaRPr lang="fr-FR" dirty="0">
              <a:latin typeface="Marianne" panose="02000000000000000000" pitchFamily="2" charset="0"/>
            </a:endParaRPr>
          </a:p>
          <a:p>
            <a:pPr marL="285750" indent="-285750">
              <a:buFont typeface="Arial" panose="020B0604020202020204" pitchFamily="34" charset="0"/>
              <a:buChar char="•"/>
            </a:pPr>
            <a:endParaRPr lang="fr-FR" dirty="0">
              <a:latin typeface="Marianne" panose="02000000000000000000" pitchFamily="2" charset="0"/>
            </a:endParaRPr>
          </a:p>
        </p:txBody>
      </p:sp>
      <p:grpSp>
        <p:nvGrpSpPr>
          <p:cNvPr id="5" name="Groupe 4"/>
          <p:cNvGrpSpPr/>
          <p:nvPr/>
        </p:nvGrpSpPr>
        <p:grpSpPr>
          <a:xfrm>
            <a:off x="7812360" y="124116"/>
            <a:ext cx="1130438" cy="1365645"/>
            <a:chOff x="7812360" y="124116"/>
            <a:chExt cx="1130438" cy="1365645"/>
          </a:xfrm>
        </p:grpSpPr>
        <p:pic>
          <p:nvPicPr>
            <p:cNvPr id="6" name="Image 5"/>
            <p:cNvPicPr>
              <a:picLocks noChangeAspect="1"/>
            </p:cNvPicPr>
            <p:nvPr/>
          </p:nvPicPr>
          <p:blipFill>
            <a:blip r:embed="rId3"/>
            <a:stretch>
              <a:fillRect/>
            </a:stretch>
          </p:blipFill>
          <p:spPr>
            <a:xfrm>
              <a:off x="7812360" y="124116"/>
              <a:ext cx="1083342" cy="1083342"/>
            </a:xfrm>
            <a:prstGeom prst="rect">
              <a:avLst/>
            </a:prstGeom>
          </p:spPr>
        </p:pic>
        <p:sp>
          <p:nvSpPr>
            <p:cNvPr id="7" name="ZoneTexte 6"/>
            <p:cNvSpPr txBox="1"/>
            <p:nvPr/>
          </p:nvSpPr>
          <p:spPr>
            <a:xfrm>
              <a:off x="7812360" y="1120429"/>
              <a:ext cx="1130438" cy="369332"/>
            </a:xfrm>
            <a:prstGeom prst="rect">
              <a:avLst/>
            </a:prstGeom>
            <a:noFill/>
          </p:spPr>
          <p:txBody>
            <a:bodyPr wrap="none" rtlCol="0">
              <a:spAutoFit/>
            </a:bodyPr>
            <a:lstStyle/>
            <a:p>
              <a:r>
                <a:rPr lang="fr-FR" b="1" dirty="0" smtClean="0">
                  <a:solidFill>
                    <a:srgbClr val="7EC229"/>
                  </a:solidFill>
                  <a:latin typeface="Marianne" panose="02000000000000000000" pitchFamily="2" charset="0"/>
                </a:rPr>
                <a:t>En cours</a:t>
              </a:r>
              <a:endParaRPr lang="fr-FR" b="1" dirty="0">
                <a:solidFill>
                  <a:srgbClr val="7EC229"/>
                </a:solidFill>
                <a:latin typeface="Marianne" panose="02000000000000000000" pitchFamily="2" charset="0"/>
              </a:endParaRPr>
            </a:p>
          </p:txBody>
        </p:sp>
      </p:grpSp>
    </p:spTree>
    <p:extLst>
      <p:ext uri="{BB962C8B-B14F-4D97-AF65-F5344CB8AC3E}">
        <p14:creationId xmlns:p14="http://schemas.microsoft.com/office/powerpoint/2010/main" val="112227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27076" y="548929"/>
            <a:ext cx="7797552" cy="1143000"/>
          </a:xfrm>
        </p:spPr>
        <p:txBody>
          <a:bodyPr>
            <a:noAutofit/>
          </a:bodyPr>
          <a:lstStyle/>
          <a:p>
            <a:r>
              <a:rPr lang="fr-FR" sz="4000" dirty="0" smtClean="0"/>
              <a:t>Structuration d’un réseau régional une seule santé</a:t>
            </a:r>
            <a:endParaRPr lang="fr-FR" sz="2400" dirty="0">
              <a:latin typeface="Marianne" panose="02000000000000000000" pitchFamily="2" charset="0"/>
            </a:endParaRPr>
          </a:p>
        </p:txBody>
      </p:sp>
      <p:sp>
        <p:nvSpPr>
          <p:cNvPr id="2" name="Rectangle 1"/>
          <p:cNvSpPr/>
          <p:nvPr/>
        </p:nvSpPr>
        <p:spPr>
          <a:xfrm>
            <a:off x="282552" y="1916832"/>
            <a:ext cx="8486599" cy="5632311"/>
          </a:xfrm>
          <a:prstGeom prst="rect">
            <a:avLst/>
          </a:prstGeom>
        </p:spPr>
        <p:txBody>
          <a:bodyPr wrap="square">
            <a:spAutoFit/>
          </a:bodyPr>
          <a:lstStyle/>
          <a:p>
            <a:pPr marL="285750" indent="-285750">
              <a:buFont typeface="Arial" panose="020B0604020202020204" pitchFamily="34" charset="0"/>
              <a:buChar char="•"/>
            </a:pPr>
            <a:r>
              <a:rPr lang="fr-FR" sz="2000" dirty="0" smtClean="0">
                <a:latin typeface="Marianne" panose="02000000000000000000" pitchFamily="2" charset="0"/>
              </a:rPr>
              <a:t>Des orientations du réseau :</a:t>
            </a:r>
          </a:p>
          <a:p>
            <a:pPr marL="742950" lvl="1" indent="-285750">
              <a:buFont typeface="Wingdings" panose="05000000000000000000" pitchFamily="2" charset="2"/>
              <a:buChar char="Ø"/>
            </a:pPr>
            <a:r>
              <a:rPr lang="fr-FR" sz="2000" dirty="0">
                <a:latin typeface="Marianne" panose="02000000000000000000" pitchFamily="2" charset="0"/>
              </a:rPr>
              <a:t>R</a:t>
            </a:r>
            <a:r>
              <a:rPr lang="fr-FR" sz="2000" dirty="0" smtClean="0">
                <a:latin typeface="Marianne" panose="02000000000000000000" pitchFamily="2" charset="0"/>
              </a:rPr>
              <a:t>eprésentativité : Etat, collectivité et associations </a:t>
            </a:r>
          </a:p>
          <a:p>
            <a:pPr marL="742950" lvl="1" indent="-285750">
              <a:buFont typeface="Wingdings" panose="05000000000000000000" pitchFamily="2" charset="2"/>
              <a:buChar char="Ø"/>
            </a:pPr>
            <a:r>
              <a:rPr lang="fr-FR" sz="2000" dirty="0" smtClean="0">
                <a:latin typeface="Marianne" panose="02000000000000000000" pitchFamily="2" charset="0"/>
              </a:rPr>
              <a:t>Une gouvernance collégiale </a:t>
            </a:r>
          </a:p>
          <a:p>
            <a:pPr marL="742950" lvl="1" indent="-285750">
              <a:buFont typeface="Wingdings" panose="05000000000000000000" pitchFamily="2" charset="2"/>
              <a:buChar char="Ø"/>
            </a:pPr>
            <a:r>
              <a:rPr lang="fr-FR" sz="2000" dirty="0" smtClean="0">
                <a:latin typeface="Marianne" panose="02000000000000000000" pitchFamily="2" charset="0"/>
              </a:rPr>
              <a:t>Sans expert thématiques</a:t>
            </a:r>
          </a:p>
          <a:p>
            <a:pPr marL="742950" lvl="1" indent="-285750">
              <a:buFont typeface="Wingdings" panose="05000000000000000000" pitchFamily="2" charset="2"/>
              <a:buChar char="Ø"/>
            </a:pPr>
            <a:r>
              <a:rPr lang="fr-FR" sz="2000" dirty="0" smtClean="0">
                <a:latin typeface="Marianne" panose="02000000000000000000" pitchFamily="2" charset="0"/>
              </a:rPr>
              <a:t>Sollicitation </a:t>
            </a:r>
            <a:r>
              <a:rPr lang="fr-FR" sz="2000" dirty="0">
                <a:latin typeface="Marianne" panose="02000000000000000000" pitchFamily="2" charset="0"/>
              </a:rPr>
              <a:t>d’experts </a:t>
            </a:r>
            <a:r>
              <a:rPr lang="fr-FR" sz="2000" dirty="0" smtClean="0">
                <a:latin typeface="Marianne" panose="02000000000000000000" pitchFamily="2" charset="0"/>
              </a:rPr>
              <a:t>en fonction de la programmation de travaux</a:t>
            </a:r>
          </a:p>
          <a:p>
            <a:pPr marL="742950" lvl="1" indent="-285750">
              <a:buFont typeface="Wingdings" panose="05000000000000000000" pitchFamily="2" charset="2"/>
              <a:buChar char="Ø"/>
            </a:pPr>
            <a:endParaRPr lang="fr-FR" sz="2000" dirty="0">
              <a:latin typeface="Marianne" panose="02000000000000000000" pitchFamily="2" charset="0"/>
            </a:endParaRPr>
          </a:p>
          <a:p>
            <a:pPr marL="285750" indent="-285750">
              <a:buFont typeface="Arial" panose="020B0604020202020204" pitchFamily="34" charset="0"/>
              <a:buChar char="•"/>
            </a:pPr>
            <a:r>
              <a:rPr lang="fr-FR" sz="2000" dirty="0" smtClean="0">
                <a:latin typeface="Marianne" panose="02000000000000000000" pitchFamily="2" charset="0"/>
              </a:rPr>
              <a:t>Des contraintes :</a:t>
            </a:r>
          </a:p>
          <a:p>
            <a:pPr marL="742950" lvl="1" indent="-285750">
              <a:buFont typeface="Wingdings" panose="05000000000000000000" pitchFamily="2" charset="2"/>
              <a:buChar char="Ø"/>
            </a:pPr>
            <a:r>
              <a:rPr lang="fr-FR" sz="2000" dirty="0">
                <a:latin typeface="Marianne" panose="02000000000000000000" pitchFamily="2" charset="0"/>
              </a:rPr>
              <a:t>Un portage par un tiers </a:t>
            </a:r>
            <a:r>
              <a:rPr lang="fr-FR" sz="2000" dirty="0" smtClean="0">
                <a:latin typeface="Marianne" panose="02000000000000000000" pitchFamily="2" charset="0"/>
              </a:rPr>
              <a:t>(association)</a:t>
            </a:r>
          </a:p>
          <a:p>
            <a:pPr marL="742950" lvl="1" indent="-285750">
              <a:buFont typeface="Wingdings" panose="05000000000000000000" pitchFamily="2" charset="2"/>
              <a:buChar char="Ø"/>
            </a:pPr>
            <a:r>
              <a:rPr lang="fr-FR" sz="2000" dirty="0" smtClean="0">
                <a:latin typeface="Marianne" panose="02000000000000000000" pitchFamily="2" charset="0"/>
              </a:rPr>
              <a:t>Modèle économique à trouver </a:t>
            </a:r>
          </a:p>
          <a:p>
            <a:pPr lvl="1"/>
            <a:endParaRPr lang="fr-FR" sz="2000" dirty="0">
              <a:latin typeface="Marianne" panose="02000000000000000000" pitchFamily="2" charset="0"/>
            </a:endParaRPr>
          </a:p>
          <a:p>
            <a:pPr marL="285750" indent="-285750">
              <a:buFont typeface="Arial" panose="020B0604020202020204" pitchFamily="34" charset="0"/>
              <a:buChar char="•"/>
            </a:pPr>
            <a:r>
              <a:rPr lang="fr-FR" sz="2000" dirty="0" smtClean="0">
                <a:latin typeface="Marianne" panose="02000000000000000000" pitchFamily="2" charset="0"/>
              </a:rPr>
              <a:t>Des options :</a:t>
            </a:r>
          </a:p>
          <a:p>
            <a:pPr marL="742950" lvl="1" indent="-285750">
              <a:buFont typeface="Wingdings" panose="05000000000000000000" pitchFamily="2" charset="2"/>
              <a:buChar char="Ø"/>
            </a:pPr>
            <a:r>
              <a:rPr lang="fr-FR" sz="2000" dirty="0" smtClean="0">
                <a:latin typeface="Marianne" panose="02000000000000000000" pitchFamily="2" charset="0"/>
              </a:rPr>
              <a:t>Elargissement à un périmètre extra régional </a:t>
            </a:r>
          </a:p>
          <a:p>
            <a:pPr marL="742950" lvl="1" indent="-285750">
              <a:buFont typeface="Wingdings" panose="05000000000000000000" pitchFamily="2" charset="2"/>
              <a:buChar char="Ø"/>
            </a:pPr>
            <a:r>
              <a:rPr lang="fr-FR" sz="2000" dirty="0" smtClean="0">
                <a:latin typeface="Marianne" panose="02000000000000000000" pitchFamily="2" charset="0"/>
              </a:rPr>
              <a:t>Coopération avec les régions frontalières italiennes</a:t>
            </a:r>
          </a:p>
          <a:p>
            <a:pPr marL="285750" indent="-285750">
              <a:buFont typeface="Arial" panose="020B0604020202020204" pitchFamily="34" charset="0"/>
              <a:buChar char="•"/>
            </a:pPr>
            <a:endParaRPr lang="fr-FR" sz="2000" b="1" dirty="0">
              <a:solidFill>
                <a:schemeClr val="accent2">
                  <a:lumMod val="60000"/>
                  <a:lumOff val="40000"/>
                </a:schemeClr>
              </a:solidFill>
              <a:latin typeface="Marianne" panose="02000000000000000000" pitchFamily="2" charset="0"/>
            </a:endParaRPr>
          </a:p>
          <a:p>
            <a:pPr marL="285750" indent="-285750">
              <a:buFont typeface="Arial" panose="020B0604020202020204" pitchFamily="34" charset="0"/>
              <a:buChar char="•"/>
            </a:pPr>
            <a:endParaRPr lang="fr-FR" sz="2000" dirty="0">
              <a:latin typeface="Marianne" panose="02000000000000000000" pitchFamily="2" charset="0"/>
            </a:endParaRPr>
          </a:p>
          <a:p>
            <a:pPr marL="285750" indent="-285750">
              <a:buFont typeface="Arial" panose="020B0604020202020204" pitchFamily="34" charset="0"/>
              <a:buChar char="•"/>
            </a:pPr>
            <a:endParaRPr lang="fr-FR" sz="2000" dirty="0">
              <a:latin typeface="Marianne" panose="02000000000000000000" pitchFamily="2" charset="0"/>
            </a:endParaRPr>
          </a:p>
          <a:p>
            <a:pPr marL="285750" indent="-285750">
              <a:buFont typeface="Arial" panose="020B0604020202020204" pitchFamily="34" charset="0"/>
              <a:buChar char="•"/>
            </a:pPr>
            <a:endParaRPr lang="fr-FR" sz="2000" dirty="0">
              <a:latin typeface="Marianne" panose="02000000000000000000" pitchFamily="2" charset="0"/>
            </a:endParaRPr>
          </a:p>
        </p:txBody>
      </p:sp>
      <p:grpSp>
        <p:nvGrpSpPr>
          <p:cNvPr id="5" name="Groupe 4"/>
          <p:cNvGrpSpPr/>
          <p:nvPr/>
        </p:nvGrpSpPr>
        <p:grpSpPr>
          <a:xfrm>
            <a:off x="7812360" y="124116"/>
            <a:ext cx="1130438" cy="1365645"/>
            <a:chOff x="7812360" y="124116"/>
            <a:chExt cx="1130438" cy="1365645"/>
          </a:xfrm>
        </p:grpSpPr>
        <p:pic>
          <p:nvPicPr>
            <p:cNvPr id="6" name="Image 5"/>
            <p:cNvPicPr>
              <a:picLocks noChangeAspect="1"/>
            </p:cNvPicPr>
            <p:nvPr/>
          </p:nvPicPr>
          <p:blipFill>
            <a:blip r:embed="rId3"/>
            <a:stretch>
              <a:fillRect/>
            </a:stretch>
          </p:blipFill>
          <p:spPr>
            <a:xfrm>
              <a:off x="7812360" y="124116"/>
              <a:ext cx="1083342" cy="1083342"/>
            </a:xfrm>
            <a:prstGeom prst="rect">
              <a:avLst/>
            </a:prstGeom>
          </p:spPr>
        </p:pic>
        <p:sp>
          <p:nvSpPr>
            <p:cNvPr id="7" name="ZoneTexte 6"/>
            <p:cNvSpPr txBox="1"/>
            <p:nvPr/>
          </p:nvSpPr>
          <p:spPr>
            <a:xfrm>
              <a:off x="7812360" y="1120429"/>
              <a:ext cx="1130438" cy="369332"/>
            </a:xfrm>
            <a:prstGeom prst="rect">
              <a:avLst/>
            </a:prstGeom>
            <a:noFill/>
          </p:spPr>
          <p:txBody>
            <a:bodyPr wrap="none" rtlCol="0">
              <a:spAutoFit/>
            </a:bodyPr>
            <a:lstStyle/>
            <a:p>
              <a:r>
                <a:rPr lang="fr-FR" b="1" dirty="0" smtClean="0">
                  <a:solidFill>
                    <a:srgbClr val="7EC229"/>
                  </a:solidFill>
                  <a:latin typeface="Marianne" panose="02000000000000000000" pitchFamily="2" charset="0"/>
                </a:rPr>
                <a:t>En cours</a:t>
              </a:r>
              <a:endParaRPr lang="fr-FR" b="1" dirty="0">
                <a:solidFill>
                  <a:srgbClr val="7EC229"/>
                </a:solidFill>
                <a:latin typeface="Marianne" panose="02000000000000000000" pitchFamily="2" charset="0"/>
              </a:endParaRPr>
            </a:p>
          </p:txBody>
        </p:sp>
      </p:grpSp>
    </p:spTree>
    <p:extLst>
      <p:ext uri="{BB962C8B-B14F-4D97-AF65-F5344CB8AC3E}">
        <p14:creationId xmlns:p14="http://schemas.microsoft.com/office/powerpoint/2010/main" val="56008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Phasage</a:t>
            </a:r>
            <a:r>
              <a:rPr lang="fr-FR" dirty="0"/>
              <a:t/>
            </a:r>
            <a:br>
              <a:rPr lang="fr-FR" dirty="0"/>
            </a:br>
            <a:r>
              <a:rPr lang="fr-FR" sz="2700" dirty="0">
                <a:latin typeface="Marianne" panose="02000000000000000000" pitchFamily="2" charset="0"/>
              </a:rPr>
              <a:t>Etude de la préfiguration d’un réseau régional </a:t>
            </a:r>
            <a:r>
              <a:rPr lang="fr-FR" sz="2700" dirty="0" smtClean="0">
                <a:latin typeface="Marianne" panose="02000000000000000000" pitchFamily="2" charset="0"/>
              </a:rPr>
              <a:t/>
            </a:r>
            <a:br>
              <a:rPr lang="fr-FR" sz="2700" dirty="0" smtClean="0">
                <a:latin typeface="Marianne" panose="02000000000000000000" pitchFamily="2" charset="0"/>
              </a:rPr>
            </a:br>
            <a:r>
              <a:rPr lang="fr-FR" sz="2700" dirty="0" smtClean="0">
                <a:latin typeface="Marianne" panose="02000000000000000000" pitchFamily="2" charset="0"/>
              </a:rPr>
              <a:t>« </a:t>
            </a:r>
            <a:r>
              <a:rPr lang="fr-FR" sz="2700" dirty="0">
                <a:latin typeface="Marianne" panose="02000000000000000000" pitchFamily="2" charset="0"/>
              </a:rPr>
              <a:t>Une </a:t>
            </a:r>
            <a:r>
              <a:rPr lang="fr-FR" sz="2700" dirty="0" smtClean="0">
                <a:latin typeface="Marianne" panose="02000000000000000000" pitchFamily="2" charset="0"/>
              </a:rPr>
              <a:t>seule santé »</a:t>
            </a:r>
            <a:endParaRPr lang="fr-FR" sz="2700" dirty="0">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476887" y="1556791"/>
            <a:ext cx="6190226" cy="4750477"/>
          </a:xfrm>
          <a:prstGeom prst="rect">
            <a:avLst/>
          </a:prstGeom>
        </p:spPr>
      </p:pic>
    </p:spTree>
    <p:extLst>
      <p:ext uri="{BB962C8B-B14F-4D97-AF65-F5344CB8AC3E}">
        <p14:creationId xmlns:p14="http://schemas.microsoft.com/office/powerpoint/2010/main" val="3474028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Entretiens </a:t>
            </a:r>
            <a:br>
              <a:rPr lang="fr-FR" dirty="0" smtClean="0"/>
            </a:br>
            <a:endParaRPr lang="fr-FR" sz="2700" dirty="0">
              <a:latin typeface="Marianne" panose="02000000000000000000" pitchFamily="2"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765818657"/>
              </p:ext>
            </p:extLst>
          </p:nvPr>
        </p:nvGraphicFramePr>
        <p:xfrm>
          <a:off x="611560" y="1700808"/>
          <a:ext cx="7571184" cy="4172348"/>
        </p:xfrm>
        <a:graphic>
          <a:graphicData uri="http://schemas.openxmlformats.org/drawingml/2006/table">
            <a:tbl>
              <a:tblPr>
                <a:tableStyleId>{5C22544A-7EE6-4342-B048-85BDC9FD1C3A}</a:tableStyleId>
              </a:tblPr>
              <a:tblGrid>
                <a:gridCol w="5345590">
                  <a:extLst>
                    <a:ext uri="{9D8B030D-6E8A-4147-A177-3AD203B41FA5}">
                      <a16:colId xmlns:a16="http://schemas.microsoft.com/office/drawing/2014/main" val="2136167082"/>
                    </a:ext>
                  </a:extLst>
                </a:gridCol>
                <a:gridCol w="2225594">
                  <a:extLst>
                    <a:ext uri="{9D8B030D-6E8A-4147-A177-3AD203B41FA5}">
                      <a16:colId xmlns:a16="http://schemas.microsoft.com/office/drawing/2014/main" val="3394626698"/>
                    </a:ext>
                  </a:extLst>
                </a:gridCol>
              </a:tblGrid>
              <a:tr h="212348">
                <a:tc>
                  <a:txBody>
                    <a:bodyPr/>
                    <a:lstStyle/>
                    <a:p>
                      <a:pPr algn="ctr" fontAlgn="t"/>
                      <a:r>
                        <a:rPr lang="fr-FR" sz="1000" b="1" u="none" strike="noStrike" dirty="0">
                          <a:solidFill>
                            <a:schemeClr val="bg1"/>
                          </a:solidFill>
                          <a:effectLst/>
                          <a:latin typeface="Marianne" panose="02000000000000000000" pitchFamily="2" charset="0"/>
                        </a:rPr>
                        <a:t>Pourquoi (quel(s) sujet(s) ?)</a:t>
                      </a:r>
                      <a:endParaRPr lang="fr-FR" sz="1000" b="1" i="0" u="none" strike="noStrike" dirty="0">
                        <a:solidFill>
                          <a:schemeClr val="bg1"/>
                        </a:solidFill>
                        <a:effectLst/>
                        <a:latin typeface="Marianne" panose="02000000000000000000" pitchFamily="2" charset="0"/>
                      </a:endParaRPr>
                    </a:p>
                  </a:txBody>
                  <a:tcPr marL="8899" marR="8899" marT="8899" marB="0" anchor="ctr">
                    <a:solidFill>
                      <a:srgbClr val="39408C"/>
                    </a:solidFill>
                  </a:tcPr>
                </a:tc>
                <a:tc>
                  <a:txBody>
                    <a:bodyPr/>
                    <a:lstStyle/>
                    <a:p>
                      <a:pPr algn="ctr" fontAlgn="t"/>
                      <a:r>
                        <a:rPr lang="fr-FR" sz="1000" b="1" u="none" strike="noStrike" dirty="0">
                          <a:solidFill>
                            <a:schemeClr val="bg1"/>
                          </a:solidFill>
                          <a:effectLst/>
                          <a:latin typeface="Marianne" panose="02000000000000000000" pitchFamily="2" charset="0"/>
                        </a:rPr>
                        <a:t>Structure / institution</a:t>
                      </a:r>
                      <a:endParaRPr lang="fr-FR" sz="1000" b="1" i="0" u="none" strike="noStrike" dirty="0">
                        <a:solidFill>
                          <a:schemeClr val="bg1"/>
                        </a:solidFill>
                        <a:effectLst/>
                        <a:latin typeface="Marianne" panose="02000000000000000000" pitchFamily="2" charset="0"/>
                      </a:endParaRPr>
                    </a:p>
                  </a:txBody>
                  <a:tcPr marL="8899" marR="8899" marT="8899" marB="0" anchor="ctr">
                    <a:solidFill>
                      <a:srgbClr val="39408C"/>
                    </a:solidFill>
                  </a:tcPr>
                </a:tc>
                <a:extLst>
                  <a:ext uri="{0D108BD9-81ED-4DB2-BD59-A6C34878D82A}">
                    <a16:rowId xmlns:a16="http://schemas.microsoft.com/office/drawing/2014/main" val="665216569"/>
                  </a:ext>
                </a:extLst>
              </a:tr>
              <a:tr h="180000">
                <a:tc>
                  <a:txBody>
                    <a:bodyPr/>
                    <a:lstStyle/>
                    <a:p>
                      <a:pPr algn="l" fontAlgn="b"/>
                      <a:r>
                        <a:rPr lang="fr-FR" sz="1000" u="none" strike="noStrike" dirty="0">
                          <a:effectLst/>
                          <a:latin typeface="Marianne" panose="02000000000000000000" pitchFamily="2" charset="0"/>
                        </a:rPr>
                        <a:t>Surveillance sanitaire (santé humaine)</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ARS Paca (DSPE)</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3652423213"/>
                  </a:ext>
                </a:extLst>
              </a:tr>
              <a:tr h="180000">
                <a:tc>
                  <a:txBody>
                    <a:bodyPr/>
                    <a:lstStyle/>
                    <a:p>
                      <a:pPr algn="l" fontAlgn="b"/>
                      <a:r>
                        <a:rPr lang="fr-FR" sz="1000" u="none" strike="noStrike" dirty="0">
                          <a:effectLst/>
                          <a:latin typeface="Marianne" panose="02000000000000000000" pitchFamily="2" charset="0"/>
                        </a:rPr>
                        <a:t>Surveillance sanitaire (santé humaine)</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SPF</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380191891"/>
                  </a:ext>
                </a:extLst>
              </a:tr>
              <a:tr h="180000">
                <a:tc>
                  <a:txBody>
                    <a:bodyPr/>
                    <a:lstStyle/>
                    <a:p>
                      <a:pPr algn="l" fontAlgn="b"/>
                      <a:r>
                        <a:rPr lang="fr-FR" sz="1000" u="none" strike="noStrike" dirty="0">
                          <a:effectLst/>
                          <a:latin typeface="Marianne" panose="02000000000000000000" pitchFamily="2" charset="0"/>
                        </a:rPr>
                        <a:t>Planification</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DREAL</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3637942276"/>
                  </a:ext>
                </a:extLst>
              </a:tr>
              <a:tr h="180000">
                <a:tc>
                  <a:txBody>
                    <a:bodyPr/>
                    <a:lstStyle/>
                    <a:p>
                      <a:pPr algn="l" fontAlgn="b"/>
                      <a:r>
                        <a:rPr lang="fr-FR" sz="1000" u="none" strike="noStrike" dirty="0">
                          <a:effectLst/>
                          <a:latin typeface="Marianne" panose="02000000000000000000" pitchFamily="2" charset="0"/>
                        </a:rPr>
                        <a:t>Service vétérinaire/élevages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DRAAF</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3420236980"/>
                  </a:ext>
                </a:extLst>
              </a:tr>
              <a:tr h="180000">
                <a:tc>
                  <a:txBody>
                    <a:bodyPr/>
                    <a:lstStyle/>
                    <a:p>
                      <a:pPr algn="l" fontAlgn="b"/>
                      <a:r>
                        <a:rPr lang="fr-FR" sz="1000" u="none" strike="noStrike" dirty="0">
                          <a:effectLst/>
                          <a:latin typeface="Marianne" panose="02000000000000000000" pitchFamily="2" charset="0"/>
                        </a:rPr>
                        <a:t>Service vétérinaire/élevages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DDPP</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1404261706"/>
                  </a:ext>
                </a:extLst>
              </a:tr>
              <a:tr h="180000">
                <a:tc>
                  <a:txBody>
                    <a:bodyPr/>
                    <a:lstStyle/>
                    <a:p>
                      <a:pPr algn="l" fontAlgn="b"/>
                      <a:r>
                        <a:rPr lang="fr-FR" sz="1000" u="none" strike="noStrike" dirty="0">
                          <a:effectLst/>
                          <a:latin typeface="Marianne" panose="02000000000000000000" pitchFamily="2" charset="0"/>
                        </a:rPr>
                        <a:t>Grande collectivité engagée dans « une seule santé »</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Ville de Marseille</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3056398344"/>
                  </a:ext>
                </a:extLst>
              </a:tr>
              <a:tr h="180000">
                <a:tc>
                  <a:txBody>
                    <a:bodyPr/>
                    <a:lstStyle/>
                    <a:p>
                      <a:pPr algn="l" fontAlgn="b"/>
                      <a:r>
                        <a:rPr lang="fr-FR" sz="1000" u="none" strike="noStrike" dirty="0">
                          <a:effectLst/>
                          <a:latin typeface="Marianne" panose="02000000000000000000" pitchFamily="2" charset="0"/>
                        </a:rPr>
                        <a:t>Grande collectivité engagée dans « une seule santé »</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a:effectLst/>
                          <a:latin typeface="Marianne" panose="02000000000000000000" pitchFamily="2" charset="0"/>
                        </a:rPr>
                        <a:t>Ville de Nice</a:t>
                      </a:r>
                      <a:endParaRPr lang="fr-FR" sz="1000" b="0" i="0" u="none" strike="noStrike">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1611113630"/>
                  </a:ext>
                </a:extLst>
              </a:tr>
              <a:tr h="180000">
                <a:tc>
                  <a:txBody>
                    <a:bodyPr/>
                    <a:lstStyle/>
                    <a:p>
                      <a:pPr algn="l" fontAlgn="b"/>
                      <a:r>
                        <a:rPr lang="fr-FR" sz="1000" u="none" strike="noStrike" dirty="0">
                          <a:effectLst/>
                          <a:latin typeface="Marianne" panose="02000000000000000000" pitchFamily="2" charset="0"/>
                        </a:rPr>
                        <a:t>Projet Alimentaire Territorial (PAT)</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Ville de Mouans-Sartoux</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1048881497"/>
                  </a:ext>
                </a:extLst>
              </a:tr>
              <a:tr h="180000">
                <a:tc>
                  <a:txBody>
                    <a:bodyPr/>
                    <a:lstStyle/>
                    <a:p>
                      <a:pPr algn="l" fontAlgn="b"/>
                      <a:r>
                        <a:rPr lang="fr-FR" sz="1000" u="none" strike="noStrike" dirty="0">
                          <a:effectLst/>
                          <a:latin typeface="Marianne" panose="02000000000000000000" pitchFamily="2" charset="0"/>
                        </a:rPr>
                        <a:t>Biodiversité</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ARBE</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453487346"/>
                  </a:ext>
                </a:extLst>
              </a:tr>
              <a:tr h="180000">
                <a:tc>
                  <a:txBody>
                    <a:bodyPr/>
                    <a:lstStyle/>
                    <a:p>
                      <a:pPr algn="l" fontAlgn="b"/>
                      <a:r>
                        <a:rPr lang="fr-FR" sz="1000" u="none" strike="noStrike" dirty="0">
                          <a:effectLst/>
                          <a:latin typeface="Marianne" panose="02000000000000000000" pitchFamily="2" charset="0"/>
                        </a:rPr>
                        <a:t>Biodiversité</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Région Sud – pôle biodiversité</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533402418"/>
                  </a:ext>
                </a:extLst>
              </a:tr>
              <a:tr h="180000">
                <a:tc>
                  <a:txBody>
                    <a:bodyPr/>
                    <a:lstStyle/>
                    <a:p>
                      <a:pPr algn="l" fontAlgn="b"/>
                      <a:r>
                        <a:rPr lang="fr-FR" sz="1000" u="none" strike="noStrike" dirty="0">
                          <a:effectLst/>
                          <a:latin typeface="Marianne" panose="02000000000000000000" pitchFamily="2" charset="0"/>
                        </a:rPr>
                        <a:t>Biodiversité</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a:effectLst/>
                          <a:latin typeface="Marianne" panose="02000000000000000000" pitchFamily="2" charset="0"/>
                        </a:rPr>
                        <a:t>OFB</a:t>
                      </a:r>
                      <a:endParaRPr lang="fr-FR" sz="1000" b="0" i="0" u="none" strike="noStrike">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3700304152"/>
                  </a:ext>
                </a:extLst>
              </a:tr>
              <a:tr h="180000">
                <a:tc>
                  <a:txBody>
                    <a:bodyPr/>
                    <a:lstStyle/>
                    <a:p>
                      <a:pPr algn="l" fontAlgn="b"/>
                      <a:r>
                        <a:rPr lang="fr-FR" sz="1000" u="none" strike="noStrike" dirty="0">
                          <a:effectLst/>
                          <a:latin typeface="Marianne" panose="02000000000000000000" pitchFamily="2" charset="0"/>
                        </a:rPr>
                        <a:t>Education / Observation</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a:effectLst/>
                          <a:latin typeface="Marianne" panose="02000000000000000000" pitchFamily="2" charset="0"/>
                        </a:rPr>
                        <a:t>GRAINE (FNE, CPIE, etc.)</a:t>
                      </a:r>
                      <a:endParaRPr lang="fr-FR" sz="1000" b="0" i="0" u="none" strike="noStrike">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278771833"/>
                  </a:ext>
                </a:extLst>
              </a:tr>
              <a:tr h="180000">
                <a:tc>
                  <a:txBody>
                    <a:bodyPr/>
                    <a:lstStyle/>
                    <a:p>
                      <a:pPr algn="l" fontAlgn="b"/>
                      <a:r>
                        <a:rPr lang="fr-FR" sz="1000" u="none" strike="noStrike" dirty="0">
                          <a:effectLst/>
                          <a:latin typeface="Marianne" panose="02000000000000000000" pitchFamily="2" charset="0"/>
                        </a:rPr>
                        <a:t>Education / Observation</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a:effectLst/>
                          <a:latin typeface="Marianne" panose="02000000000000000000" pitchFamily="2" charset="0"/>
                        </a:rPr>
                        <a:t>CRES</a:t>
                      </a:r>
                      <a:endParaRPr lang="fr-FR" sz="1000" b="0" i="0" u="none" strike="noStrike">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1680274502"/>
                  </a:ext>
                </a:extLst>
              </a:tr>
              <a:tr h="180000">
                <a:tc>
                  <a:txBody>
                    <a:bodyPr/>
                    <a:lstStyle/>
                    <a:p>
                      <a:pPr algn="l" fontAlgn="b"/>
                      <a:r>
                        <a:rPr lang="fr-FR" sz="1000" u="none" strike="noStrike" dirty="0">
                          <a:effectLst/>
                          <a:latin typeface="Marianne" panose="02000000000000000000" pitchFamily="2" charset="0"/>
                        </a:rPr>
                        <a:t>Education / Observation</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ORS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708941798"/>
                  </a:ext>
                </a:extLst>
              </a:tr>
              <a:tr h="180000">
                <a:tc>
                  <a:txBody>
                    <a:bodyPr/>
                    <a:lstStyle/>
                    <a:p>
                      <a:pPr algn="l" fontAlgn="b"/>
                      <a:r>
                        <a:rPr lang="fr-FR" sz="1000" u="none" strike="noStrike" dirty="0">
                          <a:effectLst/>
                          <a:latin typeface="Marianne" panose="02000000000000000000" pitchFamily="2" charset="0"/>
                        </a:rPr>
                        <a:t>Ruminant-Apicole</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FRGDS</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4078836803"/>
                  </a:ext>
                </a:extLst>
              </a:tr>
              <a:tr h="180000">
                <a:tc>
                  <a:txBody>
                    <a:bodyPr/>
                    <a:lstStyle/>
                    <a:p>
                      <a:pPr algn="l" fontAlgn="b"/>
                      <a:r>
                        <a:rPr lang="fr-FR" sz="1000" u="none" strike="noStrike" dirty="0">
                          <a:effectLst/>
                          <a:latin typeface="Marianne" panose="02000000000000000000" pitchFamily="2" charset="0"/>
                        </a:rPr>
                        <a:t>Vétérinaires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FRGTV (vétérinaires)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315154619"/>
                  </a:ext>
                </a:extLst>
              </a:tr>
              <a:tr h="180000">
                <a:tc>
                  <a:txBody>
                    <a:bodyPr/>
                    <a:lstStyle/>
                    <a:p>
                      <a:pPr algn="l" fontAlgn="b"/>
                      <a:r>
                        <a:rPr lang="fr-FR" sz="1000" u="none" strike="noStrike" dirty="0">
                          <a:effectLst/>
                          <a:latin typeface="Marianne" panose="02000000000000000000" pitchFamily="2" charset="0"/>
                        </a:rPr>
                        <a:t>Agriculture</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Chambre agriculture</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4011219572"/>
                  </a:ext>
                </a:extLst>
              </a:tr>
              <a:tr h="180000">
                <a:tc>
                  <a:txBody>
                    <a:bodyPr/>
                    <a:lstStyle/>
                    <a:p>
                      <a:pPr algn="l" fontAlgn="b"/>
                      <a:r>
                        <a:rPr lang="fr-FR" sz="1000" u="none" strike="noStrike" dirty="0">
                          <a:effectLst/>
                          <a:latin typeface="Marianne" panose="02000000000000000000" pitchFamily="2" charset="0"/>
                        </a:rPr>
                        <a:t>Agriculture</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MSA</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1470327341"/>
                  </a:ext>
                </a:extLst>
              </a:tr>
              <a:tr h="180000">
                <a:tc>
                  <a:txBody>
                    <a:bodyPr/>
                    <a:lstStyle/>
                    <a:p>
                      <a:pPr algn="l" fontAlgn="b"/>
                      <a:r>
                        <a:rPr lang="fr-FR" sz="1000" u="none" strike="noStrike" dirty="0">
                          <a:effectLst/>
                          <a:latin typeface="Marianne" panose="02000000000000000000" pitchFamily="2" charset="0"/>
                        </a:rPr>
                        <a:t>Gestionnaires d’espaces naturels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Parc naturel régional</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1659118348"/>
                  </a:ext>
                </a:extLst>
              </a:tr>
              <a:tr h="180000">
                <a:tc>
                  <a:txBody>
                    <a:bodyPr/>
                    <a:lstStyle/>
                    <a:p>
                      <a:pPr algn="l" fontAlgn="b"/>
                      <a:r>
                        <a:rPr lang="fr-FR" sz="1000" u="none" strike="noStrike" dirty="0">
                          <a:effectLst/>
                          <a:latin typeface="Marianne" panose="02000000000000000000" pitchFamily="2" charset="0"/>
                        </a:rPr>
                        <a:t>Gestionnaires d’espaces naturels</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tc>
                  <a:txBody>
                    <a:bodyPr/>
                    <a:lstStyle/>
                    <a:p>
                      <a:pPr algn="l" fontAlgn="b"/>
                      <a:r>
                        <a:rPr lang="fr-FR" sz="1000" u="none" strike="noStrike" dirty="0">
                          <a:effectLst/>
                          <a:latin typeface="Marianne" panose="02000000000000000000" pitchFamily="2" charset="0"/>
                        </a:rPr>
                        <a:t>Parc national</a:t>
                      </a:r>
                      <a:endParaRPr lang="fr-FR" sz="1000" b="0" i="0" u="none" strike="noStrike" dirty="0">
                        <a:solidFill>
                          <a:srgbClr val="000000"/>
                        </a:solidFill>
                        <a:effectLst/>
                        <a:latin typeface="Marianne" panose="02000000000000000000" pitchFamily="2" charset="0"/>
                      </a:endParaRPr>
                    </a:p>
                  </a:txBody>
                  <a:tcPr marL="8899" marR="8899" marT="8899" marB="0" anchor="b">
                    <a:solidFill>
                      <a:schemeClr val="accent1">
                        <a:lumMod val="60000"/>
                        <a:lumOff val="40000"/>
                      </a:schemeClr>
                    </a:solidFill>
                  </a:tcPr>
                </a:tc>
                <a:extLst>
                  <a:ext uri="{0D108BD9-81ED-4DB2-BD59-A6C34878D82A}">
                    <a16:rowId xmlns:a16="http://schemas.microsoft.com/office/drawing/2014/main" val="1790910359"/>
                  </a:ext>
                </a:extLst>
              </a:tr>
              <a:tr h="180000">
                <a:tc>
                  <a:txBody>
                    <a:bodyPr/>
                    <a:lstStyle/>
                    <a:p>
                      <a:pPr algn="l" fontAlgn="b"/>
                      <a:r>
                        <a:rPr lang="fr-FR" sz="1000" u="none" strike="noStrike" dirty="0">
                          <a:effectLst/>
                          <a:latin typeface="Marianne" panose="02000000000000000000" pitchFamily="2" charset="0"/>
                        </a:rPr>
                        <a:t>Recherche</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CNRS IRD</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3793024232"/>
                  </a:ext>
                </a:extLst>
              </a:tr>
              <a:tr h="180000">
                <a:tc>
                  <a:txBody>
                    <a:bodyPr/>
                    <a:lstStyle/>
                    <a:p>
                      <a:pPr algn="l" fontAlgn="b"/>
                      <a:r>
                        <a:rPr lang="fr-FR" sz="1000" u="none" strike="noStrike" dirty="0">
                          <a:effectLst/>
                          <a:latin typeface="Marianne" panose="02000000000000000000" pitchFamily="2" charset="0"/>
                        </a:rPr>
                        <a:t>Recherche</a:t>
                      </a:r>
                      <a:endParaRPr lang="fr-FR" sz="1000" b="0" i="0" u="none" strike="noStrike" dirty="0">
                        <a:solidFill>
                          <a:srgbClr val="000000"/>
                        </a:solidFill>
                        <a:effectLst/>
                        <a:latin typeface="Marianne" panose="02000000000000000000" pitchFamily="2" charset="0"/>
                      </a:endParaRPr>
                    </a:p>
                  </a:txBody>
                  <a:tcPr marL="8899" marR="8899" marT="8899" marB="0" anchor="b"/>
                </a:tc>
                <a:tc>
                  <a:txBody>
                    <a:bodyPr/>
                    <a:lstStyle/>
                    <a:p>
                      <a:pPr algn="l" fontAlgn="b"/>
                      <a:r>
                        <a:rPr lang="fr-FR" sz="1000" u="none" strike="noStrike" dirty="0">
                          <a:effectLst/>
                          <a:latin typeface="Marianne" panose="02000000000000000000" pitchFamily="2" charset="0"/>
                        </a:rPr>
                        <a:t>One Health Expertise</a:t>
                      </a:r>
                      <a:endParaRPr lang="fr-FR" sz="1000" b="0" i="0" u="none" strike="noStrike" dirty="0">
                        <a:solidFill>
                          <a:srgbClr val="000000"/>
                        </a:solidFill>
                        <a:effectLst/>
                        <a:latin typeface="Marianne" panose="02000000000000000000" pitchFamily="2" charset="0"/>
                      </a:endParaRPr>
                    </a:p>
                  </a:txBody>
                  <a:tcPr marL="8899" marR="8899" marT="8899" marB="0" anchor="b"/>
                </a:tc>
                <a:extLst>
                  <a:ext uri="{0D108BD9-81ED-4DB2-BD59-A6C34878D82A}">
                    <a16:rowId xmlns:a16="http://schemas.microsoft.com/office/drawing/2014/main" val="2932890717"/>
                  </a:ext>
                </a:extLst>
              </a:tr>
            </a:tbl>
          </a:graphicData>
        </a:graphic>
      </p:graphicFrame>
    </p:spTree>
    <p:extLst>
      <p:ext uri="{BB962C8B-B14F-4D97-AF65-F5344CB8AC3E}">
        <p14:creationId xmlns:p14="http://schemas.microsoft.com/office/powerpoint/2010/main" val="1516228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RS PACA">
      <a:dk1>
        <a:srgbClr val="000000"/>
      </a:dk1>
      <a:lt1>
        <a:sysClr val="window" lastClr="FFFFFF"/>
      </a:lt1>
      <a:dk2>
        <a:srgbClr val="164194"/>
      </a:dk2>
      <a:lt2>
        <a:srgbClr val="C2E1CD"/>
      </a:lt2>
      <a:accent1>
        <a:srgbClr val="8F96CB"/>
      </a:accent1>
      <a:accent2>
        <a:srgbClr val="E8318A"/>
      </a:accent2>
      <a:accent3>
        <a:srgbClr val="85BE4B"/>
      </a:accent3>
      <a:accent4>
        <a:srgbClr val="6E368C"/>
      </a:accent4>
      <a:accent5>
        <a:srgbClr val="4CC2F1"/>
      </a:accent5>
      <a:accent6>
        <a:srgbClr val="F9B330"/>
      </a:accent6>
      <a:hlink>
        <a:srgbClr val="4CC2F1"/>
      </a:hlink>
      <a:folHlink>
        <a:srgbClr val="EA5436"/>
      </a:folHlink>
    </a:clrScheme>
    <a:fontScheme name="ARS PACA">
      <a:majorFont>
        <a:latin typeface="Marianne ExtraBold"/>
        <a:ea typeface=""/>
        <a:cs typeface=""/>
      </a:majorFont>
      <a:minorFont>
        <a:latin typeface="Arial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4142</TotalTime>
  <Words>908</Words>
  <Application>Microsoft Office PowerPoint</Application>
  <PresentationFormat>Affichage à l'écran (4:3)</PresentationFormat>
  <Paragraphs>119</Paragraphs>
  <Slides>11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Regular</vt:lpstr>
      <vt:lpstr>Calibri</vt:lpstr>
      <vt:lpstr>Marianne</vt:lpstr>
      <vt:lpstr>Marianne ExtraBold</vt:lpstr>
      <vt:lpstr>Wingdings</vt:lpstr>
      <vt:lpstr>Thème Office</vt:lpstr>
      <vt:lpstr>Le développement de l’approche une seule santé  dans le 4ème Plan Régional  Santé Environnement</vt:lpstr>
      <vt:lpstr>Comité de pilotage (COPIL) : ARS-DREAL-Région</vt:lpstr>
      <vt:lpstr>Le cadre d’actions du PRSE 4</vt:lpstr>
      <vt:lpstr>Le plan en 8 actions</vt:lpstr>
      <vt:lpstr>Zoom sur l’action 8  Santé et biodiversité, de la réduction des risques à une approche fondée sur les co-bénéfices </vt:lpstr>
      <vt:lpstr>Structuration d’un réseau régional une seule santé</vt:lpstr>
      <vt:lpstr>Structuration d’un réseau régional une seule santé</vt:lpstr>
      <vt:lpstr>Phasage Etude de la préfiguration d’un réseau régional  « Une seule santé »</vt:lpstr>
      <vt:lpstr>Entretiens  </vt:lpstr>
      <vt:lpstr>Approche Une Seule Santé dans les Programme Alimentaires Territoriaux</vt:lpstr>
      <vt:lpstr>Merci de votre attention</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Marianne</dc:title>
  <dc:creator>TACITURNO LAURA (CPAM BOUCHES-DU-RHONE)</dc:creator>
  <cp:lastModifiedBy>POUMARAT, Laurent (ARS-PACA/DSPE/DSE)</cp:lastModifiedBy>
  <cp:revision>172</cp:revision>
  <dcterms:created xsi:type="dcterms:W3CDTF">2023-03-06T09:28:05Z</dcterms:created>
  <dcterms:modified xsi:type="dcterms:W3CDTF">2024-06-21T12:50:13Z</dcterms:modified>
</cp:coreProperties>
</file>