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67" r:id="rId4"/>
    <p:sldId id="268" r:id="rId5"/>
    <p:sldId id="270" r:id="rId6"/>
    <p:sldId id="271" r:id="rId7"/>
    <p:sldId id="28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63" r:id="rId21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767" autoAdjust="0"/>
  </p:normalViewPr>
  <p:slideViewPr>
    <p:cSldViewPr snapToGrid="0">
      <p:cViewPr varScale="1">
        <p:scale>
          <a:sx n="144" d="100"/>
          <a:sy n="144" d="100"/>
        </p:scale>
        <p:origin x="5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363D-4AE2-4F3E-A418-FD8E5BB290AC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404-584B-4671-8199-CDA690366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43939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43850" y="476726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553B-B626-4220-A61C-CE8D742D02A2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1596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81" y="118636"/>
            <a:ext cx="1287569" cy="106871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40619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94650" y="4767263"/>
            <a:ext cx="52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DAA8553B-B626-4220-A61C-CE8D742D02A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09182" y="4719638"/>
            <a:ext cx="840616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60000" y="2346120"/>
            <a:ext cx="842328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50" b="1" cap="all" spc="-1" dirty="0">
                <a:solidFill>
                  <a:srgbClr val="000000"/>
                </a:solidFill>
                <a:latin typeface="Marianne"/>
              </a:rPr>
              <a:t>CROSPAV animal PACA</a:t>
            </a:r>
            <a:endParaRPr lang="fr-FR" sz="3250" spc="-1" dirty="0">
              <a:latin typeface="Marianne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850" spc="-1" dirty="0">
                <a:solidFill>
                  <a:srgbClr val="000000"/>
                </a:solidFill>
                <a:latin typeface="Marianne"/>
              </a:rPr>
              <a:t>27 juin </a:t>
            </a:r>
            <a:r>
              <a:rPr lang="fr-FR" sz="1850" spc="-1" dirty="0" smtClean="0">
                <a:solidFill>
                  <a:srgbClr val="000000"/>
                </a:solidFill>
                <a:latin typeface="Marianne"/>
              </a:rPr>
              <a:t>2025</a:t>
            </a:r>
            <a:endParaRPr lang="fr-FR" sz="1850" spc="-1" dirty="0">
              <a:latin typeface="Mariann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970934" cy="274637"/>
          </a:xfrm>
        </p:spPr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60974" y="476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" y="1085374"/>
            <a:ext cx="7945507" cy="3600415"/>
          </a:xfrm>
          <a:prstGeom prst="rect">
            <a:avLst/>
          </a:prstGeom>
        </p:spPr>
      </p:pic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Gouvernance - Financement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76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Réglementation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8" y="1212574"/>
            <a:ext cx="7748227" cy="34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Relations avec les délégataires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7" y="1327868"/>
            <a:ext cx="7015597" cy="28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Relations avec la profession vétérinaire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7" y="1281551"/>
            <a:ext cx="7190317" cy="31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5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Médicaments vétérinaires (vaccins)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6" y="1398390"/>
            <a:ext cx="6855143" cy="29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Systèmes d’information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7" y="1322208"/>
            <a:ext cx="7547548" cy="32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/>
          <a:lstStyle/>
          <a:p>
            <a:r>
              <a:rPr lang="fr-FR" dirty="0" smtClean="0"/>
              <a:t>GT Equarrissage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5" y="1398863"/>
            <a:ext cx="7555335" cy="29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2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81" y="1721233"/>
            <a:ext cx="7050157" cy="19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5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8209" y="1521566"/>
            <a:ext cx="8604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Objectifs</a:t>
            </a:r>
          </a:p>
          <a:p>
            <a:endParaRPr lang="fr-FR" dirty="0" smtClean="0">
              <a:solidFill>
                <a:schemeClr val="bg2"/>
              </a:solidFill>
              <a:latin typeface="Marianne" panose="02000000000000000000" pitchFamily="50" charset="0"/>
            </a:endParaRPr>
          </a:p>
          <a:p>
            <a:r>
              <a:rPr lang="fr-FR" dirty="0" smtClean="0">
                <a:latin typeface="Marianne" panose="02000000000000000000" pitchFamily="50" charset="0"/>
              </a:rPr>
              <a:t>Les </a:t>
            </a:r>
            <a:r>
              <a:rPr lang="fr-FR" dirty="0">
                <a:latin typeface="Marianne" panose="02000000000000000000" pitchFamily="50" charset="0"/>
              </a:rPr>
              <a:t>« contrats sanitaires de filière » </a:t>
            </a:r>
            <a:r>
              <a:rPr lang="fr-FR" dirty="0" smtClean="0">
                <a:latin typeface="Marianne" panose="02000000000000000000" pitchFamily="50" charset="0"/>
              </a:rPr>
              <a:t>intègreront </a:t>
            </a:r>
            <a:r>
              <a:rPr lang="fr-FR" dirty="0">
                <a:latin typeface="Marianne" panose="02000000000000000000" pitchFamily="50" charset="0"/>
              </a:rPr>
              <a:t>une </a:t>
            </a:r>
            <a:r>
              <a:rPr lang="fr-FR" b="1" dirty="0">
                <a:latin typeface="Marianne" panose="02000000000000000000" pitchFamily="50" charset="0"/>
              </a:rPr>
              <a:t>meilleure surveillance</a:t>
            </a:r>
            <a:r>
              <a:rPr lang="fr-FR" dirty="0">
                <a:latin typeface="Marianne" panose="02000000000000000000" pitchFamily="50" charset="0"/>
              </a:rPr>
              <a:t> dans les élevages, et amélioreront la </a:t>
            </a:r>
            <a:r>
              <a:rPr lang="fr-FR" b="1" dirty="0">
                <a:latin typeface="Marianne" panose="02000000000000000000" pitchFamily="50" charset="0"/>
              </a:rPr>
              <a:t>prévention</a:t>
            </a:r>
            <a:r>
              <a:rPr lang="fr-FR" dirty="0">
                <a:latin typeface="Marianne" panose="02000000000000000000" pitchFamily="50" charset="0"/>
              </a:rPr>
              <a:t> par « le renforcement de la </a:t>
            </a:r>
            <a:r>
              <a:rPr lang="fr-FR" b="1" dirty="0">
                <a:latin typeface="Marianne" panose="02000000000000000000" pitchFamily="50" charset="0"/>
              </a:rPr>
              <a:t>biosécurité</a:t>
            </a:r>
            <a:r>
              <a:rPr lang="fr-FR" dirty="0">
                <a:latin typeface="Marianne" panose="02000000000000000000" pitchFamily="50" charset="0"/>
              </a:rPr>
              <a:t> et la mise en œuvre de </a:t>
            </a:r>
            <a:r>
              <a:rPr lang="fr-FR" b="1" dirty="0">
                <a:latin typeface="Marianne" panose="02000000000000000000" pitchFamily="50" charset="0"/>
              </a:rPr>
              <a:t>campagnes de vaccination</a:t>
            </a:r>
            <a:r>
              <a:rPr lang="fr-FR" dirty="0">
                <a:latin typeface="Marianne" panose="02000000000000000000" pitchFamily="50" charset="0"/>
              </a:rPr>
              <a:t> préventives </a:t>
            </a:r>
            <a:r>
              <a:rPr lang="fr-FR" dirty="0" smtClean="0">
                <a:latin typeface="Marianne" panose="02000000000000000000" pitchFamily="50" charset="0"/>
              </a:rPr>
              <a:t> ». </a:t>
            </a:r>
          </a:p>
          <a:p>
            <a:endParaRPr lang="fr-FR" dirty="0" smtClean="0">
              <a:latin typeface="Marianne" panose="02000000000000000000" pitchFamily="50" charset="0"/>
            </a:endParaRPr>
          </a:p>
          <a:p>
            <a:r>
              <a:rPr lang="fr-FR" dirty="0" smtClean="0">
                <a:latin typeface="Marianne" panose="02000000000000000000" pitchFamily="50" charset="0"/>
              </a:rPr>
              <a:t>Le </a:t>
            </a:r>
            <a:r>
              <a:rPr lang="fr-FR" dirty="0">
                <a:latin typeface="Marianne" panose="02000000000000000000" pitchFamily="50" charset="0"/>
              </a:rPr>
              <a:t>rôle « de tous les acteurs, dont </a:t>
            </a:r>
            <a:r>
              <a:rPr lang="fr-FR" b="1" dirty="0">
                <a:latin typeface="Marianne" panose="02000000000000000000" pitchFamily="50" charset="0"/>
              </a:rPr>
              <a:t>l’État</a:t>
            </a:r>
            <a:r>
              <a:rPr lang="fr-FR" dirty="0">
                <a:latin typeface="Marianne" panose="02000000000000000000" pitchFamily="50" charset="0"/>
              </a:rPr>
              <a:t>, face aux différentes maladies » sera </a:t>
            </a:r>
            <a:r>
              <a:rPr lang="fr-FR" b="1" dirty="0">
                <a:latin typeface="Marianne" panose="02000000000000000000" pitchFamily="50" charset="0"/>
              </a:rPr>
              <a:t>clarifié. </a:t>
            </a:r>
            <a:r>
              <a:rPr lang="fr-FR" dirty="0" smtClean="0">
                <a:latin typeface="Marianne" panose="02000000000000000000" pitchFamily="50" charset="0"/>
              </a:rPr>
              <a:t> 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Les contrats sanitaires de filière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957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1" y="1890898"/>
            <a:ext cx="8255039" cy="24028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2301" y="1521566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Etapes : 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97641" y="122412"/>
            <a:ext cx="6631959" cy="993775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Les contrats sanitaires de filière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2879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Assises du Sanitaire Animal</a:t>
            </a:r>
            <a:endParaRPr lang="fr-FR" sz="32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8273" y="2235959"/>
            <a:ext cx="6631959" cy="993775"/>
          </a:xfrm>
        </p:spPr>
        <p:txBody>
          <a:bodyPr/>
          <a:lstStyle/>
          <a:p>
            <a:pPr algn="ctr"/>
            <a:r>
              <a:rPr lang="fr-FR" b="1" dirty="0" smtClean="0">
                <a:latin typeface="Marianne"/>
              </a:rPr>
              <a:t>Merci pour votre attention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3</a:t>
            </a:fld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182" y="1200151"/>
            <a:ext cx="8577618" cy="2921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/>
              <a:t>Contexte</a:t>
            </a:r>
          </a:p>
          <a:p>
            <a:pPr lvl="1"/>
            <a:r>
              <a:rPr lang="fr-FR" sz="1600" dirty="0" smtClean="0"/>
              <a:t>Importance de la santé animale pour la sécurité alimentaire et la santé publique</a:t>
            </a:r>
          </a:p>
          <a:p>
            <a:pPr lvl="1"/>
            <a:r>
              <a:rPr lang="fr-FR" sz="1600" dirty="0" smtClean="0"/>
              <a:t>Enjeux économiques et environnementaux</a:t>
            </a:r>
          </a:p>
          <a:p>
            <a:pPr marL="0" indent="0">
              <a:buNone/>
            </a:pPr>
            <a:r>
              <a:rPr lang="fr-FR" sz="1800" b="1" dirty="0" smtClean="0"/>
              <a:t>Objectifs</a:t>
            </a:r>
          </a:p>
          <a:p>
            <a:pPr lvl="1"/>
            <a:r>
              <a:rPr lang="fr-FR" sz="1600" dirty="0" smtClean="0"/>
              <a:t>Disposer d’une bonne vision de la situation des filières</a:t>
            </a:r>
          </a:p>
          <a:p>
            <a:pPr lvl="1"/>
            <a:r>
              <a:rPr lang="fr-FR" sz="1600" dirty="0" smtClean="0"/>
              <a:t>Améliorer la santé animale en France</a:t>
            </a:r>
          </a:p>
          <a:p>
            <a:pPr lvl="1"/>
            <a:r>
              <a:rPr lang="fr-FR" sz="1600" dirty="0" smtClean="0"/>
              <a:t>Renforcer la collaboration entre les différents acteurs du secteur</a:t>
            </a:r>
          </a:p>
          <a:p>
            <a:pPr lvl="1"/>
            <a:r>
              <a:rPr lang="fr-FR" sz="1600" dirty="0" smtClean="0"/>
              <a:t>Développer </a:t>
            </a:r>
            <a:r>
              <a:rPr lang="fr-FR" sz="1600" dirty="0"/>
              <a:t>de </a:t>
            </a:r>
            <a:r>
              <a:rPr lang="fr-FR" sz="1600" dirty="0" smtClean="0"/>
              <a:t>nouvelles stratégies </a:t>
            </a:r>
            <a:r>
              <a:rPr lang="fr-FR" sz="1600" dirty="0"/>
              <a:t>de surveillance, de prévention et de lutte contre les maladies </a:t>
            </a:r>
            <a:r>
              <a:rPr lang="fr-FR" sz="1600" dirty="0" smtClean="0"/>
              <a:t>animales </a:t>
            </a:r>
            <a:r>
              <a:rPr lang="fr-FR" sz="1600" dirty="0"/>
              <a:t>avec les </a:t>
            </a:r>
            <a:r>
              <a:rPr lang="fr-FR" sz="1600" dirty="0" smtClean="0"/>
              <a:t>filières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1451113" y="0"/>
            <a:ext cx="74278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b="1" dirty="0">
                <a:latin typeface="Marianne" panose="02000000000000000000" pitchFamily="50" charset="0"/>
              </a:rPr>
              <a:t>Les </a:t>
            </a:r>
            <a:r>
              <a:rPr lang="fr-FR" sz="2000" b="1" dirty="0" smtClean="0">
                <a:latin typeface="Marianne" panose="02000000000000000000" pitchFamily="50" charset="0"/>
              </a:rPr>
              <a:t>assises </a:t>
            </a:r>
            <a:r>
              <a:rPr lang="fr-FR" sz="2000" b="1" dirty="0">
                <a:latin typeface="Marianne" panose="02000000000000000000" pitchFamily="50" charset="0"/>
              </a:rPr>
              <a:t>du sanitaire animal : une réponse pour faire face aux crises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9183" y="4134580"/>
            <a:ext cx="903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Annoncées le 14 novembre 2024, lancées le 30 janvier 2025 et présentées en CNOPSAV le 08 avril 2025 par la ministre de l’agriculture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4</a:t>
            </a:fld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182" y="1200151"/>
            <a:ext cx="8597496" cy="3394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/>
              <a:t>Organisation</a:t>
            </a:r>
          </a:p>
          <a:p>
            <a:pPr lvl="1"/>
            <a:r>
              <a:rPr lang="fr-FR" sz="1600" dirty="0" smtClean="0"/>
              <a:t>Acteurs impliqués : ministres, experts, professionnels de la santé animale, éleveurs, associations, etc.</a:t>
            </a:r>
          </a:p>
          <a:p>
            <a:pPr lvl="1"/>
            <a:r>
              <a:rPr lang="fr-FR" sz="1600" dirty="0" smtClean="0"/>
              <a:t>Format : conférences, ateliers, tables rondes, etc.</a:t>
            </a:r>
          </a:p>
          <a:p>
            <a:pPr marL="0" indent="0">
              <a:buNone/>
            </a:pPr>
            <a:r>
              <a:rPr lang="fr-FR" sz="1800" b="1" dirty="0" smtClean="0"/>
              <a:t>Thèmes abordés</a:t>
            </a:r>
          </a:p>
          <a:p>
            <a:pPr lvl="1"/>
            <a:r>
              <a:rPr lang="fr-FR" sz="1600" dirty="0" smtClean="0"/>
              <a:t>Prévention et contrôle des maladies animales.</a:t>
            </a:r>
          </a:p>
          <a:p>
            <a:pPr lvl="1"/>
            <a:r>
              <a:rPr lang="fr-FR" sz="1600" dirty="0" smtClean="0"/>
              <a:t>Innovations technologiques et scientifiques.</a:t>
            </a:r>
          </a:p>
          <a:p>
            <a:pPr lvl="1"/>
            <a:r>
              <a:rPr lang="fr-FR" sz="1600" dirty="0" smtClean="0"/>
              <a:t>Politiques publiques et réglementations.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b="1" dirty="0" smtClean="0"/>
              <a:t>Résultats </a:t>
            </a:r>
            <a:r>
              <a:rPr lang="fr-FR" sz="1800" b="1" dirty="0"/>
              <a:t>Attendus</a:t>
            </a:r>
          </a:p>
          <a:p>
            <a:pPr lvl="1"/>
            <a:r>
              <a:rPr lang="fr-FR" sz="1600" dirty="0"/>
              <a:t>Élaboration de plans d’action pour améliorer la santé animale.</a:t>
            </a:r>
          </a:p>
          <a:p>
            <a:pPr lvl="1"/>
            <a:r>
              <a:rPr lang="fr-FR" sz="1600" dirty="0"/>
              <a:t>Renforcement des collaborations et partenariats.</a:t>
            </a:r>
          </a:p>
          <a:p>
            <a:pPr lvl="1"/>
            <a:r>
              <a:rPr lang="fr-FR" sz="1600" dirty="0"/>
              <a:t>Sensibilisation accrue aux enjeux de la santé animale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1113" y="0"/>
            <a:ext cx="74278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b="1" dirty="0">
                <a:latin typeface="Marianne" panose="02000000000000000000" pitchFamily="50" charset="0"/>
              </a:rPr>
              <a:t>Les </a:t>
            </a:r>
            <a:r>
              <a:rPr lang="fr-FR" sz="2000" b="1" dirty="0" smtClean="0">
                <a:latin typeface="Marianne" panose="02000000000000000000" pitchFamily="50" charset="0"/>
              </a:rPr>
              <a:t>assises </a:t>
            </a:r>
            <a:r>
              <a:rPr lang="fr-FR" sz="2000" b="1" dirty="0">
                <a:latin typeface="Marianne" panose="02000000000000000000" pitchFamily="50" charset="0"/>
              </a:rPr>
              <a:t>du sanitaire animal : une réponse pour faire face aux crises </a:t>
            </a:r>
          </a:p>
        </p:txBody>
      </p:sp>
    </p:spTree>
    <p:extLst>
      <p:ext uri="{BB962C8B-B14F-4D97-AF65-F5344CB8AC3E}">
        <p14:creationId xmlns:p14="http://schemas.microsoft.com/office/powerpoint/2010/main" val="273771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Les assises du sanitaire animale en 3 temps</a:t>
            </a: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5" y="1332884"/>
            <a:ext cx="8242544" cy="28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Un cadre d’actions amélioré voire rénové</a:t>
            </a:r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268413"/>
            <a:ext cx="4873694" cy="32491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96" y="1268413"/>
            <a:ext cx="2105003" cy="33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1" y="1607487"/>
            <a:ext cx="7044151" cy="21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Socle commun : les thématiques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7" y="1236803"/>
            <a:ext cx="8529688" cy="31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9</a:t>
            </a:fld>
            <a:endParaRPr 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</p:spPr>
        <p:txBody>
          <a:bodyPr/>
          <a:lstStyle/>
          <a:p>
            <a:r>
              <a:rPr lang="fr-FR" dirty="0" smtClean="0"/>
              <a:t>Socle commun : Calendrier des travaux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8" y="1652694"/>
            <a:ext cx="6964614" cy="26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FB53F7B4-8465-40BE-A021-A9A51D9EFB63}" vid="{198A5C7B-9178-4368-9C4C-4F121CA05F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préfet PACA - Pole coordination</Template>
  <TotalTime>977</TotalTime>
  <Words>553</Words>
  <Application>Microsoft Office PowerPoint</Application>
  <PresentationFormat>Affichage à l'écran (16:9)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DejaVu Sans</vt:lpstr>
      <vt:lpstr>Marianne</vt:lpstr>
      <vt:lpstr>Thème Office</vt:lpstr>
      <vt:lpstr>Présentation PowerPoint</vt:lpstr>
      <vt:lpstr>Assises du Sanitaire Animal</vt:lpstr>
      <vt:lpstr>Présentation PowerPoint</vt:lpstr>
      <vt:lpstr>Présentation PowerPoint</vt:lpstr>
      <vt:lpstr>Les assises du sanitaire animale en 3 temps</vt:lpstr>
      <vt:lpstr>Un cadre d’actions amélioré voire rénové</vt:lpstr>
      <vt:lpstr>Présentation PowerPoint</vt:lpstr>
      <vt:lpstr>Socle commun : les thématiques</vt:lpstr>
      <vt:lpstr>Socle commun : Calendrier des travaux</vt:lpstr>
      <vt:lpstr>GT Gouvernance - Financement</vt:lpstr>
      <vt:lpstr>GT Réglementation</vt:lpstr>
      <vt:lpstr>GT Relations avec les délégataires</vt:lpstr>
      <vt:lpstr>GT Relations avec la profession vétérinaire</vt:lpstr>
      <vt:lpstr>GT Médicaments vétérinaires (vaccins)</vt:lpstr>
      <vt:lpstr>GT Systèmes d’information</vt:lpstr>
      <vt:lpstr>GT Equarrissage</vt:lpstr>
      <vt:lpstr>Présentation PowerPoint</vt:lpstr>
      <vt:lpstr>Les contrats sanitaires de filière</vt:lpstr>
      <vt:lpstr>Les contrats sanitaires de filière</vt:lpstr>
      <vt:lpstr>Merci pour votre attention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Vincent CHOULET</dc:creator>
  <dc:description/>
  <cp:lastModifiedBy>Serge CAVALLI</cp:lastModifiedBy>
  <cp:revision>41</cp:revision>
  <dcterms:created xsi:type="dcterms:W3CDTF">2025-05-27T12:41:08Z</dcterms:created>
  <dcterms:modified xsi:type="dcterms:W3CDTF">2025-06-27T07:09:32Z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Ministère de l'Agriculture et de l'Alimentation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