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5"/>
    <p:sldMasterId id="2147483662" r:id="rId6"/>
    <p:sldMasterId id="2147483689" r:id="rId7"/>
    <p:sldMasterId id="2147483691" r:id="rId8"/>
    <p:sldMasterId id="2147483693" r:id="rId9"/>
    <p:sldMasterId id="2147483695" r:id="rId10"/>
    <p:sldMasterId id="2147483696" r:id="rId11"/>
  </p:sldMasterIdLst>
  <p:notesMasterIdLst>
    <p:notesMasterId r:id="rId30"/>
  </p:notesMasterIdLst>
  <p:handoutMasterIdLst>
    <p:handoutMasterId r:id="rId31"/>
  </p:handoutMasterIdLst>
  <p:sldIdLst>
    <p:sldId id="921" r:id="rId12"/>
    <p:sldId id="418" r:id="rId13"/>
    <p:sldId id="419" r:id="rId14"/>
    <p:sldId id="682" r:id="rId15"/>
    <p:sldId id="681" r:id="rId16"/>
    <p:sldId id="678" r:id="rId17"/>
    <p:sldId id="375" r:id="rId18"/>
    <p:sldId id="899" r:id="rId19"/>
    <p:sldId id="918" r:id="rId20"/>
    <p:sldId id="897" r:id="rId21"/>
    <p:sldId id="919" r:id="rId22"/>
    <p:sldId id="920" r:id="rId23"/>
    <p:sldId id="369" r:id="rId24"/>
    <p:sldId id="370" r:id="rId25"/>
    <p:sldId id="371" r:id="rId26"/>
    <p:sldId id="372" r:id="rId27"/>
    <p:sldId id="373" r:id="rId28"/>
    <p:sldId id="374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084743B-1F3C-4D01-B33B-77AF57053DDD}">
          <p14:sldIdLst>
            <p14:sldId id="921"/>
            <p14:sldId id="418"/>
            <p14:sldId id="419"/>
            <p14:sldId id="682"/>
            <p14:sldId id="681"/>
            <p14:sldId id="678"/>
            <p14:sldId id="375"/>
            <p14:sldId id="899"/>
            <p14:sldId id="918"/>
            <p14:sldId id="897"/>
            <p14:sldId id="919"/>
            <p14:sldId id="920"/>
            <p14:sldId id="369"/>
            <p14:sldId id="370"/>
            <p14:sldId id="371"/>
            <p14:sldId id="372"/>
            <p14:sldId id="373"/>
            <p14:sldId id="3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0D7B910-1336-EC00-ECAA-4348A71FCB4A}" name="Floriane Boucher" initials="fb" userId="Floriane Boucher" providerId="None"/>
  <p188:author id="{9A6E1A26-4601-F178-06E6-1415D6DE1394}" name="Sophie MEMETEAU" initials="SM" userId="S::sophie.memeteau.afse@reseaugds.com::8d14bf19-4661-4f08-9b0e-9eee27db470b" providerId="AD"/>
  <p188:author id="{22C4DA27-F049-3A39-DDD4-1906282DE54B}" name="Sophie Mémeteau" initials="SM" userId="Sophie Mémeteau" providerId="None"/>
  <p188:author id="{2E871D6E-1161-E4D5-EDD6-0851CDDB2085}" name="Alain Cyprien CANTALOUBE" initials="AC" userId="S::alain.cantaloube.gdsf@reseaugds.com::b46414c5-4cd4-439d-9236-b6e74c7694dd" providerId="AD"/>
  <p188:author id="{6BB75DB8-11BA-0F52-AA85-042A910EF5B2}" name="Floriane BOUCHER" initials="FB" userId="S::floriane.boucher.gdsf@reseaugds.com::5f446ab0-e9a4-44c8-b100-f8d384f06dce" providerId="AD"/>
  <p188:author id="{F6B5B1C5-862C-6866-B3CE-C94927B8A763}" name="Formation GDS France" initials="FGF" userId="S::formation@reseaugds.com::16d3bd8c-61db-4a95-b2f9-69b367847eb9" providerId="AD"/>
  <p188:author id="{913ABACE-A03C-BA5F-7CC1-A29EF9931DFC}" name="David NGWA-MBOT" initials="DNM" userId="S::david.ngwa-mbot.gdsf@reseaugds.com::84e9af4a-243a-43b2-80ae-51949ce32ad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A"/>
    <a:srgbClr val="A22986"/>
    <a:srgbClr val="55B847"/>
    <a:srgbClr val="969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85678" autoAdjust="0"/>
  </p:normalViewPr>
  <p:slideViewPr>
    <p:cSldViewPr snapToGrid="0">
      <p:cViewPr>
        <p:scale>
          <a:sx n="75" d="100"/>
          <a:sy n="75" d="100"/>
        </p:scale>
        <p:origin x="2046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21" Type="http://schemas.openxmlformats.org/officeDocument/2006/relationships/slide" Target="slides/slide10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13.xml"/><Relationship Id="rId32" Type="http://schemas.openxmlformats.org/officeDocument/2006/relationships/presProps" Target="presProps.xml"/><Relationship Id="rId37" Type="http://schemas.microsoft.com/office/2018/10/relationships/authors" Target="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microsoft.com/office/2016/11/relationships/changesInfo" Target="changesInfos/changesInfo1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8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URTASUN" userId="48fef33b-12dd-427d-ba53-3bfbf16d0bf4" providerId="ADAL" clId="{C1EF8CE2-E47A-491D-B337-71CC3D91B5DA}"/>
    <pc:docChg chg="modSld">
      <pc:chgData name="Lucie URTASUN" userId="48fef33b-12dd-427d-ba53-3bfbf16d0bf4" providerId="ADAL" clId="{C1EF8CE2-E47A-491D-B337-71CC3D91B5DA}" dt="2024-06-21T14:16:37.757" v="1" actId="6549"/>
      <pc:docMkLst>
        <pc:docMk/>
      </pc:docMkLst>
      <pc:sldChg chg="modNotesTx">
        <pc:chgData name="Lucie URTASUN" userId="48fef33b-12dd-427d-ba53-3bfbf16d0bf4" providerId="ADAL" clId="{C1EF8CE2-E47A-491D-B337-71CC3D91B5DA}" dt="2024-06-21T14:16:16.958" v="0" actId="6549"/>
        <pc:sldMkLst>
          <pc:docMk/>
          <pc:sldMk cId="1151617550" sldId="371"/>
        </pc:sldMkLst>
      </pc:sldChg>
      <pc:sldChg chg="modNotesTx">
        <pc:chgData name="Lucie URTASUN" userId="48fef33b-12dd-427d-ba53-3bfbf16d0bf4" providerId="ADAL" clId="{C1EF8CE2-E47A-491D-B337-71CC3D91B5DA}" dt="2024-06-21T14:16:37.757" v="1" actId="6549"/>
        <pc:sldMkLst>
          <pc:docMk/>
          <pc:sldMk cId="606528840" sldId="37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reseaugds-my.sharepoint.com/personal/sophie_memeteau_afse_reseaugds_com/Documents/Documents/AFSE/Suivi%20IBR/Bilan%20de%20fin%20de%20campagne/BFC%202023-2024/Donn&#233;es_synthes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reseaugds-my.sharepoint.com/personal/sophie_memeteau_afse_reseaugds_com/Documents/Documents/AFSE/Suivi%20IBR/Bilan%20de%20fin%20de%20campagne/BFC%202023-2024/Donn&#233;es_synthe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dirty="0"/>
              <a:t>Répartition des troupeaux détenant</a:t>
            </a:r>
            <a:r>
              <a:rPr lang="fr-FR" sz="2000" baseline="0" dirty="0"/>
              <a:t> des bovins infectés (1320) selon le taux de prévalence intra-troupeau et le type d’atelier (janvier 2024)</a:t>
            </a:r>
            <a:endParaRPr lang="fr-FR" sz="2000" dirty="0"/>
          </a:p>
        </c:rich>
      </c:tx>
      <c:layout>
        <c:manualLayout>
          <c:xMode val="edge"/>
          <c:yMode val="edge"/>
          <c:x val="0.12878590864215367"/>
          <c:y val="8.9899044290983263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[Données_synthese.xlsx]Feuil1!$H$23</c:f>
              <c:strCache>
                <c:ptCount val="1"/>
                <c:pt idx="0">
                  <c:v>Allaitant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[Données_synthese.xlsx]Feuil1!$I$22:$M$22</c:f>
              <c:strCache>
                <c:ptCount val="5"/>
                <c:pt idx="0">
                  <c:v>1-3 positifs</c:v>
                </c:pt>
                <c:pt idx="1">
                  <c:v>&lt; 10%</c:v>
                </c:pt>
                <c:pt idx="2">
                  <c:v>10-30%</c:v>
                </c:pt>
                <c:pt idx="3">
                  <c:v>30-70%</c:v>
                </c:pt>
                <c:pt idx="4">
                  <c:v>&gt; 70%</c:v>
                </c:pt>
              </c:strCache>
            </c:strRef>
          </c:cat>
          <c:val>
            <c:numRef>
              <c:f>[Données_synthese.xlsx]Feuil1!$I$23:$M$23</c:f>
              <c:numCache>
                <c:formatCode>General</c:formatCode>
                <c:ptCount val="5"/>
                <c:pt idx="0">
                  <c:v>242</c:v>
                </c:pt>
                <c:pt idx="1">
                  <c:v>115</c:v>
                </c:pt>
                <c:pt idx="2">
                  <c:v>219</c:v>
                </c:pt>
                <c:pt idx="3">
                  <c:v>188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37-4F3E-A537-30EC5C4DCCDE}"/>
            </c:ext>
          </c:extLst>
        </c:ser>
        <c:ser>
          <c:idx val="3"/>
          <c:order val="1"/>
          <c:tx>
            <c:strRef>
              <c:f>[Données_synthese.xlsx]Feuil1!$H$24</c:f>
              <c:strCache>
                <c:ptCount val="1"/>
                <c:pt idx="0">
                  <c:v>Laitier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[Données_synthese.xlsx]Feuil1!$I$22:$M$22</c:f>
              <c:strCache>
                <c:ptCount val="5"/>
                <c:pt idx="0">
                  <c:v>1-3 positifs</c:v>
                </c:pt>
                <c:pt idx="1">
                  <c:v>&lt; 10%</c:v>
                </c:pt>
                <c:pt idx="2">
                  <c:v>10-30%</c:v>
                </c:pt>
                <c:pt idx="3">
                  <c:v>30-70%</c:v>
                </c:pt>
                <c:pt idx="4">
                  <c:v>&gt; 70%</c:v>
                </c:pt>
              </c:strCache>
            </c:strRef>
          </c:cat>
          <c:val>
            <c:numRef>
              <c:f>[Données_synthese.xlsx]Feuil1!$I$24:$M$24</c:f>
              <c:numCache>
                <c:formatCode>General</c:formatCode>
                <c:ptCount val="5"/>
                <c:pt idx="0">
                  <c:v>15</c:v>
                </c:pt>
                <c:pt idx="1">
                  <c:v>30</c:v>
                </c:pt>
                <c:pt idx="2">
                  <c:v>73</c:v>
                </c:pt>
                <c:pt idx="3">
                  <c:v>104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37-4F3E-A537-30EC5C4DCCDE}"/>
            </c:ext>
          </c:extLst>
        </c:ser>
        <c:ser>
          <c:idx val="4"/>
          <c:order val="2"/>
          <c:tx>
            <c:strRef>
              <c:f>[Données_synthese.xlsx]Feuil1!$H$25</c:f>
              <c:strCache>
                <c:ptCount val="1"/>
                <c:pt idx="0">
                  <c:v>Manade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[Données_synthese.xlsx]Feuil1!$I$22:$M$22</c:f>
              <c:strCache>
                <c:ptCount val="5"/>
                <c:pt idx="0">
                  <c:v>1-3 positifs</c:v>
                </c:pt>
                <c:pt idx="1">
                  <c:v>&lt; 10%</c:v>
                </c:pt>
                <c:pt idx="2">
                  <c:v>10-30%</c:v>
                </c:pt>
                <c:pt idx="3">
                  <c:v>30-70%</c:v>
                </c:pt>
                <c:pt idx="4">
                  <c:v>&gt; 70%</c:v>
                </c:pt>
              </c:strCache>
            </c:strRef>
          </c:cat>
          <c:val>
            <c:numRef>
              <c:f>[Données_synthese.xlsx]Feuil1!$I$25:$M$25</c:f>
              <c:numCache>
                <c:formatCode>General</c:formatCode>
                <c:ptCount val="5"/>
                <c:pt idx="0">
                  <c:v>39</c:v>
                </c:pt>
                <c:pt idx="1">
                  <c:v>35</c:v>
                </c:pt>
                <c:pt idx="2">
                  <c:v>74</c:v>
                </c:pt>
                <c:pt idx="3">
                  <c:v>52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37-4F3E-A537-30EC5C4DCC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2985776"/>
        <c:axId val="292994896"/>
        <c:extLst>
          <c:ext xmlns:c15="http://schemas.microsoft.com/office/drawing/2012/chart" uri="{02D57815-91ED-43cb-92C2-25804820EDAC}">
            <c15:filteredBarSeries>
              <c15:ser>
                <c:idx val="0"/>
                <c:order val="3"/>
                <c:tx>
                  <c:strRef>
                    <c:extLst>
                      <c:ext uri="{02D57815-91ED-43cb-92C2-25804820EDAC}">
                        <c15:formulaRef>
                          <c15:sqref>[Données_synthese.xlsx]Feuil1!$H$30</c15:sqref>
                        </c15:formulaRef>
                      </c:ext>
                    </c:extLst>
                    <c:strCache>
                      <c:ptCount val="1"/>
                      <c:pt idx="0">
                        <c:v>juil-23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r-F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[Données_synthese.xlsx]Feuil1!$I$29:$M$29</c15:sqref>
                        </c15:formulaRef>
                      </c:ext>
                    </c:extLst>
                    <c:strCache>
                      <c:ptCount val="5"/>
                      <c:pt idx="0">
                        <c:v>1-3 positifs</c:v>
                      </c:pt>
                      <c:pt idx="1">
                        <c:v>&lt; 10%</c:v>
                      </c:pt>
                      <c:pt idx="2">
                        <c:v>10-30%</c:v>
                      </c:pt>
                      <c:pt idx="3">
                        <c:v>30-70%</c:v>
                      </c:pt>
                      <c:pt idx="4">
                        <c:v>&gt; 70%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[Données_synthese.xlsx]Feuil1!$I$30:$M$30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1">
                        <c:v>565</c:v>
                      </c:pt>
                      <c:pt idx="2">
                        <c:v>490</c:v>
                      </c:pt>
                      <c:pt idx="3">
                        <c:v>387</c:v>
                      </c:pt>
                      <c:pt idx="4">
                        <c:v>178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7737-4F3E-A537-30EC5C4DCCDE}"/>
                  </c:ext>
                </c:extLst>
              </c15:ser>
            </c15:filteredBarSeries>
            <c15:filteredBarSeries>
              <c15:ser>
                <c:idx val="1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[Données_synthese.xlsx]Feuil1!$H$31</c15:sqref>
                        </c15:formulaRef>
                      </c:ext>
                    </c:extLst>
                    <c:strCache>
                      <c:ptCount val="1"/>
                      <c:pt idx="0">
                        <c:v>janv-24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r-F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[Données_synthese.xlsx]Feuil1!$I$29:$M$29</c15:sqref>
                        </c15:formulaRef>
                      </c:ext>
                    </c:extLst>
                    <c:strCache>
                      <c:ptCount val="5"/>
                      <c:pt idx="0">
                        <c:v>1-3 positifs</c:v>
                      </c:pt>
                      <c:pt idx="1">
                        <c:v>&lt; 10%</c:v>
                      </c:pt>
                      <c:pt idx="2">
                        <c:v>10-30%</c:v>
                      </c:pt>
                      <c:pt idx="3">
                        <c:v>30-70%</c:v>
                      </c:pt>
                      <c:pt idx="4">
                        <c:v>&gt; 70%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[Données_synthese.xlsx]Feuil1!$I$31:$M$31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296</c:v>
                      </c:pt>
                      <c:pt idx="1">
                        <c:v>180</c:v>
                      </c:pt>
                      <c:pt idx="2">
                        <c:v>366</c:v>
                      </c:pt>
                      <c:pt idx="3">
                        <c:v>344</c:v>
                      </c:pt>
                      <c:pt idx="4">
                        <c:v>134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7737-4F3E-A537-30EC5C4DCCDE}"/>
                  </c:ext>
                </c:extLst>
              </c15:ser>
            </c15:filteredBarSeries>
          </c:ext>
        </c:extLst>
      </c:barChart>
      <c:catAx>
        <c:axId val="29298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2994896"/>
        <c:crosses val="autoZero"/>
        <c:auto val="1"/>
        <c:lblAlgn val="ctr"/>
        <c:lblOffset val="100"/>
        <c:noMultiLvlLbl val="0"/>
      </c:catAx>
      <c:valAx>
        <c:axId val="29299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2985776"/>
        <c:crosses val="autoZero"/>
        <c:crossBetween val="between"/>
      </c:valAx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dirty="0"/>
              <a:t>Répartition des bovins infectés selon le type d'atelier (64505 bovins)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8F-4217-8087-14D49D948D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8F-4217-8087-14D49D948D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8F-4217-8087-14D49D948D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8F-4217-8087-14D49D948D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[Données_synthese.xlsx]Feuil1!$B$3:$F$3</c:f>
              <c:strCache>
                <c:ptCount val="4"/>
                <c:pt idx="0">
                  <c:v>Allaitant</c:v>
                </c:pt>
                <c:pt idx="1">
                  <c:v>Laitier</c:v>
                </c:pt>
                <c:pt idx="2">
                  <c:v>Manades</c:v>
                </c:pt>
                <c:pt idx="3">
                  <c:v>Engraissement</c:v>
                </c:pt>
              </c:strCache>
              <c:extLst/>
            </c:strRef>
          </c:cat>
          <c:val>
            <c:numRef>
              <c:f>[Données_synthese.xlsx]Feuil1!$B$5:$F$5</c:f>
              <c:numCache>
                <c:formatCode>General</c:formatCode>
                <c:ptCount val="4"/>
                <c:pt idx="0">
                  <c:v>28099</c:v>
                </c:pt>
                <c:pt idx="1">
                  <c:v>24767</c:v>
                </c:pt>
                <c:pt idx="2">
                  <c:v>5125</c:v>
                </c:pt>
                <c:pt idx="3">
                  <c:v>6501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038F-4217-8087-14D49D948D3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/>
              <a:t>28/08/2019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B40FE-4D45-431D-B061-5938F6DC1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2032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/>
              <a:t>28/08/2019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278B0-6AE7-4A15-8C0E-6A4C5DDD5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56209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B6573-D5E2-402C-915A-75A2E247539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503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AA067F-F123-42DB-92DB-64CB4EF2F0A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2985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AA067F-F123-42DB-92DB-64CB4EF2F0A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3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AA067F-F123-42DB-92DB-64CB4EF2F0A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69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AA067F-F123-42DB-92DB-64CB4EF2F0A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188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A067F-F123-42DB-92DB-64CB4EF2F0A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235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A067F-F123-42DB-92DB-64CB4EF2F0A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31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A067F-F123-42DB-92DB-64CB4EF2F0A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997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AA067F-F123-42DB-92DB-64CB4EF2F0A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414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AA067F-F123-42DB-92DB-64CB4EF2F0A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400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7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60" y="413320"/>
            <a:ext cx="3942603" cy="1362318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67076" y="1867305"/>
            <a:ext cx="10515600" cy="116373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A22986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1524000" y="3157086"/>
            <a:ext cx="9144000" cy="8181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rgbClr val="0070C0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23" name="Image 2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6" t="-14636" b="1"/>
          <a:stretch/>
        </p:blipFill>
        <p:spPr>
          <a:xfrm>
            <a:off x="3142781" y="5829514"/>
            <a:ext cx="5632384" cy="792673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549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607027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29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838200" y="1145410"/>
            <a:ext cx="10515600" cy="456165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992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607027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29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838200" y="1145410"/>
            <a:ext cx="10515600" cy="456165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9923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39153" y="1847415"/>
            <a:ext cx="7526155" cy="1251920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A229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60" y="1793971"/>
            <a:ext cx="1950083" cy="2330244"/>
          </a:xfrm>
          <a:prstGeom prst="rect">
            <a:avLst/>
          </a:prstGeom>
        </p:spPr>
      </p:pic>
      <p:cxnSp>
        <p:nvCxnSpPr>
          <p:cNvPr id="8" name="Connecteur droit 7"/>
          <p:cNvCxnSpPr/>
          <p:nvPr userDrawn="1"/>
        </p:nvCxnSpPr>
        <p:spPr>
          <a:xfrm>
            <a:off x="3455572" y="1861556"/>
            <a:ext cx="0" cy="2330244"/>
          </a:xfrm>
          <a:prstGeom prst="line">
            <a:avLst/>
          </a:prstGeom>
          <a:ln w="57150">
            <a:solidFill>
              <a:srgbClr val="A22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3638549" y="3205166"/>
            <a:ext cx="7526339" cy="9874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pPr lvl="0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6" t="-14636" b="1"/>
          <a:stretch/>
        </p:blipFill>
        <p:spPr>
          <a:xfrm>
            <a:off x="3142781" y="5829514"/>
            <a:ext cx="5632384" cy="792673"/>
          </a:xfrm>
          <a:prstGeom prst="rect">
            <a:avLst/>
          </a:prstGeom>
        </p:spPr>
      </p:pic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100352" y="6430627"/>
            <a:ext cx="2057400" cy="27818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1269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60" y="413320"/>
            <a:ext cx="3942603" cy="1362318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67076" y="1867305"/>
            <a:ext cx="10515600" cy="116373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A22986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1524000" y="3157086"/>
            <a:ext cx="9144000" cy="8181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rgbClr val="0070C0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23" name="Image 2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6" t="-14636" b="1"/>
          <a:stretch/>
        </p:blipFill>
        <p:spPr>
          <a:xfrm>
            <a:off x="3142781" y="5829514"/>
            <a:ext cx="5632384" cy="792673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5492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607027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29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838200" y="1145410"/>
            <a:ext cx="10515600" cy="456165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- 19 mars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9250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3">
            <a:extLst>
              <a:ext uri="{FF2B5EF4-FFF2-40B4-BE49-F238E27FC236}">
                <a16:creationId xmlns:a16="http://schemas.microsoft.com/office/drawing/2014/main" id="{AA4EDF2F-961C-3158-1E8B-B9540C3AB5F7}"/>
              </a:ext>
            </a:extLst>
          </p:cNvPr>
          <p:cNvGrpSpPr>
            <a:grpSpLocks/>
          </p:cNvGrpSpPr>
          <p:nvPr/>
        </p:nvGrpSpPr>
        <p:grpSpPr bwMode="auto">
          <a:xfrm>
            <a:off x="0" y="6453188"/>
            <a:ext cx="12192000" cy="404812"/>
            <a:chOff x="0" y="6453188"/>
            <a:chExt cx="9144000" cy="40481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4ACE325-B6DD-A406-C4C1-E0EAA0B6CFF5}"/>
                </a:ext>
              </a:extLst>
            </p:cNvPr>
            <p:cNvSpPr/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447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/>
            </a:p>
          </p:txBody>
        </p:sp>
        <p:pic>
          <p:nvPicPr>
            <p:cNvPr id="4" name="Image 11">
              <a:extLst>
                <a:ext uri="{FF2B5EF4-FFF2-40B4-BE49-F238E27FC236}">
                  <a16:creationId xmlns:a16="http://schemas.microsoft.com/office/drawing/2014/main" id="{F683798E-0914-B3BD-C3F9-2A30FD43C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256858" y="6453188"/>
              <a:ext cx="603174" cy="342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e 14">
            <a:extLst>
              <a:ext uri="{FF2B5EF4-FFF2-40B4-BE49-F238E27FC236}">
                <a16:creationId xmlns:a16="http://schemas.microsoft.com/office/drawing/2014/main" id="{F94C218F-9725-40FB-C8C8-4765F0F305BA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628776"/>
            <a:chOff x="0" y="-26988"/>
            <a:chExt cx="9144000" cy="1628776"/>
          </a:xfrm>
        </p:grpSpPr>
        <p:pic>
          <p:nvPicPr>
            <p:cNvPr id="6" name="Image 3">
              <a:extLst>
                <a:ext uri="{FF2B5EF4-FFF2-40B4-BE49-F238E27FC236}">
                  <a16:creationId xmlns:a16="http://schemas.microsoft.com/office/drawing/2014/main" id="{1B0CA970-4857-F865-3B2B-177642EE5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-26988"/>
              <a:ext cx="5148064" cy="1628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1202F65-3C0A-6A34-03BC-FC28AFF9FF41}"/>
                </a:ext>
              </a:extLst>
            </p:cNvPr>
            <p:cNvSpPr/>
            <p:nvPr/>
          </p:nvSpPr>
          <p:spPr bwMode="auto">
            <a:xfrm>
              <a:off x="5148263" y="-26988"/>
              <a:ext cx="3995737" cy="14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/>
            </a:p>
          </p:txBody>
        </p:sp>
        <p:pic>
          <p:nvPicPr>
            <p:cNvPr id="8" name="Picture 12" descr="GDS-b-du-rhone-CMJN">
              <a:extLst>
                <a:ext uri="{FF2B5EF4-FFF2-40B4-BE49-F238E27FC236}">
                  <a16:creationId xmlns:a16="http://schemas.microsoft.com/office/drawing/2014/main" id="{158D23C9-299E-180F-6D9B-400796CEDD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10" t="16290" r="6172" b="13174"/>
            <a:stretch>
              <a:fillRect/>
            </a:stretch>
          </p:blipFill>
          <p:spPr bwMode="auto">
            <a:xfrm>
              <a:off x="1619672" y="78830"/>
              <a:ext cx="1800200" cy="531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22769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740B4E-DAD1-F291-A809-56E97D3DE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82E655-6658-E7D2-57D5-7A3E7416D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071061-C1AC-C377-78E7-32CB493A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5C22A0-D66C-7709-4F31-F862CC8AB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Commission bovine - 18 juin 2024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6C3A21-5E52-B6CB-A0FC-DC1D01095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1001C9-2833-4471-8B30-4D4E9328226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481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62B06E-6D49-F625-11E6-DBFA1FF4C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2292898-BAED-50A1-972B-142DAA256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Commission bovine - 18 juin 2024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37FB293-6197-E277-8AF6-401E35C82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1001C9-2833-4471-8B30-4D4E9328226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138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740B4E-DAD1-F291-A809-56E97D3DE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82E655-6658-E7D2-57D5-7A3E7416D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071061-C1AC-C377-78E7-32CB493A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5C22A0-D66C-7709-4F31-F862CC8AB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bovine - 18 juin 2024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6C3A21-5E52-B6CB-A0FC-DC1D01095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999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39153" y="1847415"/>
            <a:ext cx="7526155" cy="1251920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A229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60" y="1793971"/>
            <a:ext cx="1950083" cy="2330244"/>
          </a:xfrm>
          <a:prstGeom prst="rect">
            <a:avLst/>
          </a:prstGeom>
        </p:spPr>
      </p:pic>
      <p:cxnSp>
        <p:nvCxnSpPr>
          <p:cNvPr id="8" name="Connecteur droit 7"/>
          <p:cNvCxnSpPr/>
          <p:nvPr userDrawn="1"/>
        </p:nvCxnSpPr>
        <p:spPr>
          <a:xfrm>
            <a:off x="3455572" y="1861556"/>
            <a:ext cx="0" cy="2330244"/>
          </a:xfrm>
          <a:prstGeom prst="line">
            <a:avLst/>
          </a:prstGeom>
          <a:ln w="57150">
            <a:solidFill>
              <a:srgbClr val="A22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3638549" y="3205166"/>
            <a:ext cx="7526339" cy="9874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pPr lvl="0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6" t="-14636" b="1"/>
          <a:stretch/>
        </p:blipFill>
        <p:spPr>
          <a:xfrm>
            <a:off x="3142781" y="5829514"/>
            <a:ext cx="5632384" cy="792673"/>
          </a:xfrm>
          <a:prstGeom prst="rect">
            <a:avLst/>
          </a:prstGeom>
        </p:spPr>
      </p:pic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100352" y="6430627"/>
            <a:ext cx="2057400" cy="27818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126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607027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29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838200" y="1145410"/>
            <a:ext cx="10515600" cy="456165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992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693021" y="347874"/>
            <a:ext cx="10934299" cy="528290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42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39788" y="365130"/>
            <a:ext cx="10515600" cy="770655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2986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9" y="1219154"/>
            <a:ext cx="5157787" cy="7441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0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9" y="2100816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2" y="2100816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2" y="1219154"/>
            <a:ext cx="5183188" cy="7441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570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839788" y="365130"/>
            <a:ext cx="10515600" cy="770655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2986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9" y="1299415"/>
            <a:ext cx="5157787" cy="448599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2" y="1299415"/>
            <a:ext cx="5183188" cy="448599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512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607027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29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838200" y="1145410"/>
            <a:ext cx="10515600" cy="456165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992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60" y="413320"/>
            <a:ext cx="3942603" cy="1362318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67076" y="1867305"/>
            <a:ext cx="10515600" cy="116373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A22986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1524000" y="3157086"/>
            <a:ext cx="9144000" cy="8181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rgbClr val="0070C0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23" name="Image 2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6" t="-14636" b="1"/>
          <a:stretch/>
        </p:blipFill>
        <p:spPr>
          <a:xfrm>
            <a:off x="3142781" y="5829514"/>
            <a:ext cx="5632384" cy="792673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549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607027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29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838200" y="1145410"/>
            <a:ext cx="10515600" cy="456165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992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44" y="5736657"/>
            <a:ext cx="2550835" cy="88141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6" t="-14636" b="1"/>
          <a:stretch/>
        </p:blipFill>
        <p:spPr>
          <a:xfrm>
            <a:off x="3142781" y="5829514"/>
            <a:ext cx="5632384" cy="792673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9100352" y="6430627"/>
            <a:ext cx="2057400" cy="27818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807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64" r:id="rId3"/>
    <p:sldLayoutId id="2147483684" r:id="rId4"/>
    <p:sldLayoutId id="2147483681" r:id="rId5"/>
    <p:sldLayoutId id="2147483682" r:id="rId6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377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44" y="5736657"/>
            <a:ext cx="2550835" cy="88141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6" t="-14636" b="1"/>
          <a:stretch/>
        </p:blipFill>
        <p:spPr>
          <a:xfrm>
            <a:off x="3142781" y="5829514"/>
            <a:ext cx="5632384" cy="792673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9100352" y="6430627"/>
            <a:ext cx="2057400" cy="27818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807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377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44" y="5736657"/>
            <a:ext cx="2550835" cy="88141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6" t="-14636" b="1"/>
          <a:stretch/>
        </p:blipFill>
        <p:spPr>
          <a:xfrm>
            <a:off x="3142781" y="5829514"/>
            <a:ext cx="5632384" cy="792673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9100352" y="6430627"/>
            <a:ext cx="2057400" cy="27818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807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377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44" y="5736657"/>
            <a:ext cx="2550835" cy="88141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6" t="-14636" b="1"/>
          <a:stretch/>
        </p:blipFill>
        <p:spPr>
          <a:xfrm>
            <a:off x="3142781" y="5829514"/>
            <a:ext cx="5632384" cy="792673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9100352" y="6430627"/>
            <a:ext cx="2057400" cy="27818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807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377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44" y="5736657"/>
            <a:ext cx="2550835" cy="88141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6" t="-14636" b="1"/>
          <a:stretch/>
        </p:blipFill>
        <p:spPr>
          <a:xfrm>
            <a:off x="3142781" y="5829514"/>
            <a:ext cx="5632384" cy="792673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9100352" y="6430627"/>
            <a:ext cx="2057400" cy="27818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807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377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2940" y="6231220"/>
            <a:ext cx="592755" cy="477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44" y="5736657"/>
            <a:ext cx="2550835" cy="88141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6" t="-14636" b="1"/>
          <a:stretch/>
        </p:blipFill>
        <p:spPr>
          <a:xfrm>
            <a:off x="3142781" y="5829514"/>
            <a:ext cx="5632384" cy="792673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9100352" y="6430627"/>
            <a:ext cx="2057400" cy="27818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5900" y="6025415"/>
            <a:ext cx="2136407" cy="2855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6989B"/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807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3" r:id="rId2"/>
    <p:sldLayoutId id="2147483777" r:id="rId3"/>
    <p:sldLayoutId id="2147483779" r:id="rId4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377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5630D36-621D-CFBE-ED22-F11312CC1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9ED78F-635C-0F61-47B6-2D48A9E22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9AEAF3-3732-9583-2519-4CF1E6D7E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4D7FDA-CB64-B4E3-65CF-F48A072E15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FR"/>
              <a:t>Commission bovine - 18 juin 2024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ED9393-F288-1858-C343-4B6B4C586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1001C9-2833-4471-8B30-4D4E9328226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9663500-423D-3DDD-8E40-71CD086ED21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44" y="5736657"/>
            <a:ext cx="2550835" cy="88141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2B212B8-235C-12AF-6588-5CB1C48919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6" t="-14636" b="1"/>
          <a:stretch/>
        </p:blipFill>
        <p:spPr>
          <a:xfrm>
            <a:off x="3142781" y="5829514"/>
            <a:ext cx="5632384" cy="79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2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762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5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DA3C418-758E-4180-A5D0-8655D68045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C8EF06-5EC3-4883-AFAF-D74FF4655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5135971" cy="687164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54BCA1-406F-DEC5-1123-9153A8F25E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2080"/>
          <a:stretch/>
        </p:blipFill>
        <p:spPr>
          <a:xfrm>
            <a:off x="2915455" y="10"/>
            <a:ext cx="9276545" cy="6857990"/>
          </a:xfrm>
          <a:custGeom>
            <a:avLst/>
            <a:gdLst/>
            <a:ahLst/>
            <a:cxnLst/>
            <a:rect l="l" t="t" r="r" b="b"/>
            <a:pathLst>
              <a:path w="9276545" h="6871647">
                <a:moveTo>
                  <a:pt x="9276545" y="0"/>
                </a:moveTo>
                <a:lnTo>
                  <a:pt x="9276545" y="6858000"/>
                </a:lnTo>
                <a:lnTo>
                  <a:pt x="1546051" y="6871647"/>
                </a:lnTo>
                <a:lnTo>
                  <a:pt x="1535751" y="6828910"/>
                </a:lnTo>
                <a:cubicBezTo>
                  <a:pt x="1530460" y="6775140"/>
                  <a:pt x="1515370" y="6618042"/>
                  <a:pt x="1514301" y="6549029"/>
                </a:cubicBezTo>
                <a:cubicBezTo>
                  <a:pt x="1518045" y="6491396"/>
                  <a:pt x="1528503" y="6450608"/>
                  <a:pt x="1529339" y="6414828"/>
                </a:cubicBezTo>
                <a:cubicBezTo>
                  <a:pt x="1525062" y="6359280"/>
                  <a:pt x="1502062" y="6307149"/>
                  <a:pt x="1493941" y="6268848"/>
                </a:cubicBezTo>
                <a:cubicBezTo>
                  <a:pt x="1502669" y="6254191"/>
                  <a:pt x="1469920" y="6200171"/>
                  <a:pt x="1480613" y="6185025"/>
                </a:cubicBezTo>
                <a:cubicBezTo>
                  <a:pt x="1481020" y="6164522"/>
                  <a:pt x="1458164" y="6060790"/>
                  <a:pt x="1443364" y="6018360"/>
                </a:cubicBezTo>
                <a:cubicBezTo>
                  <a:pt x="1426694" y="5970758"/>
                  <a:pt x="1390307" y="5920074"/>
                  <a:pt x="1380584" y="5899407"/>
                </a:cubicBezTo>
                <a:cubicBezTo>
                  <a:pt x="1370860" y="5878740"/>
                  <a:pt x="1392244" y="5920877"/>
                  <a:pt x="1385023" y="5894356"/>
                </a:cubicBezTo>
                <a:cubicBezTo>
                  <a:pt x="1377800" y="5867835"/>
                  <a:pt x="1345702" y="5770498"/>
                  <a:pt x="1337254" y="5740279"/>
                </a:cubicBezTo>
                <a:cubicBezTo>
                  <a:pt x="1353956" y="5738860"/>
                  <a:pt x="1323673" y="5722040"/>
                  <a:pt x="1334321" y="5713042"/>
                </a:cubicBezTo>
                <a:cubicBezTo>
                  <a:pt x="1343675" y="5706701"/>
                  <a:pt x="1336672" y="5700118"/>
                  <a:pt x="1335877" y="5692870"/>
                </a:cubicBezTo>
                <a:cubicBezTo>
                  <a:pt x="1343201" y="5683812"/>
                  <a:pt x="1329617" y="5652064"/>
                  <a:pt x="1319978" y="5643427"/>
                </a:cubicBezTo>
                <a:cubicBezTo>
                  <a:pt x="1286551" y="5622177"/>
                  <a:pt x="1310947" y="5579803"/>
                  <a:pt x="1285321" y="5562271"/>
                </a:cubicBezTo>
                <a:cubicBezTo>
                  <a:pt x="1281540" y="5556238"/>
                  <a:pt x="1279983" y="5550455"/>
                  <a:pt x="1279815" y="5544867"/>
                </a:cubicBezTo>
                <a:lnTo>
                  <a:pt x="1282507" y="5529404"/>
                </a:lnTo>
                <a:lnTo>
                  <a:pt x="1289604" y="5525378"/>
                </a:lnTo>
                <a:lnTo>
                  <a:pt x="1287766" y="5515726"/>
                </a:lnTo>
                <a:lnTo>
                  <a:pt x="1288829" y="5513051"/>
                </a:lnTo>
                <a:cubicBezTo>
                  <a:pt x="1290896" y="5507946"/>
                  <a:pt x="1292688" y="5502897"/>
                  <a:pt x="1293373" y="5497833"/>
                </a:cubicBezTo>
                <a:cubicBezTo>
                  <a:pt x="1288690" y="5483829"/>
                  <a:pt x="1272696" y="5459278"/>
                  <a:pt x="1260736" y="5429027"/>
                </a:cubicBezTo>
                <a:cubicBezTo>
                  <a:pt x="1238579" y="5396416"/>
                  <a:pt x="1238884" y="5351600"/>
                  <a:pt x="1221610" y="5316328"/>
                </a:cubicBezTo>
                <a:lnTo>
                  <a:pt x="1216099" y="5309330"/>
                </a:lnTo>
                <a:lnTo>
                  <a:pt x="1217278" y="5279477"/>
                </a:lnTo>
                <a:cubicBezTo>
                  <a:pt x="1221588" y="5274318"/>
                  <a:pt x="1222716" y="5266940"/>
                  <a:pt x="1218469" y="5260597"/>
                </a:cubicBezTo>
                <a:lnTo>
                  <a:pt x="1206220" y="5152555"/>
                </a:lnTo>
                <a:cubicBezTo>
                  <a:pt x="1205294" y="5116878"/>
                  <a:pt x="1196908" y="5101727"/>
                  <a:pt x="1212921" y="5046536"/>
                </a:cubicBezTo>
                <a:cubicBezTo>
                  <a:pt x="1234138" y="4987918"/>
                  <a:pt x="1204801" y="4903116"/>
                  <a:pt x="1212183" y="4837345"/>
                </a:cubicBezTo>
                <a:cubicBezTo>
                  <a:pt x="1183151" y="4802424"/>
                  <a:pt x="1209228" y="4821062"/>
                  <a:pt x="1202048" y="4784195"/>
                </a:cubicBezTo>
                <a:cubicBezTo>
                  <a:pt x="1202483" y="4760878"/>
                  <a:pt x="1202919" y="4737561"/>
                  <a:pt x="1203354" y="4714245"/>
                </a:cubicBezTo>
                <a:lnTo>
                  <a:pt x="1201502" y="4700836"/>
                </a:lnTo>
                <a:lnTo>
                  <a:pt x="1194919" y="4697224"/>
                </a:lnTo>
                <a:lnTo>
                  <a:pt x="1187792" y="4677162"/>
                </a:lnTo>
                <a:cubicBezTo>
                  <a:pt x="1186060" y="4669625"/>
                  <a:pt x="1185291" y="4661478"/>
                  <a:pt x="1186080" y="4652429"/>
                </a:cubicBezTo>
                <a:cubicBezTo>
                  <a:pt x="1199189" y="4622456"/>
                  <a:pt x="1167081" y="4571771"/>
                  <a:pt x="1184722" y="4534840"/>
                </a:cubicBezTo>
                <a:cubicBezTo>
                  <a:pt x="1182407" y="4499077"/>
                  <a:pt x="1175424" y="4460227"/>
                  <a:pt x="1172188" y="4437851"/>
                </a:cubicBezTo>
                <a:cubicBezTo>
                  <a:pt x="1161331" y="4428466"/>
                  <a:pt x="1178123" y="4398274"/>
                  <a:pt x="1165306" y="4400581"/>
                </a:cubicBezTo>
                <a:cubicBezTo>
                  <a:pt x="1171061" y="4389819"/>
                  <a:pt x="1173552" y="4346771"/>
                  <a:pt x="1168602" y="4335651"/>
                </a:cubicBezTo>
                <a:lnTo>
                  <a:pt x="1178384" y="4280215"/>
                </a:lnTo>
                <a:lnTo>
                  <a:pt x="1177294" y="4274660"/>
                </a:lnTo>
                <a:cubicBezTo>
                  <a:pt x="1177138" y="4268882"/>
                  <a:pt x="1177520" y="4251103"/>
                  <a:pt x="1177448" y="4245552"/>
                </a:cubicBezTo>
                <a:cubicBezTo>
                  <a:pt x="1177252" y="4244155"/>
                  <a:pt x="1177058" y="4242757"/>
                  <a:pt x="1176863" y="4241361"/>
                </a:cubicBezTo>
                <a:lnTo>
                  <a:pt x="1162386" y="4207167"/>
                </a:lnTo>
                <a:cubicBezTo>
                  <a:pt x="1162950" y="4202536"/>
                  <a:pt x="1174655" y="4199565"/>
                  <a:pt x="1174343" y="4192380"/>
                </a:cubicBezTo>
                <a:lnTo>
                  <a:pt x="1160516" y="4164062"/>
                </a:lnTo>
                <a:lnTo>
                  <a:pt x="1161365" y="4158623"/>
                </a:lnTo>
                <a:lnTo>
                  <a:pt x="1144878" y="4076261"/>
                </a:lnTo>
                <a:lnTo>
                  <a:pt x="1123687" y="4005692"/>
                </a:lnTo>
                <a:lnTo>
                  <a:pt x="1096720" y="3754257"/>
                </a:lnTo>
                <a:cubicBezTo>
                  <a:pt x="1083618" y="3639924"/>
                  <a:pt x="1064313" y="3636659"/>
                  <a:pt x="1047682" y="3517638"/>
                </a:cubicBezTo>
                <a:cubicBezTo>
                  <a:pt x="1048550" y="3477187"/>
                  <a:pt x="1049418" y="3436735"/>
                  <a:pt x="1050285" y="3396284"/>
                </a:cubicBezTo>
                <a:lnTo>
                  <a:pt x="1030166" y="3320814"/>
                </a:lnTo>
                <a:lnTo>
                  <a:pt x="1034128" y="3260443"/>
                </a:lnTo>
                <a:lnTo>
                  <a:pt x="1007751" y="3198916"/>
                </a:lnTo>
                <a:cubicBezTo>
                  <a:pt x="1003323" y="3193074"/>
                  <a:pt x="1001150" y="3187393"/>
                  <a:pt x="1000384" y="3181839"/>
                </a:cubicBezTo>
                <a:cubicBezTo>
                  <a:pt x="1000734" y="3176675"/>
                  <a:pt x="1001085" y="3171511"/>
                  <a:pt x="1001435" y="3166346"/>
                </a:cubicBezTo>
                <a:lnTo>
                  <a:pt x="968918" y="3112638"/>
                </a:lnTo>
                <a:cubicBezTo>
                  <a:pt x="957125" y="3092489"/>
                  <a:pt x="955617" y="3065232"/>
                  <a:pt x="934483" y="3031628"/>
                </a:cubicBezTo>
                <a:cubicBezTo>
                  <a:pt x="914631" y="2997037"/>
                  <a:pt x="908933" y="3005661"/>
                  <a:pt x="879229" y="2948196"/>
                </a:cubicBezTo>
                <a:cubicBezTo>
                  <a:pt x="850845" y="2897154"/>
                  <a:pt x="820829" y="2806798"/>
                  <a:pt x="798666" y="2761198"/>
                </a:cubicBezTo>
                <a:cubicBezTo>
                  <a:pt x="773970" y="2714562"/>
                  <a:pt x="758278" y="2715446"/>
                  <a:pt x="746962" y="2694939"/>
                </a:cubicBezTo>
                <a:lnTo>
                  <a:pt x="712796" y="2614779"/>
                </a:lnTo>
                <a:lnTo>
                  <a:pt x="697701" y="2600020"/>
                </a:lnTo>
                <a:cubicBezTo>
                  <a:pt x="697743" y="2598787"/>
                  <a:pt x="697784" y="2597555"/>
                  <a:pt x="697823" y="2596321"/>
                </a:cubicBezTo>
                <a:lnTo>
                  <a:pt x="679645" y="2572602"/>
                </a:lnTo>
                <a:lnTo>
                  <a:pt x="680789" y="2571831"/>
                </a:lnTo>
                <a:cubicBezTo>
                  <a:pt x="682946" y="2569560"/>
                  <a:pt x="683757" y="2566863"/>
                  <a:pt x="681771" y="2563200"/>
                </a:cubicBezTo>
                <a:cubicBezTo>
                  <a:pt x="705290" y="2562299"/>
                  <a:pt x="688388" y="2558438"/>
                  <a:pt x="680456" y="2547723"/>
                </a:cubicBezTo>
                <a:cubicBezTo>
                  <a:pt x="679482" y="2534148"/>
                  <a:pt x="677183" y="2493617"/>
                  <a:pt x="675922" y="2481749"/>
                </a:cubicBezTo>
                <a:lnTo>
                  <a:pt x="672894" y="2476509"/>
                </a:lnTo>
                <a:lnTo>
                  <a:pt x="673143" y="2476297"/>
                </a:lnTo>
                <a:cubicBezTo>
                  <a:pt x="673152" y="2474932"/>
                  <a:pt x="672405" y="2473126"/>
                  <a:pt x="670567" y="2470561"/>
                </a:cubicBezTo>
                <a:lnTo>
                  <a:pt x="667369" y="2466951"/>
                </a:lnTo>
                <a:lnTo>
                  <a:pt x="661495" y="2456785"/>
                </a:lnTo>
                <a:cubicBezTo>
                  <a:pt x="661510" y="2455387"/>
                  <a:pt x="661525" y="2453987"/>
                  <a:pt x="661540" y="2452588"/>
                </a:cubicBezTo>
                <a:lnTo>
                  <a:pt x="664540" y="2449913"/>
                </a:lnTo>
                <a:lnTo>
                  <a:pt x="663581" y="2449129"/>
                </a:lnTo>
                <a:cubicBezTo>
                  <a:pt x="653014" y="2444453"/>
                  <a:pt x="642406" y="2445872"/>
                  <a:pt x="663129" y="2426579"/>
                </a:cubicBezTo>
                <a:cubicBezTo>
                  <a:pt x="643271" y="2414167"/>
                  <a:pt x="657229" y="2404769"/>
                  <a:pt x="650205" y="2379928"/>
                </a:cubicBezTo>
                <a:cubicBezTo>
                  <a:pt x="634911" y="2374359"/>
                  <a:pt x="634260" y="2365346"/>
                  <a:pt x="638008" y="2354824"/>
                </a:cubicBezTo>
                <a:cubicBezTo>
                  <a:pt x="621083" y="2334576"/>
                  <a:pt x="620949" y="2310146"/>
                  <a:pt x="609851" y="2284299"/>
                </a:cubicBezTo>
                <a:lnTo>
                  <a:pt x="585585" y="2155739"/>
                </a:lnTo>
                <a:lnTo>
                  <a:pt x="581391" y="2152892"/>
                </a:lnTo>
                <a:cubicBezTo>
                  <a:pt x="578821" y="2150768"/>
                  <a:pt x="577525" y="2149149"/>
                  <a:pt x="577083" y="2147807"/>
                </a:cubicBezTo>
                <a:lnTo>
                  <a:pt x="577251" y="2147544"/>
                </a:lnTo>
                <a:lnTo>
                  <a:pt x="546845" y="2085601"/>
                </a:lnTo>
                <a:cubicBezTo>
                  <a:pt x="538270" y="2073917"/>
                  <a:pt x="486356" y="1955894"/>
                  <a:pt x="470837" y="1931362"/>
                </a:cubicBezTo>
                <a:lnTo>
                  <a:pt x="428154" y="1657167"/>
                </a:lnTo>
                <a:lnTo>
                  <a:pt x="392797" y="1510175"/>
                </a:lnTo>
                <a:cubicBezTo>
                  <a:pt x="380165" y="1504446"/>
                  <a:pt x="369910" y="1451095"/>
                  <a:pt x="372847" y="1440507"/>
                </a:cubicBezTo>
                <a:cubicBezTo>
                  <a:pt x="369015" y="1433783"/>
                  <a:pt x="338503" y="1376212"/>
                  <a:pt x="344479" y="1367690"/>
                </a:cubicBezTo>
                <a:cubicBezTo>
                  <a:pt x="332264" y="1342150"/>
                  <a:pt x="321736" y="1310521"/>
                  <a:pt x="299558" y="1287266"/>
                </a:cubicBezTo>
                <a:cubicBezTo>
                  <a:pt x="277380" y="1264010"/>
                  <a:pt x="259203" y="1269909"/>
                  <a:pt x="243216" y="1249403"/>
                </a:cubicBezTo>
                <a:cubicBezTo>
                  <a:pt x="227230" y="1228898"/>
                  <a:pt x="218454" y="1166841"/>
                  <a:pt x="203639" y="1164232"/>
                </a:cubicBezTo>
                <a:cubicBezTo>
                  <a:pt x="192352" y="1144923"/>
                  <a:pt x="198158" y="1133798"/>
                  <a:pt x="169195" y="1087898"/>
                </a:cubicBezTo>
                <a:cubicBezTo>
                  <a:pt x="139228" y="1002950"/>
                  <a:pt x="140891" y="969630"/>
                  <a:pt x="98775" y="910071"/>
                </a:cubicBezTo>
                <a:cubicBezTo>
                  <a:pt x="45025" y="831068"/>
                  <a:pt x="34038" y="817468"/>
                  <a:pt x="43820" y="712632"/>
                </a:cubicBezTo>
                <a:cubicBezTo>
                  <a:pt x="34816" y="659496"/>
                  <a:pt x="43273" y="613587"/>
                  <a:pt x="44748" y="591246"/>
                </a:cubicBezTo>
                <a:lnTo>
                  <a:pt x="36767" y="546725"/>
                </a:lnTo>
                <a:cubicBezTo>
                  <a:pt x="36093" y="528360"/>
                  <a:pt x="35418" y="509996"/>
                  <a:pt x="34744" y="491632"/>
                </a:cubicBezTo>
                <a:cubicBezTo>
                  <a:pt x="34670" y="458441"/>
                  <a:pt x="29296" y="473054"/>
                  <a:pt x="29222" y="439863"/>
                </a:cubicBezTo>
                <a:cubicBezTo>
                  <a:pt x="29152" y="439762"/>
                  <a:pt x="2578" y="397168"/>
                  <a:pt x="2507" y="397065"/>
                </a:cubicBezTo>
                <a:cubicBezTo>
                  <a:pt x="-7796" y="385479"/>
                  <a:pt x="17492" y="336832"/>
                  <a:pt x="9810" y="317232"/>
                </a:cubicBezTo>
                <a:lnTo>
                  <a:pt x="25323" y="268841"/>
                </a:lnTo>
                <a:cubicBezTo>
                  <a:pt x="20582" y="241406"/>
                  <a:pt x="55391" y="238509"/>
                  <a:pt x="50278" y="195107"/>
                </a:cubicBezTo>
                <a:cubicBezTo>
                  <a:pt x="49891" y="157638"/>
                  <a:pt x="41873" y="124837"/>
                  <a:pt x="47653" y="93413"/>
                </a:cubicBezTo>
                <a:cubicBezTo>
                  <a:pt x="41389" y="80245"/>
                  <a:pt x="38874" y="67990"/>
                  <a:pt x="48323" y="56668"/>
                </a:cubicBezTo>
                <a:cubicBezTo>
                  <a:pt x="46028" y="30349"/>
                  <a:pt x="37896" y="18658"/>
                  <a:pt x="38423" y="5323"/>
                </a:cubicBezTo>
                <a:lnTo>
                  <a:pt x="39875" y="1"/>
                </a:lnTo>
                <a:close/>
              </a:path>
            </a:pathLst>
          </a:cu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03C4CB5D-B846-8621-4361-08A2A95FB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15" y="2852381"/>
            <a:ext cx="3506961" cy="264024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23288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0715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alt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Bilan</a:t>
            </a:r>
            <a:r>
              <a:rPr lang="en-US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IBR</a:t>
            </a:r>
          </a:p>
          <a:p>
            <a:pPr marL="10715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Situation </a:t>
            </a:r>
            <a:r>
              <a:rPr lang="en-US" alt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France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US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6511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1 300 </a:t>
            </a:r>
            <a:r>
              <a:rPr lang="en-US" alt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troupeaux</a:t>
            </a:r>
            <a:r>
              <a:rPr lang="en-US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infectés</a:t>
            </a:r>
            <a:r>
              <a:rPr lang="en-US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et </a:t>
            </a:r>
          </a:p>
          <a:p>
            <a:pPr marL="26511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environ 65 000 </a:t>
            </a:r>
            <a:r>
              <a:rPr lang="en-US" alt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bovins</a:t>
            </a:r>
            <a:r>
              <a:rPr lang="en-US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connus</a:t>
            </a:r>
            <a:r>
              <a:rPr lang="en-US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infectés</a:t>
            </a:r>
            <a:r>
              <a:rPr lang="en-US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IBR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130B74E-C903-D95E-371D-EFBF7FAC85FF}"/>
              </a:ext>
            </a:extLst>
          </p:cNvPr>
          <p:cNvSpPr txBox="1"/>
          <p:nvPr/>
        </p:nvSpPr>
        <p:spPr>
          <a:xfrm>
            <a:off x="108155" y="412954"/>
            <a:ext cx="28073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solidFill>
                  <a:srgbClr val="006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Condensed" panose="00000400000000000000" pitchFamily="2" charset="0"/>
                <a:cs typeface="+mj-cs"/>
              </a:rPr>
              <a:t>Point IBR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3494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logo, Graphique, Police, graphisme&#10;&#10;Description générée automatiquement">
            <a:extLst>
              <a:ext uri="{FF2B5EF4-FFF2-40B4-BE49-F238E27FC236}">
                <a16:creationId xmlns:a16="http://schemas.microsoft.com/office/drawing/2014/main" id="{04802C60-4F53-C86B-CCB4-E400101391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1" t="20102" r="10527" b="28365"/>
          <a:stretch/>
        </p:blipFill>
        <p:spPr>
          <a:xfrm>
            <a:off x="-1" y="5868072"/>
            <a:ext cx="1510301" cy="989928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422CFB53-49DB-92DC-1339-F0E8776099DD}"/>
              </a:ext>
            </a:extLst>
          </p:cNvPr>
          <p:cNvSpPr txBox="1">
            <a:spLocks/>
          </p:cNvSpPr>
          <p:nvPr/>
        </p:nvSpPr>
        <p:spPr>
          <a:xfrm>
            <a:off x="94382" y="0"/>
            <a:ext cx="9631017" cy="885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7D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xCondensed" panose="020B0604020202020204" charset="0"/>
                <a:ea typeface="+mj-ea"/>
                <a:cs typeface="+mj-cs"/>
              </a:rPr>
              <a:t>Assainissement des troupeaux infectés</a:t>
            </a:r>
          </a:p>
        </p:txBody>
      </p:sp>
      <p:sp>
        <p:nvSpPr>
          <p:cNvPr id="4" name="Espace réservé du contenu 5">
            <a:extLst>
              <a:ext uri="{FF2B5EF4-FFF2-40B4-BE49-F238E27FC236}">
                <a16:creationId xmlns:a16="http://schemas.microsoft.com/office/drawing/2014/main" id="{C20F4516-C9FB-AFCE-CE60-C16300C81CE8}"/>
              </a:ext>
            </a:extLst>
          </p:cNvPr>
          <p:cNvSpPr txBox="1">
            <a:spLocks/>
          </p:cNvSpPr>
          <p:nvPr/>
        </p:nvSpPr>
        <p:spPr>
          <a:xfrm>
            <a:off x="755149" y="885450"/>
            <a:ext cx="10423525" cy="5682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/>
              <a:t>Selon la prévalence sur les bovins de plus de 12 mois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 </a:t>
            </a:r>
            <a:r>
              <a:rPr lang="fr-FR" sz="2400" dirty="0">
                <a:solidFill>
                  <a:srgbClr val="FF6600"/>
                </a:solidFill>
              </a:rPr>
              <a:t>si % bovins infectés ≤ 20%</a:t>
            </a:r>
            <a:r>
              <a:rPr lang="fr-FR" sz="2400" dirty="0"/>
              <a:t>, ou 1 seul bovin infecté détenu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>
                <a:sym typeface="Wingdings" panose="05000000000000000000" pitchFamily="2" charset="2"/>
              </a:rPr>
              <a:t> réforme des bovins sur </a:t>
            </a:r>
            <a:r>
              <a:rPr lang="fr-FR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12 mois</a:t>
            </a:r>
          </a:p>
          <a:p>
            <a:pPr marL="0" indent="0">
              <a:buNone/>
            </a:pPr>
            <a:endParaRPr lang="fr-FR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 </a:t>
            </a:r>
            <a:r>
              <a:rPr lang="fr-FR" sz="2400" dirty="0">
                <a:solidFill>
                  <a:srgbClr val="FF6600"/>
                </a:solidFill>
              </a:rPr>
              <a:t>si % bovins infectés &gt; 20% et ≤ 40%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>
                <a:sym typeface="Wingdings" panose="05000000000000000000" pitchFamily="2" charset="2"/>
              </a:rPr>
              <a:t> réforme des bovins sur </a:t>
            </a:r>
            <a:r>
              <a:rPr lang="fr-FR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24 mois</a:t>
            </a:r>
            <a:r>
              <a:rPr lang="fr-FR" sz="2400" dirty="0">
                <a:sym typeface="Wingdings" panose="05000000000000000000" pitchFamily="2" charset="2"/>
              </a:rPr>
              <a:t>, avec 40% des bovins 	infectés réformés la 1</a:t>
            </a:r>
            <a:r>
              <a:rPr lang="fr-FR" sz="2400" baseline="30000" dirty="0">
                <a:sym typeface="Wingdings" panose="05000000000000000000" pitchFamily="2" charset="2"/>
              </a:rPr>
              <a:t>ère</a:t>
            </a:r>
            <a:r>
              <a:rPr lang="fr-FR" sz="2400" dirty="0">
                <a:sym typeface="Wingdings" panose="05000000000000000000" pitchFamily="2" charset="2"/>
              </a:rPr>
              <a:t> année </a:t>
            </a:r>
          </a:p>
          <a:p>
            <a:pPr marL="0" indent="0">
              <a:buNone/>
            </a:pP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 </a:t>
            </a:r>
            <a:r>
              <a:rPr lang="fr-FR" sz="2400" dirty="0">
                <a:solidFill>
                  <a:srgbClr val="FF6600"/>
                </a:solidFill>
              </a:rPr>
              <a:t>si % bovins infectés &gt; 40%</a:t>
            </a:r>
          </a:p>
          <a:p>
            <a:pPr marL="0" indent="0">
              <a:buNone/>
            </a:pPr>
            <a:r>
              <a:rPr lang="fr-FR" sz="2400" dirty="0">
                <a:sym typeface="Wingdings" panose="05000000000000000000" pitchFamily="2" charset="2"/>
              </a:rPr>
              <a:t>	 réforme des bovins sur </a:t>
            </a:r>
            <a:r>
              <a:rPr lang="fr-FR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36 mois</a:t>
            </a:r>
            <a:r>
              <a:rPr lang="fr-FR" sz="2400" dirty="0">
                <a:sym typeface="Wingdings" panose="05000000000000000000" pitchFamily="2" charset="2"/>
              </a:rPr>
              <a:t>, avec 66% des bovins 	infectés réformés sur les 2 premières années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07115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logo, Graphique, Police, graphisme&#10;&#10;Description générée automatiquement">
            <a:extLst>
              <a:ext uri="{FF2B5EF4-FFF2-40B4-BE49-F238E27FC236}">
                <a16:creationId xmlns:a16="http://schemas.microsoft.com/office/drawing/2014/main" id="{04802C60-4F53-C86B-CCB4-E400101391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1" t="20102" r="10527" b="28365"/>
          <a:stretch/>
        </p:blipFill>
        <p:spPr>
          <a:xfrm>
            <a:off x="-1" y="5868072"/>
            <a:ext cx="1510301" cy="989928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422CFB53-49DB-92DC-1339-F0E8776099DD}"/>
              </a:ext>
            </a:extLst>
          </p:cNvPr>
          <p:cNvSpPr txBox="1">
            <a:spLocks/>
          </p:cNvSpPr>
          <p:nvPr/>
        </p:nvSpPr>
        <p:spPr>
          <a:xfrm>
            <a:off x="94382" y="0"/>
            <a:ext cx="9631017" cy="885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7D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xCondensed" panose="020B0604020202020204" charset="0"/>
                <a:ea typeface="+mj-ea"/>
                <a:cs typeface="+mj-cs"/>
              </a:rPr>
              <a:t>Assainissement des troupeaux infectés</a:t>
            </a:r>
          </a:p>
        </p:txBody>
      </p:sp>
      <p:sp>
        <p:nvSpPr>
          <p:cNvPr id="4" name="Espace réservé du contenu 5">
            <a:extLst>
              <a:ext uri="{FF2B5EF4-FFF2-40B4-BE49-F238E27FC236}">
                <a16:creationId xmlns:a16="http://schemas.microsoft.com/office/drawing/2014/main" id="{C20F4516-C9FB-AFCE-CE60-C16300C81CE8}"/>
              </a:ext>
            </a:extLst>
          </p:cNvPr>
          <p:cNvSpPr txBox="1">
            <a:spLocks/>
          </p:cNvSpPr>
          <p:nvPr/>
        </p:nvSpPr>
        <p:spPr>
          <a:xfrm>
            <a:off x="755149" y="1140631"/>
            <a:ext cx="10423525" cy="35057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</a:rPr>
              <a:t>Indemnisation :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sz="2800" dirty="0"/>
              <a:t>chaque année, indemnisation des 2/3 des animaux réformés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200 € / bovin indemnisé si vaccination généralisée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180 € / bovin indemnisé si pas de vaccination généralisée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507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22CFB53-49DB-92DC-1339-F0E8776099DD}"/>
              </a:ext>
            </a:extLst>
          </p:cNvPr>
          <p:cNvSpPr txBox="1">
            <a:spLocks/>
          </p:cNvSpPr>
          <p:nvPr/>
        </p:nvSpPr>
        <p:spPr>
          <a:xfrm>
            <a:off x="94382" y="0"/>
            <a:ext cx="11996018" cy="885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7D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xCondensed" panose="020B0604020202020204" charset="0"/>
                <a:ea typeface="+mj-ea"/>
                <a:cs typeface="+mj-cs"/>
              </a:rPr>
              <a:t>Réunions de concertation sur les manades et ganaderias </a:t>
            </a:r>
          </a:p>
        </p:txBody>
      </p:sp>
      <p:sp>
        <p:nvSpPr>
          <p:cNvPr id="4" name="Espace réservé du contenu 5">
            <a:extLst>
              <a:ext uri="{FF2B5EF4-FFF2-40B4-BE49-F238E27FC236}">
                <a16:creationId xmlns:a16="http://schemas.microsoft.com/office/drawing/2014/main" id="{C20F4516-C9FB-AFCE-CE60-C16300C81CE8}"/>
              </a:ext>
            </a:extLst>
          </p:cNvPr>
          <p:cNvSpPr txBox="1">
            <a:spLocks/>
          </p:cNvSpPr>
          <p:nvPr/>
        </p:nvSpPr>
        <p:spPr>
          <a:xfrm>
            <a:off x="662437" y="885450"/>
            <a:ext cx="10859908" cy="35057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dirty="0"/>
              <a:t>Courant 2023, plusieurs réunions avaient eu lieu, organisées par GDS France, où les GDS 13, 30, 34, 40 ont validé collectivement des premières propositions d’aménagement IBR manades-ganaderias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2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dirty="0"/>
              <a:t>Journée nationale IBR du 12/12/2023: présentation des spécificités des manades et ganaderias concernant la demande d’éradication IBR en France pour 2027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12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dirty="0"/>
              <a:t>Délégation au ministère de l’agriculture le 10/01/2024 à l’initiative de l’Association des éleveurs français de toros de combat, de la Fédération des Manadiers et de l’association du livre généalogique où Bovin13 et le GDS13 ont été conviés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12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dirty="0"/>
              <a:t>Réunion IBR d’échanges sur les manades et ganaderias du 26/03/2024 en collaboration avec DRAAF PACA et Occitanie / FRGDS PACA et Occitanie / GDS13, GDS30, GDS34 et GDS40 / Fédération des manadiers et Association des toros de combat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12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dirty="0"/>
              <a:t>Réunion IBR à Montpellier le 13/05/2024 rassemblant la Fédération des manadiers et l’Association des toros de combat, GDS France, FRGDS PACA et Occitanie / GDS13, GDS30, GDS34 et GDS40 afin de soumettre des propositions de gestion adaptées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18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219476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E6190B2-C3A5-0177-15A6-E4237E275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Manades et ganadérias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43FECB1F-5220-4072-240D-0481A057A0F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/>
              <a:t>Adaptations proposées en Commission bovine</a:t>
            </a:r>
          </a:p>
        </p:txBody>
      </p:sp>
    </p:spTree>
    <p:extLst>
      <p:ext uri="{BB962C8B-B14F-4D97-AF65-F5344CB8AC3E}">
        <p14:creationId xmlns:p14="http://schemas.microsoft.com/office/powerpoint/2010/main" val="812751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nade en Camargue, Manade de Taureaux à Visiter en Camargue">
            <a:extLst>
              <a:ext uri="{FF2B5EF4-FFF2-40B4-BE49-F238E27FC236}">
                <a16:creationId xmlns:a16="http://schemas.microsoft.com/office/drawing/2014/main" id="{3153978E-603B-40AA-A240-6AE3293C70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7" t="13805" r="6863" b="17582"/>
          <a:stretch/>
        </p:blipFill>
        <p:spPr bwMode="auto">
          <a:xfrm>
            <a:off x="10786143" y="38025"/>
            <a:ext cx="1405857" cy="93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 descr="Une image contenant logo, Graphique, Police, graphisme&#10;&#10;Description générée automatiquement">
            <a:extLst>
              <a:ext uri="{FF2B5EF4-FFF2-40B4-BE49-F238E27FC236}">
                <a16:creationId xmlns:a16="http://schemas.microsoft.com/office/drawing/2014/main" id="{2649A966-E7CB-4ACA-336C-0A823611B33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1" t="20102" r="10527" b="28365"/>
          <a:stretch/>
        </p:blipFill>
        <p:spPr>
          <a:xfrm>
            <a:off x="0" y="5868072"/>
            <a:ext cx="1510301" cy="989928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C41EA824-8BD7-4625-9BD2-48C6AB089FF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-21720"/>
            <a:ext cx="11800573" cy="69482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b="1" dirty="0">
                <a:solidFill>
                  <a:srgbClr val="006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Condensed" panose="00000400000000000000" pitchFamily="2" charset="0"/>
              </a:rPr>
              <a:t>Statuts des manades - ganaderias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8168321-7DAF-4D2D-8190-5826B05FE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831"/>
              </p:ext>
            </p:extLst>
          </p:nvPr>
        </p:nvGraphicFramePr>
        <p:xfrm>
          <a:off x="822146" y="887744"/>
          <a:ext cx="10531655" cy="585848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463671">
                  <a:extLst>
                    <a:ext uri="{9D8B030D-6E8A-4147-A177-3AD203B41FA5}">
                      <a16:colId xmlns:a16="http://schemas.microsoft.com/office/drawing/2014/main" val="1429046042"/>
                    </a:ext>
                  </a:extLst>
                </a:gridCol>
                <a:gridCol w="970521">
                  <a:extLst>
                    <a:ext uri="{9D8B030D-6E8A-4147-A177-3AD203B41FA5}">
                      <a16:colId xmlns:a16="http://schemas.microsoft.com/office/drawing/2014/main" val="3707099256"/>
                    </a:ext>
                  </a:extLst>
                </a:gridCol>
                <a:gridCol w="970521">
                  <a:extLst>
                    <a:ext uri="{9D8B030D-6E8A-4147-A177-3AD203B41FA5}">
                      <a16:colId xmlns:a16="http://schemas.microsoft.com/office/drawing/2014/main" val="2303991952"/>
                    </a:ext>
                  </a:extLst>
                </a:gridCol>
                <a:gridCol w="970521">
                  <a:extLst>
                    <a:ext uri="{9D8B030D-6E8A-4147-A177-3AD203B41FA5}">
                      <a16:colId xmlns:a16="http://schemas.microsoft.com/office/drawing/2014/main" val="3554534319"/>
                    </a:ext>
                  </a:extLst>
                </a:gridCol>
                <a:gridCol w="970521">
                  <a:extLst>
                    <a:ext uri="{9D8B030D-6E8A-4147-A177-3AD203B41FA5}">
                      <a16:colId xmlns:a16="http://schemas.microsoft.com/office/drawing/2014/main" val="4216697441"/>
                    </a:ext>
                  </a:extLst>
                </a:gridCol>
                <a:gridCol w="1185900">
                  <a:extLst>
                    <a:ext uri="{9D8B030D-6E8A-4147-A177-3AD203B41FA5}">
                      <a16:colId xmlns:a16="http://schemas.microsoft.com/office/drawing/2014/main" val="1167521946"/>
                    </a:ext>
                  </a:extLst>
                </a:gridCol>
              </a:tblGrid>
              <a:tr h="4238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</a:rPr>
                        <a:t> au 30/06/2023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34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40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7862560"/>
                  </a:ext>
                </a:extLst>
              </a:tr>
              <a:tr h="423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Nombre d’ateliers 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105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97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49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279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6574638"/>
                  </a:ext>
                </a:extLst>
              </a:tr>
              <a:tr h="42380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Indemne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8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17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5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38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2905337"/>
                  </a:ext>
                </a:extLst>
              </a:tr>
              <a:tr h="42380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Suspendu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1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2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3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6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7899688"/>
                  </a:ext>
                </a:extLst>
              </a:tr>
              <a:tr h="42380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En cours de qualification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4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3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3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10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402445"/>
                  </a:ext>
                </a:extLst>
              </a:tr>
              <a:tr h="637864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En assainissement sans positif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1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2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2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5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8318353"/>
                  </a:ext>
                </a:extLst>
              </a:tr>
              <a:tr h="637864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En assainissement avec positif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46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44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25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129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9292077"/>
                  </a:ext>
                </a:extLst>
              </a:tr>
              <a:tr h="637864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En anomalie (en cours de gestion ou retiré)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25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23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7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55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1824181"/>
                  </a:ext>
                </a:extLst>
              </a:tr>
              <a:tr h="42380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Non conforme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20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6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4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36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8079265"/>
                  </a:ext>
                </a:extLst>
              </a:tr>
              <a:tr h="637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</a:rPr>
                        <a:t>% de manades-ganaderias qualifiés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8,5%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</a:rPr>
                        <a:t>19,5%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</a:rPr>
                        <a:t>16,3%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28,6%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15,7 %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3980094"/>
                  </a:ext>
                </a:extLst>
              </a:tr>
              <a:tr h="637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</a:rPr>
                        <a:t>% de manades-ganaderias sans bovin positif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23%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24,7%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26,5%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28,6%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21,1 %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0234481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3477FDB-7FA8-6F88-0909-67B88EBF9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434118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Commission bovine - 18 juin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9C6EAA-BFA3-FD58-997A-AF7CEC72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1001C9-2833-4471-8B30-4D4E9328226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39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nade en Camargue, Manade de Taureaux à Visiter en Camargue">
            <a:extLst>
              <a:ext uri="{FF2B5EF4-FFF2-40B4-BE49-F238E27FC236}">
                <a16:creationId xmlns:a16="http://schemas.microsoft.com/office/drawing/2014/main" id="{6E9166DE-F92C-425E-7EF2-F11C1056A0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7" t="13805" r="6863" b="17582"/>
          <a:stretch/>
        </p:blipFill>
        <p:spPr bwMode="auto">
          <a:xfrm>
            <a:off x="10465869" y="0"/>
            <a:ext cx="1726131" cy="115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C41EA824-8BD7-4625-9BD2-48C6AB089FF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0180" y="38151"/>
            <a:ext cx="10498620" cy="121761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200" b="1" dirty="0">
                <a:solidFill>
                  <a:srgbClr val="006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Condensed" panose="00000400000000000000" pitchFamily="2" charset="0"/>
              </a:rPr>
              <a:t>Proposition d’adaptation pour les manades-ganaderias : règles aux mouvements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7500078-F52F-447A-A3BB-D6D3377071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7937" y="1483685"/>
            <a:ext cx="2039345" cy="81196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F2F72D6-6208-4ABB-94A6-7BED61AAF288}"/>
              </a:ext>
            </a:extLst>
          </p:cNvPr>
          <p:cNvSpPr txBox="1"/>
          <p:nvPr/>
        </p:nvSpPr>
        <p:spPr>
          <a:xfrm>
            <a:off x="8097815" y="1432801"/>
            <a:ext cx="3648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INDEMNE (vacciné)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En cours de qualif (vacciné)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39C56AE-4B0E-4069-8D03-8EC7291A85B5}"/>
              </a:ext>
            </a:extLst>
          </p:cNvPr>
          <p:cNvSpPr txBox="1"/>
          <p:nvPr/>
        </p:nvSpPr>
        <p:spPr>
          <a:xfrm>
            <a:off x="2014966" y="2107349"/>
            <a:ext cx="1631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indemne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205884E-AF4A-4401-B509-CDDF6063592A}"/>
              </a:ext>
            </a:extLst>
          </p:cNvPr>
          <p:cNvSpPr txBox="1"/>
          <p:nvPr/>
        </p:nvSpPr>
        <p:spPr>
          <a:xfrm>
            <a:off x="2716334" y="4936888"/>
            <a:ext cx="89295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Permettre l’introduction de bovin non indemne en élevage et le rassemblement de bovins indemnes et non indemnes,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sous respect des règles aux mouvements (contrôle avant départ)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5039287-BC74-43FC-BE6E-232C590593FD}"/>
              </a:ext>
            </a:extLst>
          </p:cNvPr>
          <p:cNvSpPr txBox="1"/>
          <p:nvPr/>
        </p:nvSpPr>
        <p:spPr>
          <a:xfrm>
            <a:off x="2748071" y="6190470"/>
            <a:ext cx="83173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au-delà du 31/12/2024, jusqu’au 31/12/2026</a:t>
            </a:r>
            <a:endParaRPr kumimoji="0" lang="fr-FR" sz="22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3F720D2-DF7E-497D-A4B8-A1467AFF0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926" y="1353692"/>
            <a:ext cx="1083550" cy="78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D36E8C9A-E8FF-423B-BA65-5ECFD01A3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56" y="2865701"/>
            <a:ext cx="1209320" cy="79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1FE35996-1333-40F1-BC10-B74F13C4BD91}"/>
              </a:ext>
            </a:extLst>
          </p:cNvPr>
          <p:cNvSpPr txBox="1"/>
          <p:nvPr/>
        </p:nvSpPr>
        <p:spPr>
          <a:xfrm>
            <a:off x="1691232" y="3569019"/>
            <a:ext cx="2050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Non indemne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non infecté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42A7871F-3CAF-487A-A7BE-34B300219B23}"/>
              </a:ext>
            </a:extLst>
          </p:cNvPr>
          <p:cNvCxnSpPr/>
          <p:nvPr/>
        </p:nvCxnSpPr>
        <p:spPr>
          <a:xfrm>
            <a:off x="3710953" y="2169656"/>
            <a:ext cx="1386954" cy="182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9AD33970-9B64-40DD-BFB9-F8AB26200D2C}"/>
              </a:ext>
            </a:extLst>
          </p:cNvPr>
          <p:cNvCxnSpPr>
            <a:cxnSpLocks/>
          </p:cNvCxnSpPr>
          <p:nvPr/>
        </p:nvCxnSpPr>
        <p:spPr>
          <a:xfrm flipV="1">
            <a:off x="3744611" y="3059990"/>
            <a:ext cx="1466312" cy="410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9" name="Picture 5" descr="❌ Croix Emoji">
            <a:extLst>
              <a:ext uri="{FF2B5EF4-FFF2-40B4-BE49-F238E27FC236}">
                <a16:creationId xmlns:a16="http://schemas.microsoft.com/office/drawing/2014/main" id="{A55E7F97-10DB-49FA-ADB1-81DE5EA6E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145" y="2962060"/>
            <a:ext cx="606299" cy="60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60287F9-F5C4-42C4-A297-2D539BF3C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937" y="3099129"/>
            <a:ext cx="1950201" cy="83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4CA00107-071E-43BC-B0BB-C65FD52CB36F}"/>
              </a:ext>
            </a:extLst>
          </p:cNvPr>
          <p:cNvSpPr txBox="1"/>
          <p:nvPr/>
        </p:nvSpPr>
        <p:spPr>
          <a:xfrm>
            <a:off x="6417900" y="2357084"/>
            <a:ext cx="66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ou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CA27DFB6-0348-457E-904E-388A62789ECA}"/>
              </a:ext>
            </a:extLst>
          </p:cNvPr>
          <p:cNvSpPr txBox="1"/>
          <p:nvPr/>
        </p:nvSpPr>
        <p:spPr>
          <a:xfrm>
            <a:off x="8090293" y="3099129"/>
            <a:ext cx="3648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Rassemblement temporaire INDEMNE (vacciné)</a:t>
            </a:r>
          </a:p>
        </p:txBody>
      </p:sp>
      <p:sp>
        <p:nvSpPr>
          <p:cNvPr id="40" name="Flèche : bas 39">
            <a:extLst>
              <a:ext uri="{FF2B5EF4-FFF2-40B4-BE49-F238E27FC236}">
                <a16:creationId xmlns:a16="http://schemas.microsoft.com/office/drawing/2014/main" id="{C4520211-6540-428D-9FD9-444240D53DAB}"/>
              </a:ext>
            </a:extLst>
          </p:cNvPr>
          <p:cNvSpPr/>
          <p:nvPr/>
        </p:nvSpPr>
        <p:spPr>
          <a:xfrm rot="16200000">
            <a:off x="1146607" y="5001669"/>
            <a:ext cx="717101" cy="1779430"/>
          </a:xfrm>
          <a:prstGeom prst="downArrow">
            <a:avLst/>
          </a:prstGeom>
          <a:solidFill>
            <a:srgbClr val="FF6600"/>
          </a:solidFill>
          <a:ln w="12700" cap="flat" cmpd="sng" algn="ctr">
            <a:solidFill>
              <a:srgbClr val="FF6600"/>
            </a:solidFill>
            <a:prstDash val="solid"/>
            <a:miter lim="800000"/>
          </a:ln>
          <a:effectLst/>
        </p:spPr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Adaptation ?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940E8D8-D234-2DAC-6797-96D80356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606608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Commission bovine - 18 juin 2024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26D904-DA2C-2907-43BC-5FA6B7E48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1001C9-2833-4471-8B30-4D4E9328226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61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446E23F-9176-8BBC-AB71-89FDAB2F5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5"/>
                </a:solidFill>
              </a:rPr>
              <a:t>Rassemblements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0DD78AF-F5E2-9E62-0A87-4A59679EE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7091"/>
            <a:ext cx="10515600" cy="4066825"/>
          </a:xfrm>
        </p:spPr>
        <p:txBody>
          <a:bodyPr>
            <a:noAutofit/>
          </a:bodyPr>
          <a:lstStyle/>
          <a:p>
            <a:pPr indent="342265" algn="just">
              <a:spcAft>
                <a:spcPts val="600"/>
              </a:spcAft>
            </a:pPr>
            <a:r>
              <a:rPr lang="fr-FR" sz="2000" b="1" dirty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Interdire de déplacement </a:t>
            </a: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pour les cheptels classés 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non conformes</a:t>
            </a: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suspendus ou en retrait pour raison administrative ou en retard de vaccination </a:t>
            </a: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vis-à-vis de l’IBR </a:t>
            </a: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sym typeface="Wingdings" panose="05000000000000000000" pitchFamily="2" charset="2"/>
              </a:rPr>
              <a:t> besoin du soutien de l’Etat</a:t>
            </a:r>
            <a:endParaRPr lang="fr-FR" sz="20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indent="342265" algn="just">
              <a:spcAft>
                <a:spcPts val="600"/>
              </a:spcAft>
            </a:pP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Engagement de la Fédération Française des Courses Camarguaises (FFCC) à ne </a:t>
            </a:r>
            <a:r>
              <a:rPr lang="fr-FR" sz="2000" b="1" dirty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pas délivrer la licence </a:t>
            </a: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pour ces élevages.</a:t>
            </a:r>
          </a:p>
          <a:p>
            <a:pPr indent="342265" algn="just">
              <a:spcAft>
                <a:spcPts val="600"/>
              </a:spcAft>
            </a:pP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Renforcer la communication auprès des communes et des communautés de communes afin de les 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sensibiliser sur l’importance de limiter l’organisation de manifestations durant lesquelles des animaux issus de différents élevages pourraient être mélangés </a:t>
            </a:r>
          </a:p>
          <a:p>
            <a:pPr indent="342265" algn="just">
              <a:spcAft>
                <a:spcPts val="600"/>
              </a:spcAft>
            </a:pP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Inclure des dispositions sanitaires à 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la charte des manadiers </a:t>
            </a: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en cours de signature, et mettre en place une charte des ganaderias.</a:t>
            </a:r>
          </a:p>
          <a:p>
            <a:endParaRPr lang="fr-FR" sz="2000" dirty="0">
              <a:latin typeface="+mj-lt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E912869-DEF7-826C-3D87-C86419809F92}"/>
              </a:ext>
            </a:extLst>
          </p:cNvPr>
          <p:cNvSpPr txBox="1"/>
          <p:nvPr/>
        </p:nvSpPr>
        <p:spPr>
          <a:xfrm>
            <a:off x="7170821" y="77002"/>
            <a:ext cx="4772687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Propositions cosignées GDS et responsables professionnels manades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(et ganadérias en cours de discussion)</a:t>
            </a:r>
          </a:p>
        </p:txBody>
      </p:sp>
    </p:spTree>
    <p:extLst>
      <p:ext uri="{BB962C8B-B14F-4D97-AF65-F5344CB8AC3E}">
        <p14:creationId xmlns:p14="http://schemas.microsoft.com/office/powerpoint/2010/main" val="42417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5C271C32-F8A3-43DA-B901-3187BC633A54}"/>
              </a:ext>
            </a:extLst>
          </p:cNvPr>
          <p:cNvSpPr txBox="1"/>
          <p:nvPr/>
        </p:nvSpPr>
        <p:spPr>
          <a:xfrm>
            <a:off x="2395280" y="3874698"/>
            <a:ext cx="9694051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Réforme de tous les bovins infectés sous 1 à 3 ans en fonction du taux de bovins infectés (&lt;20%, 20-40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%,&gt;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40%). </a:t>
            </a: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5039287-BC74-43FC-BE6E-232C590593FD}"/>
              </a:ext>
            </a:extLst>
          </p:cNvPr>
          <p:cNvSpPr txBox="1"/>
          <p:nvPr/>
        </p:nvSpPr>
        <p:spPr>
          <a:xfrm>
            <a:off x="2395280" y="5495955"/>
            <a:ext cx="8534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Permettre un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rythme d’assainissement différent pour les bovins infectés de race 37 et 51</a:t>
            </a:r>
            <a:endParaRPr kumimoji="0" lang="fr-FR" sz="22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42A7871F-3CAF-487A-A7BE-34B300219B23}"/>
              </a:ext>
            </a:extLst>
          </p:cNvPr>
          <p:cNvCxnSpPr>
            <a:cxnSpLocks/>
          </p:cNvCxnSpPr>
          <p:nvPr/>
        </p:nvCxnSpPr>
        <p:spPr>
          <a:xfrm>
            <a:off x="5886726" y="2066848"/>
            <a:ext cx="23909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Flèche : bas 38">
            <a:extLst>
              <a:ext uri="{FF2B5EF4-FFF2-40B4-BE49-F238E27FC236}">
                <a16:creationId xmlns:a16="http://schemas.microsoft.com/office/drawing/2014/main" id="{3BC0EDF8-2750-4905-9184-815896023EDB}"/>
              </a:ext>
            </a:extLst>
          </p:cNvPr>
          <p:cNvSpPr/>
          <p:nvPr/>
        </p:nvSpPr>
        <p:spPr>
          <a:xfrm rot="16200000">
            <a:off x="850046" y="3348208"/>
            <a:ext cx="830997" cy="1779429"/>
          </a:xfrm>
          <a:prstGeom prst="downArrow">
            <a:avLst/>
          </a:prstGeom>
          <a:solidFill>
            <a:srgbClr val="0072BC"/>
          </a:solidFill>
          <a:ln w="12700" cap="flat" cmpd="sng" algn="ctr">
            <a:solidFill>
              <a:srgbClr val="0072BC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Projet AM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2" descr="Manade en Camargue, Manade de Taureaux à Visiter en Camargue">
            <a:extLst>
              <a:ext uri="{FF2B5EF4-FFF2-40B4-BE49-F238E27FC236}">
                <a16:creationId xmlns:a16="http://schemas.microsoft.com/office/drawing/2014/main" id="{FD008106-7674-4ADF-BA7F-0D48995FE2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7" t="13805" r="6863" b="17582"/>
          <a:stretch/>
        </p:blipFill>
        <p:spPr bwMode="auto">
          <a:xfrm>
            <a:off x="10465869" y="0"/>
            <a:ext cx="1726131" cy="115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A66DA16C-790B-4F2C-997C-B61F1E2C6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077" y="1552545"/>
            <a:ext cx="1641124" cy="76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D5A0CED0-1A4C-47DC-B905-506562F033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4100" y="1561848"/>
            <a:ext cx="2039345" cy="811962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0088150F-B77D-4FE1-A6B4-BFAB01B3C124}"/>
              </a:ext>
            </a:extLst>
          </p:cNvPr>
          <p:cNvSpPr txBox="1"/>
          <p:nvPr/>
        </p:nvSpPr>
        <p:spPr>
          <a:xfrm>
            <a:off x="1530417" y="2326214"/>
            <a:ext cx="2595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en assainissement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9E1C39D7-9568-4317-931A-61526BDC0563}"/>
              </a:ext>
            </a:extLst>
          </p:cNvPr>
          <p:cNvSpPr txBox="1"/>
          <p:nvPr/>
        </p:nvSpPr>
        <p:spPr>
          <a:xfrm>
            <a:off x="8277706" y="1605033"/>
            <a:ext cx="3387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Abattoir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ou  atelier engraissement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517E198-3E88-4148-9C6A-79C05B763A9E}"/>
              </a:ext>
            </a:extLst>
          </p:cNvPr>
          <p:cNvSpPr txBox="1"/>
          <p:nvPr/>
        </p:nvSpPr>
        <p:spPr>
          <a:xfrm>
            <a:off x="5933833" y="2025897"/>
            <a:ext cx="2390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Sous 1 campagne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821C32E-E202-439B-98F1-75426F51B771}"/>
              </a:ext>
            </a:extLst>
          </p:cNvPr>
          <p:cNvSpPr txBox="1"/>
          <p:nvPr/>
        </p:nvSpPr>
        <p:spPr>
          <a:xfrm>
            <a:off x="4125922" y="2322384"/>
            <a:ext cx="15408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&lt; 20% ou 1 seul bovin</a:t>
            </a:r>
          </a:p>
        </p:txBody>
      </p:sp>
      <p:sp>
        <p:nvSpPr>
          <p:cNvPr id="4" name="Flèche : bas 3">
            <a:extLst>
              <a:ext uri="{FF2B5EF4-FFF2-40B4-BE49-F238E27FC236}">
                <a16:creationId xmlns:a16="http://schemas.microsoft.com/office/drawing/2014/main" id="{8C417BDA-B232-8A8E-979D-4A58641E1BFD}"/>
              </a:ext>
            </a:extLst>
          </p:cNvPr>
          <p:cNvSpPr/>
          <p:nvPr/>
        </p:nvSpPr>
        <p:spPr>
          <a:xfrm rot="16200000">
            <a:off x="906995" y="4913547"/>
            <a:ext cx="717101" cy="1779430"/>
          </a:xfrm>
          <a:prstGeom prst="downArrow">
            <a:avLst/>
          </a:prstGeom>
          <a:solidFill>
            <a:srgbClr val="FF6600"/>
          </a:solidFill>
          <a:ln w="12700" cap="flat" cmpd="sng" algn="ctr">
            <a:solidFill>
              <a:srgbClr val="FF6600"/>
            </a:solidFill>
            <a:prstDash val="solid"/>
            <a:miter lim="800000"/>
          </a:ln>
          <a:effectLst/>
        </p:spPr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Adaptation ? 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7EC30E2D-7432-7513-B911-37C818ACE4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4428" y="49842"/>
            <a:ext cx="10185991" cy="121761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600" b="1" dirty="0">
                <a:solidFill>
                  <a:srgbClr val="006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Condensed" panose="00000400000000000000" pitchFamily="2" charset="0"/>
              </a:rPr>
              <a:t>Proposition d’adaptation pour les manades-ganaderias : assainissement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5DA6CCD-DA51-2E2E-2F5F-8A183656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Commission bovine - 18 juin 2024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27C3160-D2A6-1DC7-5936-7319EE7DE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1001C9-2833-4471-8B30-4D4E9328226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528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797E9648-C4DF-779B-066D-3627286F2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5"/>
                </a:solidFill>
              </a:rPr>
              <a:t>Assainissement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4F17A9C-8491-4C9B-EECC-53B8D68B2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81088" cy="4351338"/>
          </a:xfrm>
        </p:spPr>
        <p:txBody>
          <a:bodyPr>
            <a:normAutofit fontScale="92500" lnSpcReduction="10000"/>
          </a:bodyPr>
          <a:lstStyle/>
          <a:p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Accorder un 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rythme de réforme plus souple </a:t>
            </a: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aux éleveurs tout en maintenant un objectif d’assainissement</a:t>
            </a:r>
          </a:p>
          <a:p>
            <a:r>
              <a:rPr lang="fr-FR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Exiger des</a:t>
            </a: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éleveurs de </a:t>
            </a:r>
            <a:r>
              <a:rPr lang="fr-FR" sz="2000" b="1" dirty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réformer leurs animaux positifs d’ici le 31 décembre 2026, en leur permettant de conserver les animaux de haute valeur économique dans une limite de 20 % du troupeau </a:t>
            </a: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(animaux de haute valeur définis avec les GDS dans le cadre d’un contrat d’assainissement). Au regard de la situation sanitaire à la fin de cette période, des nouvelles dispositions seront établies. </a:t>
            </a:r>
          </a:p>
          <a:p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En parallèle, inciter à mettre en place une 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vaccination généralisée</a:t>
            </a: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, ou a minima ciblée sur des animaux par lot à risque ou fréquentant des manifestations réunissant plusieurs participants</a:t>
            </a:r>
            <a:endParaRPr lang="fr-FR" sz="2000" dirty="0">
              <a:latin typeface="+mj-lt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72BE1FB-2839-A150-6611-B17D158FED08}"/>
              </a:ext>
            </a:extLst>
          </p:cNvPr>
          <p:cNvSpPr txBox="1"/>
          <p:nvPr/>
        </p:nvSpPr>
        <p:spPr>
          <a:xfrm>
            <a:off x="8692896" y="2593419"/>
            <a:ext cx="30845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EA72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Conditionner l’avis favorable des CROPSAV / dérogation à assainissement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EA72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à cette obligation</a:t>
            </a:r>
          </a:p>
        </p:txBody>
      </p:sp>
      <p:sp>
        <p:nvSpPr>
          <p:cNvPr id="8" name="Parenthèse fermante 7">
            <a:extLst>
              <a:ext uri="{FF2B5EF4-FFF2-40B4-BE49-F238E27FC236}">
                <a16:creationId xmlns:a16="http://schemas.microsoft.com/office/drawing/2014/main" id="{BB2E27CF-558D-30E5-0856-AB8ECAE73B0E}"/>
              </a:ext>
            </a:extLst>
          </p:cNvPr>
          <p:cNvSpPr/>
          <p:nvPr/>
        </p:nvSpPr>
        <p:spPr>
          <a:xfrm>
            <a:off x="8019288" y="2478024"/>
            <a:ext cx="356616" cy="1847088"/>
          </a:xfrm>
          <a:prstGeom prst="rightBracke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CB2C3A2-B083-DCCE-A7EA-CF19164E5709}"/>
              </a:ext>
            </a:extLst>
          </p:cNvPr>
          <p:cNvSpPr txBox="1"/>
          <p:nvPr/>
        </p:nvSpPr>
        <p:spPr>
          <a:xfrm>
            <a:off x="7453745" y="125128"/>
            <a:ext cx="46259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Propositions cosignées GDS et responsables professionnels manades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(et ganadérias en cours de discussion)</a:t>
            </a:r>
          </a:p>
        </p:txBody>
      </p:sp>
    </p:spTree>
    <p:extLst>
      <p:ext uri="{BB962C8B-B14F-4D97-AF65-F5344CB8AC3E}">
        <p14:creationId xmlns:p14="http://schemas.microsoft.com/office/powerpoint/2010/main" val="329932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62B461-18E8-99BD-64A1-12D40C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57183"/>
            <a:ext cx="12522467" cy="60702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4400" dirty="0">
                <a:solidFill>
                  <a:srgbClr val="006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Condensed" panose="00000400000000000000" pitchFamily="2" charset="0"/>
                <a:cs typeface="+mj-cs"/>
              </a:rPr>
              <a:t>Focus sur la prévalence nationale </a:t>
            </a:r>
            <a:r>
              <a:rPr lang="fr-FR" dirty="0">
                <a:solidFill>
                  <a:srgbClr val="006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Condensed" panose="00000400000000000000" pitchFamily="2" charset="0"/>
                <a:cs typeface="+mj-cs"/>
              </a:rPr>
              <a:t>(janvier 2024)</a:t>
            </a: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CCA1B471-0DA7-7F72-5CCA-1E2BF4D57D85}"/>
              </a:ext>
            </a:extLst>
          </p:cNvPr>
          <p:cNvGraphicFramePr>
            <a:graphicFrameLocks/>
          </p:cNvGraphicFramePr>
          <p:nvPr/>
        </p:nvGraphicFramePr>
        <p:xfrm>
          <a:off x="960120" y="1252728"/>
          <a:ext cx="9966960" cy="477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 2" descr="Une image contenant logo, Graphique, Police, graphisme&#10;&#10;Description générée automatiquement">
            <a:extLst>
              <a:ext uri="{FF2B5EF4-FFF2-40B4-BE49-F238E27FC236}">
                <a16:creationId xmlns:a16="http://schemas.microsoft.com/office/drawing/2014/main" id="{E002C775-9268-2082-BDB9-6FAFAFC31B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1" t="20102" r="10527" b="28365"/>
          <a:stretch/>
        </p:blipFill>
        <p:spPr>
          <a:xfrm>
            <a:off x="16223" y="5790022"/>
            <a:ext cx="1510301" cy="98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7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D502C8-B8E0-2B80-6A54-13FEBA6AD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" y="163110"/>
            <a:ext cx="10515600" cy="60702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4400" dirty="0">
                <a:solidFill>
                  <a:srgbClr val="006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Condensed" panose="00000400000000000000" pitchFamily="2" charset="0"/>
                <a:cs typeface="+mj-cs"/>
              </a:rPr>
              <a:t>Focus sur les bovins infectés </a:t>
            </a:r>
            <a:r>
              <a:rPr lang="fr-FR" dirty="0">
                <a:solidFill>
                  <a:srgbClr val="006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Condensed" panose="00000400000000000000" pitchFamily="2" charset="0"/>
                <a:cs typeface="+mj-cs"/>
              </a:rPr>
              <a:t>(janvier 2024)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E4A464B7-09EB-255E-F27A-A375CED7A92F}"/>
              </a:ext>
            </a:extLst>
          </p:cNvPr>
          <p:cNvGraphicFramePr>
            <a:graphicFrameLocks/>
          </p:cNvGraphicFramePr>
          <p:nvPr/>
        </p:nvGraphicFramePr>
        <p:xfrm>
          <a:off x="1207008" y="1354801"/>
          <a:ext cx="9777984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 2" descr="Une image contenant logo, Graphique, Police, graphisme&#10;&#10;Description générée automatiquement">
            <a:extLst>
              <a:ext uri="{FF2B5EF4-FFF2-40B4-BE49-F238E27FC236}">
                <a16:creationId xmlns:a16="http://schemas.microsoft.com/office/drawing/2014/main" id="{870A06F0-8DF7-EA4D-F159-EFC7AE7FA7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1" t="20102" r="10527" b="28365"/>
          <a:stretch/>
        </p:blipFill>
        <p:spPr>
          <a:xfrm>
            <a:off x="100584" y="5704962"/>
            <a:ext cx="1510301" cy="98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3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C9AC8819-50EF-5197-2765-B54D587BB2C1}"/>
              </a:ext>
            </a:extLst>
          </p:cNvPr>
          <p:cNvGrpSpPr/>
          <p:nvPr/>
        </p:nvGrpSpPr>
        <p:grpSpPr>
          <a:xfrm>
            <a:off x="411187" y="1429274"/>
            <a:ext cx="11192646" cy="5041719"/>
            <a:chOff x="709422" y="1925139"/>
            <a:chExt cx="10773156" cy="4488180"/>
          </a:xfrm>
        </p:grpSpPr>
        <p:pic>
          <p:nvPicPr>
            <p:cNvPr id="2" name="Image 1">
              <a:extLst>
                <a:ext uri="{FF2B5EF4-FFF2-40B4-BE49-F238E27FC236}">
                  <a16:creationId xmlns:a16="http://schemas.microsoft.com/office/drawing/2014/main" id="{F7693730-5922-4D32-9440-86D761B6C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422" y="1925139"/>
              <a:ext cx="10773156" cy="4488180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CE4903FA-994E-192B-F057-E67A73E217AD}"/>
                </a:ext>
              </a:extLst>
            </p:cNvPr>
            <p:cNvSpPr txBox="1"/>
            <p:nvPr/>
          </p:nvSpPr>
          <p:spPr>
            <a:xfrm>
              <a:off x="7689872" y="3330131"/>
              <a:ext cx="16965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latin typeface="+mn-lt"/>
                </a:rPr>
                <a:t>1 cas particulier en cours d’expertise avec 112 positifs IBR / 180 PS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F7B74AC3-6C7B-5319-F5E1-A8213ACCA85C}"/>
              </a:ext>
            </a:extLst>
          </p:cNvPr>
          <p:cNvSpPr/>
          <p:nvPr/>
        </p:nvSpPr>
        <p:spPr>
          <a:xfrm>
            <a:off x="5899353" y="211598"/>
            <a:ext cx="6026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238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Bilan des bovins infectés d’IBR dans le 13</a:t>
            </a:r>
            <a:endParaRPr kumimoji="0" lang="fr-FR" alt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4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C131E8-F36F-02DB-C30F-C85C576A3B7B}"/>
              </a:ext>
            </a:extLst>
          </p:cNvPr>
          <p:cNvSpPr/>
          <p:nvPr/>
        </p:nvSpPr>
        <p:spPr>
          <a:xfrm>
            <a:off x="5899353" y="211598"/>
            <a:ext cx="6026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238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Bilan des bovins infectés d’IBR dans le 13</a:t>
            </a:r>
            <a:endParaRPr kumimoji="0" lang="fr-FR" alt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60D8406F-4CED-9B33-3B06-ECF1FB874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473" y="694452"/>
            <a:ext cx="11539728" cy="61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0B6BB6E0-F198-C5AF-A31F-F38D0D13F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61" y="1245305"/>
            <a:ext cx="9795280" cy="554077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14627EB-D978-5175-3892-65D44957F6FC}"/>
              </a:ext>
            </a:extLst>
          </p:cNvPr>
          <p:cNvSpPr txBox="1"/>
          <p:nvPr/>
        </p:nvSpPr>
        <p:spPr>
          <a:xfrm>
            <a:off x="4328159" y="339774"/>
            <a:ext cx="7689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tabLst>
                <a:tab pos="182563" algn="l"/>
              </a:tabLst>
              <a:defRPr/>
            </a:pPr>
            <a:r>
              <a:rPr lang="fr-FR" altLang="en-US" sz="2000" b="1" dirty="0">
                <a:latin typeface="+mn-lt"/>
              </a:rPr>
              <a:t>1 271 bovins infectés IBR abattus </a:t>
            </a:r>
          </a:p>
          <a:p>
            <a:pPr algn="r" eaLnBrk="1" hangingPunct="1">
              <a:tabLst>
                <a:tab pos="182563" algn="l"/>
              </a:tabLst>
              <a:defRPr/>
            </a:pPr>
            <a:r>
              <a:rPr lang="fr-FR" sz="2000" b="1" dirty="0">
                <a:latin typeface="+mn-lt"/>
              </a:rPr>
              <a:t>(</a:t>
            </a:r>
            <a:r>
              <a:rPr lang="fr-FR" sz="2000" dirty="0">
                <a:latin typeface="+mn-lt"/>
              </a:rPr>
              <a:t>déjà connus infectés et/ou nouveaux infectés IBR)  </a:t>
            </a:r>
          </a:p>
          <a:p>
            <a:pPr algn="r" eaLnBrk="1" hangingPunct="1">
              <a:tabLst>
                <a:tab pos="182563" algn="l"/>
              </a:tabLst>
              <a:defRPr/>
            </a:pPr>
            <a:endParaRPr lang="fr-FR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2132CB-E182-F98B-1456-C069617868ED}"/>
              </a:ext>
            </a:extLst>
          </p:cNvPr>
          <p:cNvSpPr/>
          <p:nvPr/>
        </p:nvSpPr>
        <p:spPr>
          <a:xfrm>
            <a:off x="10189641" y="2824265"/>
            <a:ext cx="1867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Plan collectif  dans le 13</a:t>
            </a:r>
            <a:endParaRPr kumimoji="0" lang="fr-FR" alt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60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C41EA824-8BD7-4625-9BD2-48C6AB089FF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676472" cy="6731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b="1" dirty="0">
                <a:solidFill>
                  <a:srgbClr val="006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Condensed" panose="00000400000000000000" pitchFamily="2" charset="0"/>
              </a:rPr>
              <a:t>Statuts IBR du 13 au 30/06/2023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03AC5249-81DB-3C1D-33BF-77C432379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324747"/>
              </p:ext>
            </p:extLst>
          </p:nvPr>
        </p:nvGraphicFramePr>
        <p:xfrm>
          <a:off x="162827" y="673100"/>
          <a:ext cx="7380973" cy="5747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796">
                  <a:extLst>
                    <a:ext uri="{9D8B030D-6E8A-4147-A177-3AD203B41FA5}">
                      <a16:colId xmlns:a16="http://schemas.microsoft.com/office/drawing/2014/main" val="1019972883"/>
                    </a:ext>
                  </a:extLst>
                </a:gridCol>
                <a:gridCol w="1740377">
                  <a:extLst>
                    <a:ext uri="{9D8B030D-6E8A-4147-A177-3AD203B41FA5}">
                      <a16:colId xmlns:a16="http://schemas.microsoft.com/office/drawing/2014/main" val="228142071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34582388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572777078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1534304150"/>
                    </a:ext>
                  </a:extLst>
                </a:gridCol>
              </a:tblGrid>
              <a:tr h="462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 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 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Toutes races bovines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Manades et Ganaderias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kern="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Commentaires</a:t>
                      </a: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1219456635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IND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Indemne d'IBR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58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7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3143669626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SUA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Suspendue - Rais. administrative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9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éleveur décédé; en cessation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3373941382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SUS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Suspendue - Raison sanitaire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2916612357"/>
                  </a:ext>
                </a:extLst>
              </a:tr>
              <a:tr h="1039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RSA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Non conformes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35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Attente accord DDPP13 pour 2 cheptels qui se sont remis à jour pour appellation "en assainissement"; 4 cheptels où les vaccinations sont faites mais pb de retour des DAV; 5 cheptels à 0 bov; 2 cheptels problématiques avec moins de 7 bov présents; 3 cheptels pas à jour des vaccinations des infectés IBR; 4 cheptels en gestion DDPP pour prophylaxie insuffisante année N-1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2911386104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IDS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Cheptel en création sans statut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45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3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2213294743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DRG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Dérogataire IBR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2830371133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DRI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Dérogataire IBR - Tout Indemne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2838783784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DRV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Dérogataire IBR - Tout Vacciné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563984388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AAP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En assainissement avec positifs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51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46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1628516315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ASP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En assainissement sans positifs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6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1 manade en </a:t>
                      </a:r>
                      <a:r>
                        <a:rPr lang="fr-FR" sz="1100" kern="0" dirty="0" err="1">
                          <a:effectLst/>
                        </a:rPr>
                        <a:t>vacc</a:t>
                      </a:r>
                      <a:r>
                        <a:rPr lang="fr-FR" sz="1100" kern="0" dirty="0">
                          <a:effectLst/>
                        </a:rPr>
                        <a:t> totale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3117486513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3AC5249-81DB-3C1D-33BF-77C432379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688418"/>
              </p:ext>
            </p:extLst>
          </p:nvPr>
        </p:nvGraphicFramePr>
        <p:xfrm>
          <a:off x="7605027" y="647700"/>
          <a:ext cx="4586973" cy="3912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796">
                  <a:extLst>
                    <a:ext uri="{9D8B030D-6E8A-4147-A177-3AD203B41FA5}">
                      <a16:colId xmlns:a16="http://schemas.microsoft.com/office/drawing/2014/main" val="1019972883"/>
                    </a:ext>
                  </a:extLst>
                </a:gridCol>
                <a:gridCol w="1841977">
                  <a:extLst>
                    <a:ext uri="{9D8B030D-6E8A-4147-A177-3AD203B41FA5}">
                      <a16:colId xmlns:a16="http://schemas.microsoft.com/office/drawing/2014/main" val="228142071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3458238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72777078"/>
                    </a:ext>
                  </a:extLst>
                </a:gridCol>
              </a:tblGrid>
              <a:tr h="462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 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 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Toutes races bovines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Manades et Ganaderias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1219456635"/>
                  </a:ext>
                </a:extLst>
              </a:tr>
              <a:tr h="355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EGA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En cours de gestion pour motif administratif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7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1778231564"/>
                  </a:ext>
                </a:extLst>
              </a:tr>
              <a:tr h="355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EGS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En cours de gestion pour motif sanitaire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4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4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871904936"/>
                  </a:ext>
                </a:extLst>
              </a:tr>
              <a:tr h="355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EVA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En cours de qualification - Indemne vacciné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3341287582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ECQ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En cours de qualification IBR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17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3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1346764949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IAL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Indemne IBR - Allègement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51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426438885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IVL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Indemne IBR Vacciné - Allègement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1339492157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IVA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Indemne vacciné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2068361045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RMA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Retrait pour motif administratif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3144579367"/>
                  </a:ext>
                </a:extLst>
              </a:tr>
              <a:tr h="221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RMS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Retrait pour motif sanitaire - infecté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18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14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67" marR="29667" marT="0" marB="0" anchor="ctr"/>
                </a:tc>
                <a:extLst>
                  <a:ext uri="{0D108BD9-81ED-4DB2-BD59-A6C34878D82A}">
                    <a16:rowId xmlns:a16="http://schemas.microsoft.com/office/drawing/2014/main" val="3809358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91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40E943E-1372-4A1A-8E27-FD23CE9736C2}"/>
              </a:ext>
            </a:extLst>
          </p:cNvPr>
          <p:cNvSpPr txBox="1">
            <a:spLocks/>
          </p:cNvSpPr>
          <p:nvPr/>
        </p:nvSpPr>
        <p:spPr>
          <a:xfrm>
            <a:off x="94382" y="0"/>
            <a:ext cx="9631017" cy="885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7D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xCondensed" panose="020B0604020202020204" charset="0"/>
                <a:ea typeface="+mj-ea"/>
                <a:cs typeface="+mj-cs"/>
              </a:rPr>
              <a:t>Accélération des mesures</a:t>
            </a:r>
          </a:p>
        </p:txBody>
      </p:sp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890B117B-17B9-490C-0FF0-8F6A0C8E542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7376" y="1563583"/>
            <a:ext cx="11037248" cy="3433719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fr-FR" dirty="0"/>
              <a:t>Souhait porté par GDSF pour atteindre l’objectif d’une France Indemne en 2027 :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/>
              <a:t> Avancer le calendrier des restrictions aux mouvements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/>
              <a:t> Accélérer le rythme de réforme des bovins positifs</a:t>
            </a:r>
          </a:p>
          <a:p>
            <a:pPr marL="0" lvl="0" indent="0">
              <a:lnSpc>
                <a:spcPct val="150000"/>
              </a:lnSpc>
              <a:buNone/>
            </a:pPr>
            <a:endParaRPr lang="fr-FR" dirty="0"/>
          </a:p>
        </p:txBody>
      </p:sp>
      <p:pic>
        <p:nvPicPr>
          <p:cNvPr id="2" name="Image 1" descr="Une image contenant logo, Graphique, Police, graphisme&#10;&#10;Description générée automatiquement">
            <a:extLst>
              <a:ext uri="{FF2B5EF4-FFF2-40B4-BE49-F238E27FC236}">
                <a16:creationId xmlns:a16="http://schemas.microsoft.com/office/drawing/2014/main" id="{CF01FF32-384A-20D3-0CFF-08E4E0F97A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1" t="20102" r="10527" b="28365"/>
          <a:stretch/>
        </p:blipFill>
        <p:spPr>
          <a:xfrm>
            <a:off x="-1" y="5868072"/>
            <a:ext cx="1510301" cy="98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6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logo, Graphique, Police, graphisme&#10;&#10;Description générée automatiquement">
            <a:extLst>
              <a:ext uri="{FF2B5EF4-FFF2-40B4-BE49-F238E27FC236}">
                <a16:creationId xmlns:a16="http://schemas.microsoft.com/office/drawing/2014/main" id="{A1382A64-67CC-7876-884F-DFD32BF812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1" t="20102" r="10527" b="28365"/>
          <a:stretch/>
        </p:blipFill>
        <p:spPr>
          <a:xfrm>
            <a:off x="-1" y="5868072"/>
            <a:ext cx="1510301" cy="989928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94B7AD70-F84C-DC10-FB60-892DB21F46D2}"/>
              </a:ext>
            </a:extLst>
          </p:cNvPr>
          <p:cNvSpPr txBox="1">
            <a:spLocks/>
          </p:cNvSpPr>
          <p:nvPr/>
        </p:nvSpPr>
        <p:spPr>
          <a:xfrm>
            <a:off x="94382" y="0"/>
            <a:ext cx="9631017" cy="885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7D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xCondensed" panose="020B0604020202020204" charset="0"/>
                <a:ea typeface="+mj-ea"/>
                <a:cs typeface="+mj-cs"/>
              </a:rPr>
              <a:t>Règles aux mouvements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A47E583-2EA2-086C-CC4B-6D942272B9E0}"/>
              </a:ext>
            </a:extLst>
          </p:cNvPr>
          <p:cNvCxnSpPr>
            <a:cxnSpLocks/>
          </p:cNvCxnSpPr>
          <p:nvPr/>
        </p:nvCxnSpPr>
        <p:spPr>
          <a:xfrm>
            <a:off x="861951" y="2724669"/>
            <a:ext cx="989645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2B0D2A4-316A-C4F8-A484-BCC9DD197FE6}"/>
              </a:ext>
            </a:extLst>
          </p:cNvPr>
          <p:cNvCxnSpPr>
            <a:cxnSpLocks/>
          </p:cNvCxnSpPr>
          <p:nvPr/>
        </p:nvCxnSpPr>
        <p:spPr>
          <a:xfrm flipH="1">
            <a:off x="4298417" y="2360882"/>
            <a:ext cx="903" cy="9568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CAB6214-137D-27CC-7D79-E27FB5EE6930}"/>
              </a:ext>
            </a:extLst>
          </p:cNvPr>
          <p:cNvCxnSpPr>
            <a:cxnSpLocks/>
          </p:cNvCxnSpPr>
          <p:nvPr/>
        </p:nvCxnSpPr>
        <p:spPr>
          <a:xfrm>
            <a:off x="1789231" y="2360212"/>
            <a:ext cx="0" cy="9574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90B5973-FBC3-29A1-8892-D2C9835F509B}"/>
              </a:ext>
            </a:extLst>
          </p:cNvPr>
          <p:cNvCxnSpPr>
            <a:cxnSpLocks/>
          </p:cNvCxnSpPr>
          <p:nvPr/>
        </p:nvCxnSpPr>
        <p:spPr>
          <a:xfrm flipH="1">
            <a:off x="9299263" y="2360212"/>
            <a:ext cx="903" cy="9568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9E08C3FF-4414-B67C-BC39-4F338D7E40E8}"/>
              </a:ext>
            </a:extLst>
          </p:cNvPr>
          <p:cNvCxnSpPr>
            <a:cxnSpLocks/>
          </p:cNvCxnSpPr>
          <p:nvPr/>
        </p:nvCxnSpPr>
        <p:spPr>
          <a:xfrm>
            <a:off x="6790077" y="2359542"/>
            <a:ext cx="0" cy="9574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F4BDB9A4-0DC2-05F3-1B60-F5EA5B065B22}"/>
              </a:ext>
            </a:extLst>
          </p:cNvPr>
          <p:cNvSpPr txBox="1"/>
          <p:nvPr/>
        </p:nvSpPr>
        <p:spPr>
          <a:xfrm>
            <a:off x="3507790" y="1886312"/>
            <a:ext cx="1546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Poppins" panose="00000500000000000000" pitchFamily="2" charset="0"/>
                <a:cs typeface="Poppins" panose="00000500000000000000" pitchFamily="2" charset="0"/>
              </a:rPr>
              <a:t>31/12/2024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BDDF5F2-3BD7-61D9-48DC-BCA22C17C539}"/>
              </a:ext>
            </a:extLst>
          </p:cNvPr>
          <p:cNvSpPr txBox="1"/>
          <p:nvPr/>
        </p:nvSpPr>
        <p:spPr>
          <a:xfrm>
            <a:off x="8526162" y="1886312"/>
            <a:ext cx="1546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Poppins" panose="00000500000000000000" pitchFamily="2" charset="0"/>
                <a:cs typeface="Poppins" panose="00000500000000000000" pitchFamily="2" charset="0"/>
              </a:rPr>
              <a:t>31/12/2026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984FBC3-7785-E510-AB83-7C22CFB0E9BD}"/>
              </a:ext>
            </a:extLst>
          </p:cNvPr>
          <p:cNvSpPr txBox="1"/>
          <p:nvPr/>
        </p:nvSpPr>
        <p:spPr>
          <a:xfrm>
            <a:off x="6016976" y="1886312"/>
            <a:ext cx="1546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Poppins" panose="00000500000000000000" pitchFamily="2" charset="0"/>
                <a:cs typeface="Poppins" panose="00000500000000000000" pitchFamily="2" charset="0"/>
              </a:rPr>
              <a:t>31/12/2025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01DA2F33-F60D-B078-DACB-7FA8F02D07BE}"/>
              </a:ext>
            </a:extLst>
          </p:cNvPr>
          <p:cNvSpPr/>
          <p:nvPr/>
        </p:nvSpPr>
        <p:spPr>
          <a:xfrm>
            <a:off x="4427417" y="4356379"/>
            <a:ext cx="2208752" cy="1092051"/>
          </a:xfrm>
          <a:prstGeom prst="roundRect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Bovins non indemnes non infectés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AF4ECCFA-4C90-AD35-C316-BCF641A3CA09}"/>
              </a:ext>
            </a:extLst>
          </p:cNvPr>
          <p:cNvSpPr/>
          <p:nvPr/>
        </p:nvSpPr>
        <p:spPr>
          <a:xfrm>
            <a:off x="1928864" y="3540318"/>
            <a:ext cx="2208752" cy="546585"/>
          </a:xfrm>
          <a:prstGeom prst="roundRect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Bovins infectés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618DD83-896B-465D-12F0-87E60D397923}"/>
              </a:ext>
            </a:extLst>
          </p:cNvPr>
          <p:cNvSpPr txBox="1"/>
          <p:nvPr/>
        </p:nvSpPr>
        <p:spPr>
          <a:xfrm>
            <a:off x="861951" y="1916735"/>
            <a:ext cx="1981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Poppins" panose="00000500000000000000" pitchFamily="2" charset="0"/>
                <a:cs typeface="Poppins" panose="00000500000000000000" pitchFamily="2" charset="0"/>
              </a:rPr>
              <a:t>actuellement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35CD14F8-FA15-87D7-72DA-7FA1B3112858}"/>
              </a:ext>
            </a:extLst>
          </p:cNvPr>
          <p:cNvSpPr/>
          <p:nvPr/>
        </p:nvSpPr>
        <p:spPr>
          <a:xfrm>
            <a:off x="1928864" y="4356378"/>
            <a:ext cx="2208752" cy="10920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63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Bovins non indemnes non infectés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C5DB2EF4-6DF6-E23B-AFAC-29F6C668A0BA}"/>
              </a:ext>
            </a:extLst>
          </p:cNvPr>
          <p:cNvSpPr/>
          <p:nvPr/>
        </p:nvSpPr>
        <p:spPr>
          <a:xfrm>
            <a:off x="9760628" y="242529"/>
            <a:ext cx="559121" cy="27873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23" name="Rectangle à coins arrondis 24">
            <a:extLst>
              <a:ext uri="{FF2B5EF4-FFF2-40B4-BE49-F238E27FC236}">
                <a16:creationId xmlns:a16="http://schemas.microsoft.com/office/drawing/2014/main" id="{943968EF-1A78-6FAF-3CC3-8994BBF390BD}"/>
              </a:ext>
            </a:extLst>
          </p:cNvPr>
          <p:cNvSpPr/>
          <p:nvPr/>
        </p:nvSpPr>
        <p:spPr>
          <a:xfrm>
            <a:off x="4427417" y="3540320"/>
            <a:ext cx="2208752" cy="546583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Bovins infectés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4DE9917-604C-DBF8-E3BC-126DC8CDE3ED}"/>
              </a:ext>
            </a:extLst>
          </p:cNvPr>
          <p:cNvSpPr txBox="1"/>
          <p:nvPr/>
        </p:nvSpPr>
        <p:spPr>
          <a:xfrm>
            <a:off x="10414620" y="660705"/>
            <a:ext cx="1259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Poppins" panose="00000500000000000000" pitchFamily="2" charset="0"/>
                <a:cs typeface="Poppins" panose="00000500000000000000" pitchFamily="2" charset="0"/>
              </a:rPr>
              <a:t>abattoir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F26318C-9908-5076-751E-C25D055675BF}"/>
              </a:ext>
            </a:extLst>
          </p:cNvPr>
          <p:cNvSpPr txBox="1"/>
          <p:nvPr/>
        </p:nvSpPr>
        <p:spPr>
          <a:xfrm>
            <a:off x="10414620" y="195257"/>
            <a:ext cx="1259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Poppins" panose="00000500000000000000" pitchFamily="2" charset="0"/>
                <a:cs typeface="Poppins" panose="00000500000000000000" pitchFamily="2" charset="0"/>
              </a:rPr>
              <a:t>élevage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A6DF93C-A1AF-89A6-D6F5-8FA4D7BF0CF9}"/>
              </a:ext>
            </a:extLst>
          </p:cNvPr>
          <p:cNvSpPr txBox="1"/>
          <p:nvPr/>
        </p:nvSpPr>
        <p:spPr>
          <a:xfrm>
            <a:off x="8015141" y="212619"/>
            <a:ext cx="1650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Poppins" panose="00000500000000000000" pitchFamily="2" charset="0"/>
                <a:cs typeface="Poppins" panose="00000500000000000000" pitchFamily="2" charset="0"/>
              </a:rPr>
              <a:t>Destinations :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81289A84-99D4-69E3-2357-F7D172DC14B7}"/>
              </a:ext>
            </a:extLst>
          </p:cNvPr>
          <p:cNvSpPr/>
          <p:nvPr/>
        </p:nvSpPr>
        <p:spPr>
          <a:xfrm>
            <a:off x="9784267" y="661488"/>
            <a:ext cx="535482" cy="29327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23546554-EE28-A24F-D7B8-87658A2541D7}"/>
              </a:ext>
            </a:extLst>
          </p:cNvPr>
          <p:cNvSpPr/>
          <p:nvPr/>
        </p:nvSpPr>
        <p:spPr>
          <a:xfrm>
            <a:off x="9784267" y="1154794"/>
            <a:ext cx="535482" cy="293271"/>
          </a:xfrm>
          <a:prstGeom prst="ellips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037E753-B3B8-323B-D49D-7A8FFB38634B}"/>
              </a:ext>
            </a:extLst>
          </p:cNvPr>
          <p:cNvSpPr txBox="1"/>
          <p:nvPr/>
        </p:nvSpPr>
        <p:spPr>
          <a:xfrm>
            <a:off x="10414620" y="973853"/>
            <a:ext cx="1722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Poppins" panose="00000500000000000000" pitchFamily="2" charset="0"/>
                <a:cs typeface="Poppins" panose="00000500000000000000" pitchFamily="2" charset="0"/>
              </a:rPr>
              <a:t>abattoir ou engraissement en bâtiment</a:t>
            </a:r>
          </a:p>
        </p:txBody>
      </p:sp>
      <p:sp>
        <p:nvSpPr>
          <p:cNvPr id="31" name="Rectangle à coins arrondis 24">
            <a:extLst>
              <a:ext uri="{FF2B5EF4-FFF2-40B4-BE49-F238E27FC236}">
                <a16:creationId xmlns:a16="http://schemas.microsoft.com/office/drawing/2014/main" id="{13699692-40B6-F889-04D3-FB60B15109D0}"/>
              </a:ext>
            </a:extLst>
          </p:cNvPr>
          <p:cNvSpPr/>
          <p:nvPr/>
        </p:nvSpPr>
        <p:spPr>
          <a:xfrm>
            <a:off x="6950010" y="3563026"/>
            <a:ext cx="2208752" cy="546583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Bovins infectés</a:t>
            </a:r>
          </a:p>
        </p:txBody>
      </p:sp>
      <p:sp>
        <p:nvSpPr>
          <p:cNvPr id="32" name="Rectangle à coins arrondis 24">
            <a:extLst>
              <a:ext uri="{FF2B5EF4-FFF2-40B4-BE49-F238E27FC236}">
                <a16:creationId xmlns:a16="http://schemas.microsoft.com/office/drawing/2014/main" id="{8807B889-D6C7-3499-8BA2-B4844EEF22FB}"/>
              </a:ext>
            </a:extLst>
          </p:cNvPr>
          <p:cNvSpPr/>
          <p:nvPr/>
        </p:nvSpPr>
        <p:spPr>
          <a:xfrm>
            <a:off x="6950010" y="4355820"/>
            <a:ext cx="2208752" cy="1092051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Bovins non indemnes non infectés</a:t>
            </a:r>
          </a:p>
        </p:txBody>
      </p:sp>
      <p:sp>
        <p:nvSpPr>
          <p:cNvPr id="34" name="Rectangle à coins arrondis 24">
            <a:extLst>
              <a:ext uri="{FF2B5EF4-FFF2-40B4-BE49-F238E27FC236}">
                <a16:creationId xmlns:a16="http://schemas.microsoft.com/office/drawing/2014/main" id="{C9097C9E-426E-D7BC-BFF0-E49667A89EDD}"/>
              </a:ext>
            </a:extLst>
          </p:cNvPr>
          <p:cNvSpPr/>
          <p:nvPr/>
        </p:nvSpPr>
        <p:spPr>
          <a:xfrm>
            <a:off x="5432513" y="5722902"/>
            <a:ext cx="2478108" cy="894101"/>
          </a:xfrm>
          <a:prstGeom prst="snip1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Centres de rassemblements</a:t>
            </a:r>
          </a:p>
        </p:txBody>
      </p:sp>
      <p:sp>
        <p:nvSpPr>
          <p:cNvPr id="35" name="Rectangle à coins arrondis 24">
            <a:extLst>
              <a:ext uri="{FF2B5EF4-FFF2-40B4-BE49-F238E27FC236}">
                <a16:creationId xmlns:a16="http://schemas.microsoft.com/office/drawing/2014/main" id="{26BF5564-B9B0-5498-2586-4DD2756B91F6}"/>
              </a:ext>
            </a:extLst>
          </p:cNvPr>
          <p:cNvSpPr/>
          <p:nvPr/>
        </p:nvSpPr>
        <p:spPr>
          <a:xfrm>
            <a:off x="8367835" y="5686384"/>
            <a:ext cx="2305447" cy="894101"/>
          </a:xfrm>
          <a:prstGeom prst="snip1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Ateliers </a:t>
            </a:r>
            <a:r>
              <a:rPr kumimoji="0" lang="fr-FR" sz="20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dérogataires</a:t>
            </a:r>
            <a:endParaRPr kumimoji="0" lang="fr-FR" sz="20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07FF3782-FF0E-443F-D95E-13A152DC3BBC}"/>
              </a:ext>
            </a:extLst>
          </p:cNvPr>
          <p:cNvSpPr txBox="1"/>
          <p:nvPr/>
        </p:nvSpPr>
        <p:spPr>
          <a:xfrm>
            <a:off x="3587554" y="6045112"/>
            <a:ext cx="1679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Poppins" panose="00000500000000000000" pitchFamily="2" charset="0"/>
                <a:cs typeface="Poppins" panose="00000500000000000000" pitchFamily="2" charset="0"/>
              </a:rPr>
              <a:t>Qualification : 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E7BA2EDA-0F74-6222-538E-1230F39A1279}"/>
              </a:ext>
            </a:extLst>
          </p:cNvPr>
          <p:cNvSpPr txBox="1"/>
          <p:nvPr/>
        </p:nvSpPr>
        <p:spPr>
          <a:xfrm>
            <a:off x="10820393" y="1923631"/>
            <a:ext cx="98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Poppins" panose="00000500000000000000" pitchFamily="2" charset="0"/>
                <a:cs typeface="Poppins" panose="00000500000000000000" pitchFamily="2" charset="0"/>
              </a:rPr>
              <a:t>2027</a:t>
            </a: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6C0E722E-9886-7953-363C-1F14AF0F02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4780" y="2441531"/>
            <a:ext cx="916143" cy="90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7911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d39f69b-a5ba-4f08-9e31-a269f9434db4">2S4MTYQXFTAC-672355164-1</_dlc_DocId>
    <_dlc_DocIdUrl xmlns="7d39f69b-a5ba-4f08-9e31-a269f9434db4">
      <Url>https://reseaugds.sharepoint.com/sites/gdsfrance/communication/_layouts/15/DocIdRedir.aspx?ID=2S4MTYQXFTAC-672355164-1</Url>
      <Description>2S4MTYQXFTAC-672355164-1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0F62C8AC563C44B2F9E76A16CD7F87" ma:contentTypeVersion="2" ma:contentTypeDescription="Crée un document." ma:contentTypeScope="" ma:versionID="3eaf96ba3fa7b28563c3e6ac47991092">
  <xsd:schema xmlns:xsd="http://www.w3.org/2001/XMLSchema" xmlns:xs="http://www.w3.org/2001/XMLSchema" xmlns:p="http://schemas.microsoft.com/office/2006/metadata/properties" xmlns:ns2="7d39f69b-a5ba-4f08-9e31-a269f9434db4" xmlns:ns3="2f7386d5-4634-49d3-aefb-aabac6009ad0" targetNamespace="http://schemas.microsoft.com/office/2006/metadata/properties" ma:root="true" ma:fieldsID="e85093170f4ccaa1b760cc8777c1ed57" ns2:_="" ns3:_="">
    <xsd:import namespace="7d39f69b-a5ba-4f08-9e31-a269f9434db4"/>
    <xsd:import namespace="2f7386d5-4634-49d3-aefb-aabac6009a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39f69b-a5ba-4f08-9e31-a269f9434db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7386d5-4634-49d3-aefb-aabac6009a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ABD22D-0B3B-4127-9E7F-806BC9087206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2f7386d5-4634-49d3-aefb-aabac6009ad0"/>
    <ds:schemaRef ds:uri="7d39f69b-a5ba-4f08-9e31-a269f9434db4"/>
  </ds:schemaRefs>
</ds:datastoreItem>
</file>

<file path=customXml/itemProps2.xml><?xml version="1.0" encoding="utf-8"?>
<ds:datastoreItem xmlns:ds="http://schemas.openxmlformats.org/officeDocument/2006/customXml" ds:itemID="{D4EBE508-851C-4B31-9A82-86A29A6B29D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C633172-662E-4341-AE5C-2593144F143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9FE47F5-A53D-4ADC-BBA2-D1ED45FB52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39f69b-a5ba-4f08-9e31-a269f9434db4"/>
    <ds:schemaRef ds:uri="2f7386d5-4634-49d3-aefb-aabac6009a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3892</TotalTime>
  <Words>1310</Words>
  <Application>Microsoft Office PowerPoint</Application>
  <PresentationFormat>Grand écran</PresentationFormat>
  <Paragraphs>275</Paragraphs>
  <Slides>18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7</vt:i4>
      </vt:variant>
      <vt:variant>
        <vt:lpstr>Titres des diapositives</vt:lpstr>
      </vt:variant>
      <vt:variant>
        <vt:i4>18</vt:i4>
      </vt:variant>
    </vt:vector>
  </HeadingPairs>
  <TitlesOfParts>
    <vt:vector size="34" baseType="lpstr">
      <vt:lpstr>SimSun</vt:lpstr>
      <vt:lpstr>Aptos</vt:lpstr>
      <vt:lpstr>Aptos Display</vt:lpstr>
      <vt:lpstr>Arial</vt:lpstr>
      <vt:lpstr>Calibri</vt:lpstr>
      <vt:lpstr>DaxCondensed</vt:lpstr>
      <vt:lpstr>Poppins</vt:lpstr>
      <vt:lpstr>Times New Roman</vt:lpstr>
      <vt:lpstr>Wingdings</vt:lpstr>
      <vt:lpstr>Conception personnalisée</vt:lpstr>
      <vt:lpstr>Conception personnalisée</vt:lpstr>
      <vt:lpstr>Conception personnalisée</vt:lpstr>
      <vt:lpstr>Conception personnalisée</vt:lpstr>
      <vt:lpstr>Conception personnalisée</vt:lpstr>
      <vt:lpstr>Conception personnalisée</vt:lpstr>
      <vt:lpstr>Thème Office</vt:lpstr>
      <vt:lpstr>Présentation PowerPoint</vt:lpstr>
      <vt:lpstr>Focus sur la prévalence nationale (janvier 2024)</vt:lpstr>
      <vt:lpstr>Focus sur les bovins infectés (janvier 2024)</vt:lpstr>
      <vt:lpstr>Présentation PowerPoint</vt:lpstr>
      <vt:lpstr>Présentation PowerPoint</vt:lpstr>
      <vt:lpstr>Présentation PowerPoint</vt:lpstr>
      <vt:lpstr>Statuts IBR du 13 au 30/06/2023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Manades et ganadérias</vt:lpstr>
      <vt:lpstr>Statuts des manades - ganaderias</vt:lpstr>
      <vt:lpstr>Proposition d’adaptation pour les manades-ganaderias : règles aux mouvements</vt:lpstr>
      <vt:lpstr>Rassemblements</vt:lpstr>
      <vt:lpstr>Proposition d’adaptation pour les manades-ganaderias : assainissement</vt:lpstr>
      <vt:lpstr>Assainissement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Nina CHEVALLIER</dc:creator>
  <cp:lastModifiedBy>Vincent CHOULET</cp:lastModifiedBy>
  <cp:revision>92</cp:revision>
  <dcterms:created xsi:type="dcterms:W3CDTF">2019-03-29T16:55:52Z</dcterms:created>
  <dcterms:modified xsi:type="dcterms:W3CDTF">2024-06-24T08:11:33Z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0x010100B60F62C8AC563C44B2F9E76A16CD7F87</vt:lpwstr>
  </property>
  <property fmtid="{D5CDD505-2E9C-101B-9397-08002B2CF9AE}" pid="3" name="_dlc_DocIdItemGuid">
    <vt:lpwstr>ebef264e-254e-4c78-8c7d-0d6306c4bd67</vt:lpwstr>
  </property>
</Properties>
</file>