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39" r:id="rId2"/>
    <p:sldId id="374" r:id="rId3"/>
    <p:sldId id="389" r:id="rId4"/>
    <p:sldId id="379" r:id="rId5"/>
    <p:sldId id="413" r:id="rId6"/>
    <p:sldId id="382" r:id="rId7"/>
    <p:sldId id="397" r:id="rId8"/>
    <p:sldId id="380" r:id="rId9"/>
    <p:sldId id="381" r:id="rId10"/>
    <p:sldId id="398" r:id="rId11"/>
    <p:sldId id="323" r:id="rId12"/>
  </p:sldIdLst>
  <p:sldSz cx="6858000" cy="9144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558">
          <p15:clr>
            <a:srgbClr val="A4A3A4"/>
          </p15:clr>
        </p15:guide>
        <p15:guide id="2" pos="4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497"/>
    <a:srgbClr val="000000"/>
    <a:srgbClr val="E9415B"/>
    <a:srgbClr val="D0D8E8"/>
    <a:srgbClr val="E9EDF4"/>
    <a:srgbClr val="FFED00"/>
    <a:srgbClr val="F39900"/>
    <a:srgbClr val="CC071E"/>
    <a:srgbClr val="44A12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808" autoAdjust="0"/>
    <p:restoredTop sz="94660"/>
  </p:normalViewPr>
  <p:slideViewPr>
    <p:cSldViewPr showGuides="1">
      <p:cViewPr varScale="1">
        <p:scale>
          <a:sx n="81" d="100"/>
          <a:sy n="81" d="100"/>
        </p:scale>
        <p:origin x="2928" y="108"/>
      </p:cViewPr>
      <p:guideLst>
        <p:guide orient="horz" pos="4558"/>
        <p:guide pos="4319"/>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Srv-apr\data\COMMUN\BSV\Bilans\2021\Bilan_niveaupression_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Srv-apr\data\COMMUN\BSV\Bilans\2020\Bilan%20sanitaire\Synth&#232;se%20pression%202020%20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620892570156998E-2"/>
          <c:y val="0.1388888888888889"/>
          <c:w val="0.88099235999505499"/>
          <c:h val="0.54276793348845653"/>
        </c:manualLayout>
      </c:layout>
      <c:barChart>
        <c:barDir val="col"/>
        <c:grouping val="clustered"/>
        <c:varyColors val="0"/>
        <c:ser>
          <c:idx val="0"/>
          <c:order val="0"/>
          <c:tx>
            <c:v>Fréquence</c:v>
          </c:tx>
          <c:spPr>
            <a:solidFill>
              <a:srgbClr val="2FB497"/>
            </a:solidFill>
            <a:ln>
              <a:noFill/>
            </a:ln>
            <a:effectLst/>
          </c:spPr>
          <c:invertIfNegative val="0"/>
          <c:cat>
            <c:strRef>
              <c:f>(AUBERGINE!$A$8:$A$16,AUBERGINE!$A$18:$A$20,AUBERGINE!$A$22:$A$24,AUBERGINE!$A$26)</c:f>
              <c:strCache>
                <c:ptCount val="16"/>
                <c:pt idx="0">
                  <c:v>Acariens </c:v>
                </c:pt>
                <c:pt idx="1">
                  <c:v>Aleurodes</c:v>
                </c:pt>
                <c:pt idx="2">
                  <c:v>Altise</c:v>
                </c:pt>
                <c:pt idx="3">
                  <c:v>Doryphores</c:v>
                </c:pt>
                <c:pt idx="4">
                  <c:v>Fourmis</c:v>
                </c:pt>
                <c:pt idx="5">
                  <c:v>Noctuelles </c:v>
                </c:pt>
                <c:pt idx="6">
                  <c:v>Pucerons</c:v>
                </c:pt>
                <c:pt idx="7">
                  <c:v>Punaises </c:v>
                </c:pt>
                <c:pt idx="8">
                  <c:v>Thrips</c:v>
                </c:pt>
                <c:pt idx="9">
                  <c:v>Botrytis</c:v>
                </c:pt>
                <c:pt idx="10">
                  <c:v>Sclerotinia</c:v>
                </c:pt>
                <c:pt idx="11">
                  <c:v>Virus</c:v>
                </c:pt>
                <c:pt idx="12">
                  <c:v>Fusariose</c:v>
                </c:pt>
                <c:pt idx="13">
                  <c:v>Verticilliose</c:v>
                </c:pt>
                <c:pt idx="14">
                  <c:v>Nématodes</c:v>
                </c:pt>
                <c:pt idx="15">
                  <c:v>Adventices</c:v>
                </c:pt>
              </c:strCache>
            </c:strRef>
          </c:cat>
          <c:val>
            <c:numRef>
              <c:f>(AUBERGINE!$R$8:$R$16,AUBERGINE!$R$18:$R$20,AUBERGINE!$R$22:$R$24,AUBERGINE!$R$26)</c:f>
              <c:numCache>
                <c:formatCode>0</c:formatCode>
                <c:ptCount val="16"/>
                <c:pt idx="0">
                  <c:v>2</c:v>
                </c:pt>
                <c:pt idx="1">
                  <c:v>2</c:v>
                </c:pt>
                <c:pt idx="2">
                  <c:v>2</c:v>
                </c:pt>
                <c:pt idx="3">
                  <c:v>1</c:v>
                </c:pt>
                <c:pt idx="4">
                  <c:v>0</c:v>
                </c:pt>
                <c:pt idx="5">
                  <c:v>0</c:v>
                </c:pt>
                <c:pt idx="6">
                  <c:v>3</c:v>
                </c:pt>
                <c:pt idx="7">
                  <c:v>2</c:v>
                </c:pt>
                <c:pt idx="8">
                  <c:v>3</c:v>
                </c:pt>
                <c:pt idx="9">
                  <c:v>0</c:v>
                </c:pt>
                <c:pt idx="10">
                  <c:v>0</c:v>
                </c:pt>
                <c:pt idx="11">
                  <c:v>0</c:v>
                </c:pt>
                <c:pt idx="12">
                  <c:v>0</c:v>
                </c:pt>
                <c:pt idx="13">
                  <c:v>3</c:v>
                </c:pt>
                <c:pt idx="14">
                  <c:v>0</c:v>
                </c:pt>
                <c:pt idx="15">
                  <c:v>0</c:v>
                </c:pt>
              </c:numCache>
            </c:numRef>
          </c:val>
          <c:extLst>
            <c:ext xmlns:c16="http://schemas.microsoft.com/office/drawing/2014/chart" uri="{C3380CC4-5D6E-409C-BE32-E72D297353CC}">
              <c16:uniqueId val="{00000000-B10D-46B0-99EE-79789BE77619}"/>
            </c:ext>
          </c:extLst>
        </c:ser>
        <c:ser>
          <c:idx val="1"/>
          <c:order val="1"/>
          <c:tx>
            <c:v>Intensité</c:v>
          </c:tx>
          <c:spPr>
            <a:solidFill>
              <a:srgbClr val="E9415B"/>
            </a:solidFill>
            <a:ln>
              <a:noFill/>
            </a:ln>
            <a:effectLst/>
          </c:spPr>
          <c:invertIfNegative val="0"/>
          <c:cat>
            <c:strRef>
              <c:f>(AUBERGINE!$A$8:$A$16,AUBERGINE!$A$18:$A$20,AUBERGINE!$A$22:$A$24,AUBERGINE!$A$26)</c:f>
              <c:strCache>
                <c:ptCount val="16"/>
                <c:pt idx="0">
                  <c:v>Acariens </c:v>
                </c:pt>
                <c:pt idx="1">
                  <c:v>Aleurodes</c:v>
                </c:pt>
                <c:pt idx="2">
                  <c:v>Altise</c:v>
                </c:pt>
                <c:pt idx="3">
                  <c:v>Doryphores</c:v>
                </c:pt>
                <c:pt idx="4">
                  <c:v>Fourmis</c:v>
                </c:pt>
                <c:pt idx="5">
                  <c:v>Noctuelles </c:v>
                </c:pt>
                <c:pt idx="6">
                  <c:v>Pucerons</c:v>
                </c:pt>
                <c:pt idx="7">
                  <c:v>Punaises </c:v>
                </c:pt>
                <c:pt idx="8">
                  <c:v>Thrips</c:v>
                </c:pt>
                <c:pt idx="9">
                  <c:v>Botrytis</c:v>
                </c:pt>
                <c:pt idx="10">
                  <c:v>Sclerotinia</c:v>
                </c:pt>
                <c:pt idx="11">
                  <c:v>Virus</c:v>
                </c:pt>
                <c:pt idx="12">
                  <c:v>Fusariose</c:v>
                </c:pt>
                <c:pt idx="13">
                  <c:v>Verticilliose</c:v>
                </c:pt>
                <c:pt idx="14">
                  <c:v>Nématodes</c:v>
                </c:pt>
                <c:pt idx="15">
                  <c:v>Adventices</c:v>
                </c:pt>
              </c:strCache>
            </c:strRef>
          </c:cat>
          <c:val>
            <c:numRef>
              <c:f>(AUBERGINE!$S$8:$S$16,AUBERGINE!$S$18:$S$20,AUBERGINE!$S$22:$S$24,AUBERGINE!$S$26)</c:f>
              <c:numCache>
                <c:formatCode>0</c:formatCode>
                <c:ptCount val="16"/>
                <c:pt idx="0">
                  <c:v>2</c:v>
                </c:pt>
                <c:pt idx="1">
                  <c:v>1.25</c:v>
                </c:pt>
                <c:pt idx="2">
                  <c:v>1.3</c:v>
                </c:pt>
                <c:pt idx="3">
                  <c:v>1</c:v>
                </c:pt>
                <c:pt idx="4">
                  <c:v>1</c:v>
                </c:pt>
                <c:pt idx="5">
                  <c:v>1</c:v>
                </c:pt>
                <c:pt idx="6">
                  <c:v>1.7142857142857142</c:v>
                </c:pt>
                <c:pt idx="7">
                  <c:v>1.375</c:v>
                </c:pt>
                <c:pt idx="8">
                  <c:v>1.25</c:v>
                </c:pt>
                <c:pt idx="9">
                  <c:v>0</c:v>
                </c:pt>
                <c:pt idx="10">
                  <c:v>0</c:v>
                </c:pt>
                <c:pt idx="11">
                  <c:v>1</c:v>
                </c:pt>
                <c:pt idx="12">
                  <c:v>1</c:v>
                </c:pt>
                <c:pt idx="13">
                  <c:v>1</c:v>
                </c:pt>
                <c:pt idx="14">
                  <c:v>1</c:v>
                </c:pt>
                <c:pt idx="15" formatCode="General">
                  <c:v>1</c:v>
                </c:pt>
              </c:numCache>
            </c:numRef>
          </c:val>
          <c:extLst>
            <c:ext xmlns:c16="http://schemas.microsoft.com/office/drawing/2014/chart" uri="{C3380CC4-5D6E-409C-BE32-E72D297353CC}">
              <c16:uniqueId val="{00000001-B10D-46B0-99EE-79789BE77619}"/>
            </c:ext>
          </c:extLst>
        </c:ser>
        <c:dLbls>
          <c:showLegendKey val="0"/>
          <c:showVal val="0"/>
          <c:showCatName val="0"/>
          <c:showSerName val="0"/>
          <c:showPercent val="0"/>
          <c:showBubbleSize val="0"/>
        </c:dLbls>
        <c:gapWidth val="219"/>
        <c:overlap val="-27"/>
        <c:axId val="649982968"/>
        <c:axId val="649979688"/>
      </c:barChart>
      <c:catAx>
        <c:axId val="64998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649979688"/>
        <c:crosses val="autoZero"/>
        <c:auto val="1"/>
        <c:lblAlgn val="ctr"/>
        <c:lblOffset val="100"/>
        <c:noMultiLvlLbl val="0"/>
      </c:catAx>
      <c:valAx>
        <c:axId val="649979688"/>
        <c:scaling>
          <c:orientation val="minMax"/>
          <c:max val="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fr-FR"/>
                  <a:t>Note</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649982968"/>
        <c:crosses val="autoZero"/>
        <c:crossBetween val="between"/>
        <c:majorUnit val="1"/>
        <c:min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latin typeface="Arial" panose="020B0604020202020204" pitchFamily="34" charset="0"/>
                <a:cs typeface="Arial" panose="020B0604020202020204" pitchFamily="34" charset="0"/>
              </a:defRPr>
            </a:pPr>
            <a:r>
              <a:rPr lang="fr-FR" sz="1400">
                <a:latin typeface="Arial" panose="020B0604020202020204" pitchFamily="34" charset="0"/>
                <a:cs typeface="Arial" panose="020B0604020202020204" pitchFamily="34" charset="0"/>
              </a:rPr>
              <a:t>Ravageurs</a:t>
            </a:r>
          </a:p>
        </c:rich>
      </c:tx>
      <c:layout>
        <c:manualLayout>
          <c:xMode val="edge"/>
          <c:yMode val="edge"/>
          <c:x val="0.78949819244815922"/>
          <c:y val="4.9827719697003989E-2"/>
        </c:manualLayout>
      </c:layout>
      <c:overlay val="0"/>
      <c:spPr>
        <a:noFill/>
        <a:ln>
          <a:noFill/>
        </a:ln>
        <a:effectLst/>
      </c:spPr>
    </c:title>
    <c:autoTitleDeleted val="0"/>
    <c:plotArea>
      <c:layout>
        <c:manualLayout>
          <c:layoutTarget val="inner"/>
          <c:xMode val="edge"/>
          <c:yMode val="edge"/>
          <c:x val="0.12290027543495065"/>
          <c:y val="8.7283404494229402E-2"/>
          <c:w val="0.64031458394061314"/>
          <c:h val="0.68245157587804095"/>
        </c:manualLayout>
      </c:layout>
      <c:barChart>
        <c:barDir val="col"/>
        <c:grouping val="clustered"/>
        <c:varyColors val="0"/>
        <c:ser>
          <c:idx val="2"/>
          <c:order val="2"/>
          <c:tx>
            <c:strRef>
              <c:f>'Global aubergine'!$D$4</c:f>
              <c:strCache>
                <c:ptCount val="1"/>
                <c:pt idx="0">
                  <c:v>2017</c:v>
                </c:pt>
              </c:strCache>
            </c:strRef>
          </c:tx>
          <c:spPr>
            <a:solidFill>
              <a:srgbClr val="2FB497"/>
            </a:solidFill>
            <a:ln>
              <a:noFill/>
            </a:ln>
            <a:effectLst/>
          </c:spPr>
          <c:invertIfNegative val="0"/>
          <c:cat>
            <c:strRef>
              <c:f>('Global aubergine'!$A$5:$A$6,'Global aubergine'!$A$9:$A$14)</c:f>
              <c:strCache>
                <c:ptCount val="8"/>
                <c:pt idx="0">
                  <c:v>Aleurodes</c:v>
                </c:pt>
                <c:pt idx="1">
                  <c:v>Acariens</c:v>
                </c:pt>
                <c:pt idx="2">
                  <c:v>Punaises</c:v>
                </c:pt>
                <c:pt idx="3">
                  <c:v>Thrips</c:v>
                </c:pt>
                <c:pt idx="4">
                  <c:v>Pucerons</c:v>
                </c:pt>
                <c:pt idx="5">
                  <c:v>Altise</c:v>
                </c:pt>
                <c:pt idx="6">
                  <c:v>Noctuelles</c:v>
                </c:pt>
                <c:pt idx="7">
                  <c:v>Doryphores</c:v>
                </c:pt>
              </c:strCache>
            </c:strRef>
          </c:cat>
          <c:val>
            <c:numRef>
              <c:f>('Global aubergine'!$D$5:$D$6,'Global aubergine'!$D$9:$D$14)</c:f>
              <c:numCache>
                <c:formatCode>General</c:formatCode>
                <c:ptCount val="8"/>
                <c:pt idx="0">
                  <c:v>25</c:v>
                </c:pt>
                <c:pt idx="1">
                  <c:v>17</c:v>
                </c:pt>
                <c:pt idx="2">
                  <c:v>13</c:v>
                </c:pt>
                <c:pt idx="3">
                  <c:v>14</c:v>
                </c:pt>
                <c:pt idx="4">
                  <c:v>13</c:v>
                </c:pt>
                <c:pt idx="5">
                  <c:v>12</c:v>
                </c:pt>
                <c:pt idx="6">
                  <c:v>8</c:v>
                </c:pt>
                <c:pt idx="7">
                  <c:v>3</c:v>
                </c:pt>
              </c:numCache>
            </c:numRef>
          </c:val>
          <c:extLst>
            <c:ext xmlns:c16="http://schemas.microsoft.com/office/drawing/2014/chart" uri="{C3380CC4-5D6E-409C-BE32-E72D297353CC}">
              <c16:uniqueId val="{00000000-64E9-46EF-94E0-C081731B6C7D}"/>
            </c:ext>
          </c:extLst>
        </c:ser>
        <c:ser>
          <c:idx val="3"/>
          <c:order val="3"/>
          <c:tx>
            <c:strRef>
              <c:f>'Global aubergine'!$E$4</c:f>
              <c:strCache>
                <c:ptCount val="1"/>
                <c:pt idx="0">
                  <c:v>2018</c:v>
                </c:pt>
              </c:strCache>
            </c:strRef>
          </c:tx>
          <c:spPr>
            <a:solidFill>
              <a:schemeClr val="accent4"/>
            </a:solidFill>
            <a:ln>
              <a:noFill/>
            </a:ln>
            <a:effectLst/>
          </c:spPr>
          <c:invertIfNegative val="0"/>
          <c:cat>
            <c:strRef>
              <c:f>('Global aubergine'!$A$5:$A$6,'Global aubergine'!$A$9:$A$14)</c:f>
              <c:strCache>
                <c:ptCount val="8"/>
                <c:pt idx="0">
                  <c:v>Aleurodes</c:v>
                </c:pt>
                <c:pt idx="1">
                  <c:v>Acariens</c:v>
                </c:pt>
                <c:pt idx="2">
                  <c:v>Punaises</c:v>
                </c:pt>
                <c:pt idx="3">
                  <c:v>Thrips</c:v>
                </c:pt>
                <c:pt idx="4">
                  <c:v>Pucerons</c:v>
                </c:pt>
                <c:pt idx="5">
                  <c:v>Altise</c:v>
                </c:pt>
                <c:pt idx="6">
                  <c:v>Noctuelles</c:v>
                </c:pt>
                <c:pt idx="7">
                  <c:v>Doryphores</c:v>
                </c:pt>
              </c:strCache>
            </c:strRef>
          </c:cat>
          <c:val>
            <c:numRef>
              <c:f>('Global aubergine'!$E$5:$E$6,'Global aubergine'!$E$9:$E$14)</c:f>
              <c:numCache>
                <c:formatCode>General</c:formatCode>
                <c:ptCount val="8"/>
                <c:pt idx="0">
                  <c:v>21</c:v>
                </c:pt>
                <c:pt idx="1">
                  <c:v>18</c:v>
                </c:pt>
                <c:pt idx="2">
                  <c:v>6</c:v>
                </c:pt>
                <c:pt idx="3">
                  <c:v>13</c:v>
                </c:pt>
                <c:pt idx="4">
                  <c:v>20</c:v>
                </c:pt>
                <c:pt idx="5">
                  <c:v>15</c:v>
                </c:pt>
                <c:pt idx="6">
                  <c:v>1</c:v>
                </c:pt>
                <c:pt idx="7">
                  <c:v>4</c:v>
                </c:pt>
              </c:numCache>
            </c:numRef>
          </c:val>
          <c:extLst>
            <c:ext xmlns:c16="http://schemas.microsoft.com/office/drawing/2014/chart" uri="{C3380CC4-5D6E-409C-BE32-E72D297353CC}">
              <c16:uniqueId val="{00000001-64E9-46EF-94E0-C081731B6C7D}"/>
            </c:ext>
          </c:extLst>
        </c:ser>
        <c:ser>
          <c:idx val="4"/>
          <c:order val="4"/>
          <c:tx>
            <c:strRef>
              <c:f>'Global aubergine'!$F$4</c:f>
              <c:strCache>
                <c:ptCount val="1"/>
                <c:pt idx="0">
                  <c:v>2019</c:v>
                </c:pt>
              </c:strCache>
            </c:strRef>
          </c:tx>
          <c:spPr>
            <a:solidFill>
              <a:schemeClr val="accent6"/>
            </a:solidFill>
            <a:ln>
              <a:solidFill>
                <a:schemeClr val="accent6"/>
              </a:solidFill>
            </a:ln>
          </c:spPr>
          <c:invertIfNegative val="0"/>
          <c:cat>
            <c:strRef>
              <c:f>('Global aubergine'!$A$5:$A$6,'Global aubergine'!$A$9:$A$14)</c:f>
              <c:strCache>
                <c:ptCount val="8"/>
                <c:pt idx="0">
                  <c:v>Aleurodes</c:v>
                </c:pt>
                <c:pt idx="1">
                  <c:v>Acariens</c:v>
                </c:pt>
                <c:pt idx="2">
                  <c:v>Punaises</c:v>
                </c:pt>
                <c:pt idx="3">
                  <c:v>Thrips</c:v>
                </c:pt>
                <c:pt idx="4">
                  <c:v>Pucerons</c:v>
                </c:pt>
                <c:pt idx="5">
                  <c:v>Altise</c:v>
                </c:pt>
                <c:pt idx="6">
                  <c:v>Noctuelles</c:v>
                </c:pt>
                <c:pt idx="7">
                  <c:v>Doryphores</c:v>
                </c:pt>
              </c:strCache>
            </c:strRef>
          </c:cat>
          <c:val>
            <c:numRef>
              <c:f>('Global aubergine'!$F$5:$F$6,'Global aubergine'!$F$9:$F$14)</c:f>
              <c:numCache>
                <c:formatCode>General</c:formatCode>
                <c:ptCount val="8"/>
                <c:pt idx="0">
                  <c:v>18</c:v>
                </c:pt>
                <c:pt idx="1">
                  <c:v>18</c:v>
                </c:pt>
                <c:pt idx="2">
                  <c:v>12</c:v>
                </c:pt>
                <c:pt idx="3">
                  <c:v>15</c:v>
                </c:pt>
                <c:pt idx="4">
                  <c:v>17</c:v>
                </c:pt>
                <c:pt idx="5">
                  <c:v>15</c:v>
                </c:pt>
                <c:pt idx="6">
                  <c:v>2</c:v>
                </c:pt>
                <c:pt idx="7">
                  <c:v>4</c:v>
                </c:pt>
              </c:numCache>
            </c:numRef>
          </c:val>
          <c:extLst>
            <c:ext xmlns:c16="http://schemas.microsoft.com/office/drawing/2014/chart" uri="{C3380CC4-5D6E-409C-BE32-E72D297353CC}">
              <c16:uniqueId val="{00000002-64E9-46EF-94E0-C081731B6C7D}"/>
            </c:ext>
          </c:extLst>
        </c:ser>
        <c:ser>
          <c:idx val="5"/>
          <c:order val="5"/>
          <c:tx>
            <c:strRef>
              <c:f>'Global aubergine'!$G$4</c:f>
              <c:strCache>
                <c:ptCount val="1"/>
                <c:pt idx="0">
                  <c:v>2020</c:v>
                </c:pt>
              </c:strCache>
            </c:strRef>
          </c:tx>
          <c:spPr>
            <a:solidFill>
              <a:srgbClr val="92D050"/>
            </a:solidFill>
            <a:ln>
              <a:noFill/>
            </a:ln>
            <a:effectLst/>
          </c:spPr>
          <c:invertIfNegative val="0"/>
          <c:cat>
            <c:strRef>
              <c:f>('Global aubergine'!$A$5:$A$6,'Global aubergine'!$A$9:$A$14)</c:f>
              <c:strCache>
                <c:ptCount val="8"/>
                <c:pt idx="0">
                  <c:v>Aleurodes</c:v>
                </c:pt>
                <c:pt idx="1">
                  <c:v>Acariens</c:v>
                </c:pt>
                <c:pt idx="2">
                  <c:v>Punaises</c:v>
                </c:pt>
                <c:pt idx="3">
                  <c:v>Thrips</c:v>
                </c:pt>
                <c:pt idx="4">
                  <c:v>Pucerons</c:v>
                </c:pt>
                <c:pt idx="5">
                  <c:v>Altise</c:v>
                </c:pt>
                <c:pt idx="6">
                  <c:v>Noctuelles</c:v>
                </c:pt>
                <c:pt idx="7">
                  <c:v>Doryphores</c:v>
                </c:pt>
              </c:strCache>
            </c:strRef>
          </c:cat>
          <c:val>
            <c:numRef>
              <c:f>('Global aubergine'!$G$5:$G$6,'Global aubergine'!$G$9:$G$14)</c:f>
              <c:numCache>
                <c:formatCode>General</c:formatCode>
                <c:ptCount val="8"/>
                <c:pt idx="0">
                  <c:v>23</c:v>
                </c:pt>
                <c:pt idx="1">
                  <c:v>17</c:v>
                </c:pt>
                <c:pt idx="2">
                  <c:v>14</c:v>
                </c:pt>
                <c:pt idx="3">
                  <c:v>15</c:v>
                </c:pt>
                <c:pt idx="4">
                  <c:v>21</c:v>
                </c:pt>
                <c:pt idx="5">
                  <c:v>15</c:v>
                </c:pt>
                <c:pt idx="6">
                  <c:v>3</c:v>
                </c:pt>
                <c:pt idx="7">
                  <c:v>4</c:v>
                </c:pt>
              </c:numCache>
            </c:numRef>
          </c:val>
          <c:extLst>
            <c:ext xmlns:c16="http://schemas.microsoft.com/office/drawing/2014/chart" uri="{C3380CC4-5D6E-409C-BE32-E72D297353CC}">
              <c16:uniqueId val="{00000003-64E9-46EF-94E0-C081731B6C7D}"/>
            </c:ext>
          </c:extLst>
        </c:ser>
        <c:ser>
          <c:idx val="6"/>
          <c:order val="6"/>
          <c:tx>
            <c:strRef>
              <c:f>'Global aubergine'!$H$4</c:f>
              <c:strCache>
                <c:ptCount val="1"/>
                <c:pt idx="0">
                  <c:v>2021</c:v>
                </c:pt>
              </c:strCache>
            </c:strRef>
          </c:tx>
          <c:spPr>
            <a:solidFill>
              <a:srgbClr val="E9415B"/>
            </a:solidFill>
          </c:spPr>
          <c:invertIfNegative val="0"/>
          <c:cat>
            <c:strRef>
              <c:f>('Global aubergine'!$A$5:$A$6,'Global aubergine'!$A$9:$A$14)</c:f>
              <c:strCache>
                <c:ptCount val="8"/>
                <c:pt idx="0">
                  <c:v>Aleurodes</c:v>
                </c:pt>
                <c:pt idx="1">
                  <c:v>Acariens</c:v>
                </c:pt>
                <c:pt idx="2">
                  <c:v>Punaises</c:v>
                </c:pt>
                <c:pt idx="3">
                  <c:v>Thrips</c:v>
                </c:pt>
                <c:pt idx="4">
                  <c:v>Pucerons</c:v>
                </c:pt>
                <c:pt idx="5">
                  <c:v>Altise</c:v>
                </c:pt>
                <c:pt idx="6">
                  <c:v>Noctuelles</c:v>
                </c:pt>
                <c:pt idx="7">
                  <c:v>Doryphores</c:v>
                </c:pt>
              </c:strCache>
            </c:strRef>
          </c:cat>
          <c:val>
            <c:numRef>
              <c:f>('Global aubergine'!$H$5:$H$6,'Global aubergine'!$H$9:$H$14)</c:f>
              <c:numCache>
                <c:formatCode>General</c:formatCode>
                <c:ptCount val="8"/>
                <c:pt idx="0">
                  <c:v>10</c:v>
                </c:pt>
                <c:pt idx="1">
                  <c:v>16</c:v>
                </c:pt>
                <c:pt idx="2">
                  <c:v>11</c:v>
                </c:pt>
                <c:pt idx="3">
                  <c:v>15</c:v>
                </c:pt>
                <c:pt idx="4">
                  <c:v>24</c:v>
                </c:pt>
                <c:pt idx="5">
                  <c:v>13</c:v>
                </c:pt>
                <c:pt idx="6">
                  <c:v>2</c:v>
                </c:pt>
                <c:pt idx="7">
                  <c:v>4</c:v>
                </c:pt>
              </c:numCache>
            </c:numRef>
          </c:val>
          <c:extLst>
            <c:ext xmlns:c16="http://schemas.microsoft.com/office/drawing/2014/chart" uri="{C3380CC4-5D6E-409C-BE32-E72D297353CC}">
              <c16:uniqueId val="{00000004-64E9-46EF-94E0-C081731B6C7D}"/>
            </c:ext>
          </c:extLst>
        </c:ser>
        <c:dLbls>
          <c:showLegendKey val="0"/>
          <c:showVal val="0"/>
          <c:showCatName val="0"/>
          <c:showSerName val="0"/>
          <c:showPercent val="0"/>
          <c:showBubbleSize val="0"/>
        </c:dLbls>
        <c:gapWidth val="219"/>
        <c:axId val="370693336"/>
        <c:axId val="370267560"/>
        <c:extLst>
          <c:ext xmlns:c15="http://schemas.microsoft.com/office/drawing/2012/chart" uri="{02D57815-91ED-43cb-92C2-25804820EDAC}">
            <c15:filteredBarSeries>
              <c15:ser>
                <c:idx val="0"/>
                <c:order val="0"/>
                <c:tx>
                  <c:strRef>
                    <c:extLst>
                      <c:ext uri="{02D57815-91ED-43cb-92C2-25804820EDAC}">
                        <c15:formulaRef>
                          <c15:sqref>'Global aubergine'!$B$4</c15:sqref>
                        </c15:formulaRef>
                      </c:ext>
                    </c:extLst>
                    <c:strCache>
                      <c:ptCount val="1"/>
                      <c:pt idx="0">
                        <c:v>2015</c:v>
                      </c:pt>
                    </c:strCache>
                  </c:strRef>
                </c:tx>
                <c:spPr>
                  <a:solidFill>
                    <a:schemeClr val="accent1"/>
                  </a:solidFill>
                  <a:ln>
                    <a:noFill/>
                  </a:ln>
                  <a:effectLst/>
                </c:spPr>
                <c:invertIfNegative val="0"/>
                <c:cat>
                  <c:strRef>
                    <c:extLst>
                      <c:ext uri="{02D57815-91ED-43cb-92C2-25804820EDAC}">
                        <c15:formulaRef>
                          <c15:sqref>('Global aubergine'!$A$5:$A$6,'Global aubergine'!$A$9:$A$14)</c15:sqref>
                        </c15:formulaRef>
                      </c:ext>
                    </c:extLst>
                    <c:strCache>
                      <c:ptCount val="8"/>
                      <c:pt idx="0">
                        <c:v>Aleurodes</c:v>
                      </c:pt>
                      <c:pt idx="1">
                        <c:v>Acariens</c:v>
                      </c:pt>
                      <c:pt idx="2">
                        <c:v>Punaises</c:v>
                      </c:pt>
                      <c:pt idx="3">
                        <c:v>Thrips</c:v>
                      </c:pt>
                      <c:pt idx="4">
                        <c:v>Pucerons</c:v>
                      </c:pt>
                      <c:pt idx="5">
                        <c:v>Altise</c:v>
                      </c:pt>
                      <c:pt idx="6">
                        <c:v>Noctuelles</c:v>
                      </c:pt>
                      <c:pt idx="7">
                        <c:v>Doryphores</c:v>
                      </c:pt>
                    </c:strCache>
                  </c:strRef>
                </c:cat>
                <c:val>
                  <c:numRef>
                    <c:extLst>
                      <c:ext uri="{02D57815-91ED-43cb-92C2-25804820EDAC}">
                        <c15:formulaRef>
                          <c15:sqref>('Global aubergine'!$B$5:$B$6,'Global aubergine'!$B$9:$B$14)</c15:sqref>
                        </c15:formulaRef>
                      </c:ext>
                    </c:extLst>
                    <c:numCache>
                      <c:formatCode>General</c:formatCode>
                      <c:ptCount val="8"/>
                      <c:pt idx="0">
                        <c:v>22</c:v>
                      </c:pt>
                      <c:pt idx="1">
                        <c:v>11</c:v>
                      </c:pt>
                      <c:pt idx="2">
                        <c:v>14</c:v>
                      </c:pt>
                      <c:pt idx="3">
                        <c:v>13</c:v>
                      </c:pt>
                      <c:pt idx="4">
                        <c:v>16</c:v>
                      </c:pt>
                      <c:pt idx="5">
                        <c:v>2</c:v>
                      </c:pt>
                      <c:pt idx="6">
                        <c:v>10</c:v>
                      </c:pt>
                      <c:pt idx="7">
                        <c:v>5</c:v>
                      </c:pt>
                    </c:numCache>
                  </c:numRef>
                </c:val>
                <c:extLst>
                  <c:ext xmlns:c16="http://schemas.microsoft.com/office/drawing/2014/chart" uri="{C3380CC4-5D6E-409C-BE32-E72D297353CC}">
                    <c16:uniqueId val="{00000005-64E9-46EF-94E0-C081731B6C7D}"/>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'Global aubergine'!$C$4</c15:sqref>
                        </c15:formulaRef>
                      </c:ext>
                    </c:extLst>
                    <c:strCache>
                      <c:ptCount val="1"/>
                      <c:pt idx="0">
                        <c:v>2016</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('Global aubergine'!$A$5:$A$6,'Global aubergine'!$A$9:$A$14)</c15:sqref>
                        </c15:formulaRef>
                      </c:ext>
                    </c:extLst>
                    <c:strCache>
                      <c:ptCount val="8"/>
                      <c:pt idx="0">
                        <c:v>Aleurodes</c:v>
                      </c:pt>
                      <c:pt idx="1">
                        <c:v>Acariens</c:v>
                      </c:pt>
                      <c:pt idx="2">
                        <c:v>Punaises</c:v>
                      </c:pt>
                      <c:pt idx="3">
                        <c:v>Thrips</c:v>
                      </c:pt>
                      <c:pt idx="4">
                        <c:v>Pucerons</c:v>
                      </c:pt>
                      <c:pt idx="5">
                        <c:v>Altise</c:v>
                      </c:pt>
                      <c:pt idx="6">
                        <c:v>Noctuelles</c:v>
                      </c:pt>
                      <c:pt idx="7">
                        <c:v>Doryphores</c:v>
                      </c:pt>
                    </c:strCache>
                  </c:strRef>
                </c:cat>
                <c:val>
                  <c:numRef>
                    <c:extLst xmlns:c15="http://schemas.microsoft.com/office/drawing/2012/chart">
                      <c:ext xmlns:c15="http://schemas.microsoft.com/office/drawing/2012/chart" uri="{02D57815-91ED-43cb-92C2-25804820EDAC}">
                        <c15:formulaRef>
                          <c15:sqref>('Global aubergine'!$C$5:$C$6,'Global aubergine'!$C$9:$C$14)</c15:sqref>
                        </c15:formulaRef>
                      </c:ext>
                    </c:extLst>
                    <c:numCache>
                      <c:formatCode>General</c:formatCode>
                      <c:ptCount val="8"/>
                      <c:pt idx="0">
                        <c:v>25</c:v>
                      </c:pt>
                      <c:pt idx="1">
                        <c:v>14</c:v>
                      </c:pt>
                      <c:pt idx="2">
                        <c:v>11</c:v>
                      </c:pt>
                      <c:pt idx="3">
                        <c:v>11</c:v>
                      </c:pt>
                      <c:pt idx="4">
                        <c:v>7</c:v>
                      </c:pt>
                      <c:pt idx="5">
                        <c:v>1</c:v>
                      </c:pt>
                      <c:pt idx="6">
                        <c:v>2</c:v>
                      </c:pt>
                      <c:pt idx="7">
                        <c:v>1</c:v>
                      </c:pt>
                    </c:numCache>
                  </c:numRef>
                </c:val>
                <c:extLst xmlns:c15="http://schemas.microsoft.com/office/drawing/2012/chart">
                  <c:ext xmlns:c16="http://schemas.microsoft.com/office/drawing/2014/chart" uri="{C3380CC4-5D6E-409C-BE32-E72D297353CC}">
                    <c16:uniqueId val="{00000006-64E9-46EF-94E0-C081731B6C7D}"/>
                  </c:ext>
                </c:extLst>
              </c15:ser>
            </c15:filteredBarSeries>
          </c:ext>
        </c:extLst>
      </c:barChart>
      <c:catAx>
        <c:axId val="370693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100"/>
            </a:pPr>
            <a:endParaRPr lang="fr-FR"/>
          </a:p>
        </c:txPr>
        <c:crossAx val="370267560"/>
        <c:crosses val="autoZero"/>
        <c:auto val="1"/>
        <c:lblAlgn val="ctr"/>
        <c:lblOffset val="100"/>
        <c:noMultiLvlLbl val="0"/>
      </c:catAx>
      <c:valAx>
        <c:axId val="370267560"/>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sz="1100"/>
                </a:pPr>
                <a:r>
                  <a:rPr lang="en-US" sz="1100"/>
                  <a:t>Indice de pression cumulé</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sz="1100"/>
            </a:pPr>
            <a:endParaRPr lang="fr-FR"/>
          </a:p>
        </c:txPr>
        <c:crossAx val="370693336"/>
        <c:crosses val="autoZero"/>
        <c:crossBetween val="between"/>
      </c:valAx>
      <c:spPr>
        <a:noFill/>
        <a:ln>
          <a:noFill/>
        </a:ln>
        <a:effectLst/>
      </c:spPr>
    </c:plotArea>
    <c:legend>
      <c:legendPos val="b"/>
      <c:layout>
        <c:manualLayout>
          <c:xMode val="edge"/>
          <c:yMode val="edge"/>
          <c:x val="0.81913562529352979"/>
          <c:y val="0.14562496321215609"/>
          <c:w val="0.10093460151966532"/>
          <c:h val="0.35103587818764914"/>
        </c:manualLayout>
      </c:layout>
      <c:overlay val="0"/>
      <c:spPr>
        <a:noFill/>
        <a:ln>
          <a:noFill/>
        </a:ln>
        <a:effectLst/>
      </c:spPr>
      <c:txPr>
        <a:bodyPr rot="0" vert="horz"/>
        <a:lstStyle/>
        <a:p>
          <a:pPr>
            <a:defRPr/>
          </a:pPr>
          <a:endParaRPr lang="fr-FR"/>
        </a:p>
      </c:txPr>
    </c:legend>
    <c:plotVisOnly val="1"/>
    <c:dispBlanksAs val="gap"/>
    <c:showDLblsOverMax val="0"/>
  </c:chart>
  <c:spPr>
    <a:solidFill>
      <a:schemeClr val="bg1"/>
    </a:solidFill>
    <a:ln w="9525" cap="flat" cmpd="sng" algn="ctr">
      <a:noFill/>
      <a:round/>
    </a:ln>
    <a:effectLst/>
  </c:spPr>
  <c:txPr>
    <a:bodyPr/>
    <a:lstStyle/>
    <a:p>
      <a:pPr>
        <a:defRPr sz="12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pPr>
            <a:r>
              <a:rPr lang="fr-FR" sz="1400" dirty="0"/>
              <a:t>Maladies aériennes</a:t>
            </a:r>
          </a:p>
        </c:rich>
      </c:tx>
      <c:layout>
        <c:manualLayout>
          <c:xMode val="edge"/>
          <c:yMode val="edge"/>
          <c:x val="0.61687387480382883"/>
          <c:y val="4.6608683442447715E-2"/>
        </c:manualLayout>
      </c:layout>
      <c:overlay val="0"/>
      <c:spPr>
        <a:noFill/>
        <a:ln>
          <a:noFill/>
        </a:ln>
        <a:effectLst/>
      </c:spPr>
    </c:title>
    <c:autoTitleDeleted val="0"/>
    <c:plotArea>
      <c:layout>
        <c:manualLayout>
          <c:layoutTarget val="inner"/>
          <c:xMode val="edge"/>
          <c:yMode val="edge"/>
          <c:x val="0.27655156788268043"/>
          <c:y val="0.16927113704239169"/>
          <c:w val="0.69023447819765649"/>
          <c:h val="0.55353108388994321"/>
        </c:manualLayout>
      </c:layout>
      <c:barChart>
        <c:barDir val="col"/>
        <c:grouping val="clustered"/>
        <c:varyColors val="0"/>
        <c:ser>
          <c:idx val="2"/>
          <c:order val="2"/>
          <c:tx>
            <c:strRef>
              <c:f>'Global aubergine'!$D$22</c:f>
              <c:strCache>
                <c:ptCount val="1"/>
                <c:pt idx="0">
                  <c:v>2017</c:v>
                </c:pt>
              </c:strCache>
            </c:strRef>
          </c:tx>
          <c:spPr>
            <a:solidFill>
              <a:srgbClr val="2FB497"/>
            </a:solidFill>
            <a:ln>
              <a:noFill/>
            </a:ln>
            <a:effectLst/>
          </c:spPr>
          <c:invertIfNegative val="0"/>
          <c:cat>
            <c:strRef>
              <c:f>('Global aubergine'!$A$23,'Global aubergine'!$A$28,'Global aubergine'!$A$35)</c:f>
              <c:strCache>
                <c:ptCount val="3"/>
                <c:pt idx="0">
                  <c:v>Botrytis</c:v>
                </c:pt>
                <c:pt idx="1">
                  <c:v>Sclerotinia</c:v>
                </c:pt>
                <c:pt idx="2">
                  <c:v>Virus</c:v>
                </c:pt>
              </c:strCache>
              <c:extLst/>
            </c:strRef>
          </c:cat>
          <c:val>
            <c:numRef>
              <c:f>('Global aubergine'!$D$23,'Global aubergine'!$D$28,'Global aubergine'!$D$35)</c:f>
              <c:numCache>
                <c:formatCode>General</c:formatCode>
                <c:ptCount val="3"/>
                <c:pt idx="0">
                  <c:v>0</c:v>
                </c:pt>
                <c:pt idx="1">
                  <c:v>0</c:v>
                </c:pt>
              </c:numCache>
              <c:extLst/>
            </c:numRef>
          </c:val>
          <c:extLst>
            <c:ext xmlns:c16="http://schemas.microsoft.com/office/drawing/2014/chart" uri="{C3380CC4-5D6E-409C-BE32-E72D297353CC}">
              <c16:uniqueId val="{00000000-B622-4775-9271-D4BD5E5375E9}"/>
            </c:ext>
          </c:extLst>
        </c:ser>
        <c:ser>
          <c:idx val="3"/>
          <c:order val="3"/>
          <c:tx>
            <c:strRef>
              <c:f>'Global aubergine'!$E$22</c:f>
              <c:strCache>
                <c:ptCount val="1"/>
                <c:pt idx="0">
                  <c:v>2018</c:v>
                </c:pt>
              </c:strCache>
            </c:strRef>
          </c:tx>
          <c:spPr>
            <a:solidFill>
              <a:schemeClr val="accent4"/>
            </a:solidFill>
            <a:ln>
              <a:noFill/>
            </a:ln>
            <a:effectLst/>
          </c:spPr>
          <c:invertIfNegative val="0"/>
          <c:cat>
            <c:strRef>
              <c:f>('Global aubergine'!$A$23,'Global aubergine'!$A$28,'Global aubergine'!$A$35)</c:f>
              <c:strCache>
                <c:ptCount val="3"/>
                <c:pt idx="0">
                  <c:v>Botrytis</c:v>
                </c:pt>
                <c:pt idx="1">
                  <c:v>Sclerotinia</c:v>
                </c:pt>
                <c:pt idx="2">
                  <c:v>Virus</c:v>
                </c:pt>
              </c:strCache>
              <c:extLst/>
            </c:strRef>
          </c:cat>
          <c:val>
            <c:numRef>
              <c:f>('Global aubergine'!$E$23,'Global aubergine'!$E$28,'Global aubergine'!$E$35)</c:f>
              <c:numCache>
                <c:formatCode>General</c:formatCode>
                <c:ptCount val="3"/>
                <c:pt idx="0">
                  <c:v>1</c:v>
                </c:pt>
              </c:numCache>
              <c:extLst/>
            </c:numRef>
          </c:val>
          <c:extLst>
            <c:ext xmlns:c16="http://schemas.microsoft.com/office/drawing/2014/chart" uri="{C3380CC4-5D6E-409C-BE32-E72D297353CC}">
              <c16:uniqueId val="{00000001-B622-4775-9271-D4BD5E5375E9}"/>
            </c:ext>
          </c:extLst>
        </c:ser>
        <c:ser>
          <c:idx val="5"/>
          <c:order val="4"/>
          <c:tx>
            <c:strRef>
              <c:f>'Global aubergine'!$F$22</c:f>
              <c:strCache>
                <c:ptCount val="1"/>
                <c:pt idx="0">
                  <c:v>2019</c:v>
                </c:pt>
              </c:strCache>
            </c:strRef>
          </c:tx>
          <c:invertIfNegative val="0"/>
          <c:cat>
            <c:strRef>
              <c:f>('Global aubergine'!$A$23,'Global aubergine'!$A$28,'Global aubergine'!$A$35)</c:f>
              <c:strCache>
                <c:ptCount val="3"/>
                <c:pt idx="0">
                  <c:v>Botrytis</c:v>
                </c:pt>
                <c:pt idx="1">
                  <c:v>Sclerotinia</c:v>
                </c:pt>
                <c:pt idx="2">
                  <c:v>Virus</c:v>
                </c:pt>
              </c:strCache>
              <c:extLst/>
            </c:strRef>
          </c:cat>
          <c:val>
            <c:numRef>
              <c:f>('Global aubergine'!$F$23,'Global aubergine'!$F$28,'Global aubergine'!$F$35)</c:f>
              <c:numCache>
                <c:formatCode>General</c:formatCode>
                <c:ptCount val="3"/>
                <c:pt idx="0">
                  <c:v>2</c:v>
                </c:pt>
                <c:pt idx="1">
                  <c:v>4</c:v>
                </c:pt>
              </c:numCache>
              <c:extLst/>
            </c:numRef>
          </c:val>
          <c:extLst>
            <c:ext xmlns:c16="http://schemas.microsoft.com/office/drawing/2014/chart" uri="{C3380CC4-5D6E-409C-BE32-E72D297353CC}">
              <c16:uniqueId val="{00000002-B622-4775-9271-D4BD5E5375E9}"/>
            </c:ext>
          </c:extLst>
        </c:ser>
        <c:ser>
          <c:idx val="4"/>
          <c:order val="5"/>
          <c:tx>
            <c:strRef>
              <c:f>'Global aubergine'!$G$22</c:f>
              <c:strCache>
                <c:ptCount val="1"/>
                <c:pt idx="0">
                  <c:v>2020</c:v>
                </c:pt>
              </c:strCache>
            </c:strRef>
          </c:tx>
          <c:spPr>
            <a:solidFill>
              <a:srgbClr val="92D050"/>
            </a:solidFill>
            <a:ln>
              <a:noFill/>
            </a:ln>
            <a:effectLst/>
          </c:spPr>
          <c:invertIfNegative val="0"/>
          <c:cat>
            <c:strRef>
              <c:f>('Global aubergine'!$A$23,'Global aubergine'!$A$28,'Global aubergine'!$A$35)</c:f>
              <c:strCache>
                <c:ptCount val="3"/>
                <c:pt idx="0">
                  <c:v>Botrytis</c:v>
                </c:pt>
                <c:pt idx="1">
                  <c:v>Sclerotinia</c:v>
                </c:pt>
                <c:pt idx="2">
                  <c:v>Virus</c:v>
                </c:pt>
              </c:strCache>
              <c:extLst/>
            </c:strRef>
          </c:cat>
          <c:val>
            <c:numRef>
              <c:f>('Global aubergine'!$G$23,'Global aubergine'!$G$28,'Global aubergine'!$G$35)</c:f>
              <c:numCache>
                <c:formatCode>General</c:formatCode>
                <c:ptCount val="3"/>
                <c:pt idx="0">
                  <c:v>7</c:v>
                </c:pt>
                <c:pt idx="1">
                  <c:v>2</c:v>
                </c:pt>
              </c:numCache>
              <c:extLst/>
            </c:numRef>
          </c:val>
          <c:extLst>
            <c:ext xmlns:c16="http://schemas.microsoft.com/office/drawing/2014/chart" uri="{C3380CC4-5D6E-409C-BE32-E72D297353CC}">
              <c16:uniqueId val="{00000003-B622-4775-9271-D4BD5E5375E9}"/>
            </c:ext>
          </c:extLst>
        </c:ser>
        <c:ser>
          <c:idx val="6"/>
          <c:order val="6"/>
          <c:tx>
            <c:strRef>
              <c:f>'Global aubergine'!$H$22</c:f>
              <c:strCache>
                <c:ptCount val="1"/>
                <c:pt idx="0">
                  <c:v>2021</c:v>
                </c:pt>
              </c:strCache>
            </c:strRef>
          </c:tx>
          <c:spPr>
            <a:solidFill>
              <a:srgbClr val="E9415B"/>
            </a:solidFill>
          </c:spPr>
          <c:invertIfNegative val="0"/>
          <c:cat>
            <c:strRef>
              <c:f>('Global aubergine'!$A$23,'Global aubergine'!$A$28,'Global aubergine'!$A$35)</c:f>
              <c:strCache>
                <c:ptCount val="3"/>
                <c:pt idx="0">
                  <c:v>Botrytis</c:v>
                </c:pt>
                <c:pt idx="1">
                  <c:v>Sclerotinia</c:v>
                </c:pt>
                <c:pt idx="2">
                  <c:v>Virus</c:v>
                </c:pt>
              </c:strCache>
              <c:extLst/>
            </c:strRef>
          </c:cat>
          <c:val>
            <c:numRef>
              <c:f>('Global aubergine'!$H$23,'Global aubergine'!$H$28,'Global aubergine'!$H$35)</c:f>
              <c:numCache>
                <c:formatCode>General</c:formatCode>
                <c:ptCount val="3"/>
                <c:pt idx="0">
                  <c:v>0</c:v>
                </c:pt>
                <c:pt idx="1">
                  <c:v>0</c:v>
                </c:pt>
                <c:pt idx="2">
                  <c:v>2</c:v>
                </c:pt>
              </c:numCache>
              <c:extLst/>
            </c:numRef>
          </c:val>
          <c:extLst>
            <c:ext xmlns:c16="http://schemas.microsoft.com/office/drawing/2014/chart" uri="{C3380CC4-5D6E-409C-BE32-E72D297353CC}">
              <c16:uniqueId val="{00000004-B622-4775-9271-D4BD5E5375E9}"/>
            </c:ext>
          </c:extLst>
        </c:ser>
        <c:dLbls>
          <c:showLegendKey val="0"/>
          <c:showVal val="0"/>
          <c:showCatName val="0"/>
          <c:showSerName val="0"/>
          <c:showPercent val="0"/>
          <c:showBubbleSize val="0"/>
        </c:dLbls>
        <c:gapWidth val="219"/>
        <c:axId val="370270304"/>
        <c:axId val="370270696"/>
        <c:extLst>
          <c:ext xmlns:c15="http://schemas.microsoft.com/office/drawing/2012/chart" uri="{02D57815-91ED-43cb-92C2-25804820EDAC}">
            <c15:filteredBarSeries>
              <c15:ser>
                <c:idx val="0"/>
                <c:order val="0"/>
                <c:tx>
                  <c:strRef>
                    <c:extLst>
                      <c:ext uri="{02D57815-91ED-43cb-92C2-25804820EDAC}">
                        <c15:formulaRef>
                          <c15:sqref>'Global aubergine'!$B$22</c15:sqref>
                        </c15:formulaRef>
                      </c:ext>
                    </c:extLst>
                    <c:strCache>
                      <c:ptCount val="1"/>
                      <c:pt idx="0">
                        <c:v>2015</c:v>
                      </c:pt>
                    </c:strCache>
                  </c:strRef>
                </c:tx>
                <c:spPr>
                  <a:solidFill>
                    <a:schemeClr val="accent1"/>
                  </a:solidFill>
                  <a:ln>
                    <a:noFill/>
                  </a:ln>
                  <a:effectLst/>
                </c:spPr>
                <c:invertIfNegative val="0"/>
                <c:cat>
                  <c:strRef>
                    <c:extLst>
                      <c:ext uri="{02D57815-91ED-43cb-92C2-25804820EDAC}">
                        <c15:formulaRef>
                          <c15:sqref>('Global aubergine'!$A$23,'Global aubergine'!$A$28,'Global aubergine'!$A$35)</c15:sqref>
                        </c15:formulaRef>
                      </c:ext>
                    </c:extLst>
                    <c:strCache>
                      <c:ptCount val="3"/>
                      <c:pt idx="0">
                        <c:v>Botrytis</c:v>
                      </c:pt>
                      <c:pt idx="1">
                        <c:v>Sclerotinia</c:v>
                      </c:pt>
                      <c:pt idx="2">
                        <c:v>Virus</c:v>
                      </c:pt>
                    </c:strCache>
                  </c:strRef>
                </c:cat>
                <c:val>
                  <c:numRef>
                    <c:extLst>
                      <c:ext uri="{02D57815-91ED-43cb-92C2-25804820EDAC}">
                        <c15:formulaRef>
                          <c15:sqref>('Global aubergine'!$B$23,'Global aubergine'!$B$28,'Global aubergine'!$B$35)</c15:sqref>
                        </c15:formulaRef>
                      </c:ext>
                    </c:extLst>
                    <c:numCache>
                      <c:formatCode>General</c:formatCode>
                      <c:ptCount val="3"/>
                      <c:pt idx="0">
                        <c:v>1</c:v>
                      </c:pt>
                      <c:pt idx="1">
                        <c:v>1</c:v>
                      </c:pt>
                    </c:numCache>
                  </c:numRef>
                </c:val>
                <c:extLst>
                  <c:ext xmlns:c16="http://schemas.microsoft.com/office/drawing/2014/chart" uri="{C3380CC4-5D6E-409C-BE32-E72D297353CC}">
                    <c16:uniqueId val="{00000005-B622-4775-9271-D4BD5E5375E9}"/>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'Global aubergine'!$C$22</c15:sqref>
                        </c15:formulaRef>
                      </c:ext>
                    </c:extLst>
                    <c:strCache>
                      <c:ptCount val="1"/>
                      <c:pt idx="0">
                        <c:v>2016</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('Global aubergine'!$A$23,'Global aubergine'!$A$28,'Global aubergine'!$A$35)</c15:sqref>
                        </c15:formulaRef>
                      </c:ext>
                    </c:extLst>
                    <c:strCache>
                      <c:ptCount val="3"/>
                      <c:pt idx="0">
                        <c:v>Botrytis</c:v>
                      </c:pt>
                      <c:pt idx="1">
                        <c:v>Sclerotinia</c:v>
                      </c:pt>
                      <c:pt idx="2">
                        <c:v>Virus</c:v>
                      </c:pt>
                    </c:strCache>
                  </c:strRef>
                </c:cat>
                <c:val>
                  <c:numRef>
                    <c:extLst xmlns:c15="http://schemas.microsoft.com/office/drawing/2012/chart">
                      <c:ext xmlns:c15="http://schemas.microsoft.com/office/drawing/2012/chart" uri="{02D57815-91ED-43cb-92C2-25804820EDAC}">
                        <c15:formulaRef>
                          <c15:sqref>('Global aubergine'!$C$23,'Global aubergine'!$C$28,'Global aubergine'!$C$35)</c15:sqref>
                        </c15:formulaRef>
                      </c:ext>
                    </c:extLst>
                    <c:numCache>
                      <c:formatCode>General</c:formatCode>
                      <c:ptCount val="3"/>
                      <c:pt idx="0">
                        <c:v>0</c:v>
                      </c:pt>
                      <c:pt idx="1">
                        <c:v>3</c:v>
                      </c:pt>
                    </c:numCache>
                  </c:numRef>
                </c:val>
                <c:extLst xmlns:c15="http://schemas.microsoft.com/office/drawing/2012/chart">
                  <c:ext xmlns:c16="http://schemas.microsoft.com/office/drawing/2014/chart" uri="{C3380CC4-5D6E-409C-BE32-E72D297353CC}">
                    <c16:uniqueId val="{00000006-B622-4775-9271-D4BD5E5375E9}"/>
                  </c:ext>
                </c:extLst>
              </c15:ser>
            </c15:filteredBarSeries>
          </c:ext>
        </c:extLst>
      </c:barChart>
      <c:catAx>
        <c:axId val="37027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fr-FR"/>
          </a:p>
        </c:txPr>
        <c:crossAx val="370270696"/>
        <c:crosses val="autoZero"/>
        <c:auto val="1"/>
        <c:lblAlgn val="ctr"/>
        <c:lblOffset val="100"/>
        <c:noMultiLvlLbl val="0"/>
      </c:catAx>
      <c:valAx>
        <c:axId val="370270696"/>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Indice de pression cumulé</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fr-FR"/>
          </a:p>
        </c:txPr>
        <c:crossAx val="37027030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1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pPr>
            <a:r>
              <a:rPr lang="fr-FR" sz="1400"/>
              <a:t>Bioagresseurs telluriques</a:t>
            </a:r>
          </a:p>
        </c:rich>
      </c:tx>
      <c:layout>
        <c:manualLayout>
          <c:xMode val="edge"/>
          <c:yMode val="edge"/>
          <c:x val="0.50373400158427284"/>
          <c:y val="5.0733226593498194E-2"/>
        </c:manualLayout>
      </c:layout>
      <c:overlay val="0"/>
      <c:spPr>
        <a:noFill/>
        <a:ln>
          <a:noFill/>
        </a:ln>
        <a:effectLst/>
      </c:spPr>
    </c:title>
    <c:autoTitleDeleted val="0"/>
    <c:plotArea>
      <c:layout>
        <c:manualLayout>
          <c:layoutTarget val="inner"/>
          <c:xMode val="edge"/>
          <c:yMode val="edge"/>
          <c:x val="0.16134673156539112"/>
          <c:y val="0.16994272623138604"/>
          <c:w val="0.59353786063380876"/>
          <c:h val="0.55391527978497623"/>
        </c:manualLayout>
      </c:layout>
      <c:barChart>
        <c:barDir val="col"/>
        <c:grouping val="clustered"/>
        <c:varyColors val="0"/>
        <c:ser>
          <c:idx val="2"/>
          <c:order val="2"/>
          <c:tx>
            <c:strRef>
              <c:f>'Global aubergine'!$D$22</c:f>
              <c:strCache>
                <c:ptCount val="1"/>
                <c:pt idx="0">
                  <c:v>2017</c:v>
                </c:pt>
              </c:strCache>
            </c:strRef>
          </c:tx>
          <c:spPr>
            <a:solidFill>
              <a:srgbClr val="2FB497"/>
            </a:solidFill>
            <a:ln>
              <a:noFill/>
            </a:ln>
            <a:effectLst/>
          </c:spPr>
          <c:invertIfNegative val="0"/>
          <c:cat>
            <c:strRef>
              <c:f>('Global aubergine'!$A$25,'Global aubergine'!$A$27,'Global aubergine'!$A$30,'Global aubergine'!$A$32,'Global aubergine'!$A$34)</c:f>
              <c:strCache>
                <c:ptCount val="5"/>
                <c:pt idx="0">
                  <c:v>Verticilliose</c:v>
                </c:pt>
                <c:pt idx="1">
                  <c:v>Fusarium</c:v>
                </c:pt>
                <c:pt idx="2">
                  <c:v>Nématodes</c:v>
                </c:pt>
                <c:pt idx="3">
                  <c:v>Nécroses racinaires</c:v>
                </c:pt>
                <c:pt idx="4">
                  <c:v>Rhizoctonia </c:v>
                </c:pt>
              </c:strCache>
              <c:extLst/>
            </c:strRef>
          </c:cat>
          <c:val>
            <c:numRef>
              <c:f>('Global aubergine'!$D$25,'Global aubergine'!$D$27,'Global aubergine'!$D$30,'Global aubergine'!$D$32,'Global aubergine'!$D$34)</c:f>
              <c:numCache>
                <c:formatCode>General</c:formatCode>
                <c:ptCount val="5"/>
                <c:pt idx="0">
                  <c:v>27</c:v>
                </c:pt>
                <c:pt idx="1">
                  <c:v>2</c:v>
                </c:pt>
                <c:pt idx="2">
                  <c:v>13</c:v>
                </c:pt>
              </c:numCache>
              <c:extLst/>
            </c:numRef>
          </c:val>
          <c:extLst>
            <c:ext xmlns:c16="http://schemas.microsoft.com/office/drawing/2014/chart" uri="{C3380CC4-5D6E-409C-BE32-E72D297353CC}">
              <c16:uniqueId val="{00000000-4DCA-406D-8221-AAB98CB08B0A}"/>
            </c:ext>
          </c:extLst>
        </c:ser>
        <c:ser>
          <c:idx val="3"/>
          <c:order val="3"/>
          <c:tx>
            <c:strRef>
              <c:f>'Global aubergine'!$E$22</c:f>
              <c:strCache>
                <c:ptCount val="1"/>
                <c:pt idx="0">
                  <c:v>2018</c:v>
                </c:pt>
              </c:strCache>
            </c:strRef>
          </c:tx>
          <c:spPr>
            <a:solidFill>
              <a:schemeClr val="accent4"/>
            </a:solidFill>
            <a:ln>
              <a:noFill/>
            </a:ln>
            <a:effectLst/>
          </c:spPr>
          <c:invertIfNegative val="0"/>
          <c:cat>
            <c:strRef>
              <c:f>('Global aubergine'!$A$25,'Global aubergine'!$A$27,'Global aubergine'!$A$30,'Global aubergine'!$A$32,'Global aubergine'!$A$34)</c:f>
              <c:strCache>
                <c:ptCount val="5"/>
                <c:pt idx="0">
                  <c:v>Verticilliose</c:v>
                </c:pt>
                <c:pt idx="1">
                  <c:v>Fusarium</c:v>
                </c:pt>
                <c:pt idx="2">
                  <c:v>Nématodes</c:v>
                </c:pt>
                <c:pt idx="3">
                  <c:v>Nécroses racinaires</c:v>
                </c:pt>
                <c:pt idx="4">
                  <c:v>Rhizoctonia </c:v>
                </c:pt>
              </c:strCache>
              <c:extLst/>
            </c:strRef>
          </c:cat>
          <c:val>
            <c:numRef>
              <c:f>('Global aubergine'!$E$25,'Global aubergine'!$E$27,'Global aubergine'!$E$30,'Global aubergine'!$E$32,'Global aubergine'!$E$34)</c:f>
              <c:numCache>
                <c:formatCode>General</c:formatCode>
                <c:ptCount val="5"/>
                <c:pt idx="0">
                  <c:v>19</c:v>
                </c:pt>
                <c:pt idx="3">
                  <c:v>1</c:v>
                </c:pt>
              </c:numCache>
              <c:extLst/>
            </c:numRef>
          </c:val>
          <c:extLst>
            <c:ext xmlns:c16="http://schemas.microsoft.com/office/drawing/2014/chart" uri="{C3380CC4-5D6E-409C-BE32-E72D297353CC}">
              <c16:uniqueId val="{00000001-4DCA-406D-8221-AAB98CB08B0A}"/>
            </c:ext>
          </c:extLst>
        </c:ser>
        <c:ser>
          <c:idx val="5"/>
          <c:order val="4"/>
          <c:tx>
            <c:strRef>
              <c:f>'Global aubergine'!$F$22</c:f>
              <c:strCache>
                <c:ptCount val="1"/>
                <c:pt idx="0">
                  <c:v>2019</c:v>
                </c:pt>
              </c:strCache>
            </c:strRef>
          </c:tx>
          <c:invertIfNegative val="0"/>
          <c:cat>
            <c:strRef>
              <c:f>('Global aubergine'!$A$25,'Global aubergine'!$A$27,'Global aubergine'!$A$30,'Global aubergine'!$A$32,'Global aubergine'!$A$34)</c:f>
              <c:strCache>
                <c:ptCount val="5"/>
                <c:pt idx="0">
                  <c:v>Verticilliose</c:v>
                </c:pt>
                <c:pt idx="1">
                  <c:v>Fusarium</c:v>
                </c:pt>
                <c:pt idx="2">
                  <c:v>Nématodes</c:v>
                </c:pt>
                <c:pt idx="3">
                  <c:v>Nécroses racinaires</c:v>
                </c:pt>
                <c:pt idx="4">
                  <c:v>Rhizoctonia </c:v>
                </c:pt>
              </c:strCache>
              <c:extLst/>
            </c:strRef>
          </c:cat>
          <c:val>
            <c:numRef>
              <c:f>('Global aubergine'!$F$25,'Global aubergine'!$F$27,'Global aubergine'!$F$30,'Global aubergine'!$F$32,'Global aubergine'!$F$34)</c:f>
              <c:numCache>
                <c:formatCode>General</c:formatCode>
                <c:ptCount val="5"/>
                <c:pt idx="0">
                  <c:v>10</c:v>
                </c:pt>
                <c:pt idx="1">
                  <c:v>2</c:v>
                </c:pt>
                <c:pt idx="2">
                  <c:v>4</c:v>
                </c:pt>
                <c:pt idx="3">
                  <c:v>0</c:v>
                </c:pt>
              </c:numCache>
              <c:extLst/>
            </c:numRef>
          </c:val>
          <c:extLst>
            <c:ext xmlns:c16="http://schemas.microsoft.com/office/drawing/2014/chart" uri="{C3380CC4-5D6E-409C-BE32-E72D297353CC}">
              <c16:uniqueId val="{00000002-4DCA-406D-8221-AAB98CB08B0A}"/>
            </c:ext>
          </c:extLst>
        </c:ser>
        <c:ser>
          <c:idx val="4"/>
          <c:order val="5"/>
          <c:tx>
            <c:strRef>
              <c:f>'Global aubergine'!$G$22</c:f>
              <c:strCache>
                <c:ptCount val="1"/>
                <c:pt idx="0">
                  <c:v>2020</c:v>
                </c:pt>
              </c:strCache>
            </c:strRef>
          </c:tx>
          <c:spPr>
            <a:solidFill>
              <a:srgbClr val="92D050"/>
            </a:solidFill>
            <a:ln>
              <a:noFill/>
            </a:ln>
            <a:effectLst/>
          </c:spPr>
          <c:invertIfNegative val="0"/>
          <c:cat>
            <c:strRef>
              <c:f>('Global aubergine'!$A$25,'Global aubergine'!$A$27,'Global aubergine'!$A$30,'Global aubergine'!$A$32,'Global aubergine'!$A$34)</c:f>
              <c:strCache>
                <c:ptCount val="5"/>
                <c:pt idx="0">
                  <c:v>Verticilliose</c:v>
                </c:pt>
                <c:pt idx="1">
                  <c:v>Fusarium</c:v>
                </c:pt>
                <c:pt idx="2">
                  <c:v>Nématodes</c:v>
                </c:pt>
                <c:pt idx="3">
                  <c:v>Nécroses racinaires</c:v>
                </c:pt>
                <c:pt idx="4">
                  <c:v>Rhizoctonia </c:v>
                </c:pt>
              </c:strCache>
              <c:extLst/>
            </c:strRef>
          </c:cat>
          <c:val>
            <c:numRef>
              <c:f>('Global aubergine'!$G$25,'Global aubergine'!$G$27,'Global aubergine'!$G$30,'Global aubergine'!$G$32,'Global aubergine'!$G$34)</c:f>
              <c:numCache>
                <c:formatCode>General</c:formatCode>
                <c:ptCount val="5"/>
                <c:pt idx="0">
                  <c:v>12</c:v>
                </c:pt>
                <c:pt idx="1">
                  <c:v>4</c:v>
                </c:pt>
                <c:pt idx="2">
                  <c:v>0</c:v>
                </c:pt>
                <c:pt idx="3">
                  <c:v>0</c:v>
                </c:pt>
              </c:numCache>
              <c:extLst/>
            </c:numRef>
          </c:val>
          <c:extLst>
            <c:ext xmlns:c16="http://schemas.microsoft.com/office/drawing/2014/chart" uri="{C3380CC4-5D6E-409C-BE32-E72D297353CC}">
              <c16:uniqueId val="{00000003-4DCA-406D-8221-AAB98CB08B0A}"/>
            </c:ext>
          </c:extLst>
        </c:ser>
        <c:ser>
          <c:idx val="6"/>
          <c:order val="6"/>
          <c:tx>
            <c:strRef>
              <c:f>'Global aubergine'!$H$22</c:f>
              <c:strCache>
                <c:ptCount val="1"/>
                <c:pt idx="0">
                  <c:v>2021</c:v>
                </c:pt>
              </c:strCache>
            </c:strRef>
          </c:tx>
          <c:spPr>
            <a:solidFill>
              <a:srgbClr val="E9415B"/>
            </a:solidFill>
          </c:spPr>
          <c:invertIfNegative val="0"/>
          <c:cat>
            <c:strRef>
              <c:f>('Global aubergine'!$A$25,'Global aubergine'!$A$27,'Global aubergine'!$A$30,'Global aubergine'!$A$32,'Global aubergine'!$A$34)</c:f>
              <c:strCache>
                <c:ptCount val="5"/>
                <c:pt idx="0">
                  <c:v>Verticilliose</c:v>
                </c:pt>
                <c:pt idx="1">
                  <c:v>Fusarium</c:v>
                </c:pt>
                <c:pt idx="2">
                  <c:v>Nématodes</c:v>
                </c:pt>
                <c:pt idx="3">
                  <c:v>Nécroses racinaires</c:v>
                </c:pt>
                <c:pt idx="4">
                  <c:v>Rhizoctonia </c:v>
                </c:pt>
              </c:strCache>
              <c:extLst/>
            </c:strRef>
          </c:cat>
          <c:val>
            <c:numRef>
              <c:f>('Global aubergine'!$H$25,'Global aubergine'!$H$27,'Global aubergine'!$H$30,'Global aubergine'!$H$32,'Global aubergine'!$H$34)</c:f>
              <c:numCache>
                <c:formatCode>General</c:formatCode>
                <c:ptCount val="5"/>
                <c:pt idx="0">
                  <c:v>11</c:v>
                </c:pt>
                <c:pt idx="1">
                  <c:v>3</c:v>
                </c:pt>
                <c:pt idx="2">
                  <c:v>1</c:v>
                </c:pt>
                <c:pt idx="3">
                  <c:v>1</c:v>
                </c:pt>
                <c:pt idx="4">
                  <c:v>1</c:v>
                </c:pt>
              </c:numCache>
              <c:extLst/>
            </c:numRef>
          </c:val>
          <c:extLst>
            <c:ext xmlns:c16="http://schemas.microsoft.com/office/drawing/2014/chart" uri="{C3380CC4-5D6E-409C-BE32-E72D297353CC}">
              <c16:uniqueId val="{00000004-4DCA-406D-8221-AAB98CB08B0A}"/>
            </c:ext>
          </c:extLst>
        </c:ser>
        <c:dLbls>
          <c:showLegendKey val="0"/>
          <c:showVal val="0"/>
          <c:showCatName val="0"/>
          <c:showSerName val="0"/>
          <c:showPercent val="0"/>
          <c:showBubbleSize val="0"/>
        </c:dLbls>
        <c:gapWidth val="219"/>
        <c:axId val="370270304"/>
        <c:axId val="370270696"/>
        <c:extLst>
          <c:ext xmlns:c15="http://schemas.microsoft.com/office/drawing/2012/chart" uri="{02D57815-91ED-43cb-92C2-25804820EDAC}">
            <c15:filteredBarSeries>
              <c15:ser>
                <c:idx val="0"/>
                <c:order val="0"/>
                <c:tx>
                  <c:strRef>
                    <c:extLst>
                      <c:ext uri="{02D57815-91ED-43cb-92C2-25804820EDAC}">
                        <c15:formulaRef>
                          <c15:sqref>'Global aubergine'!$B$22</c15:sqref>
                        </c15:formulaRef>
                      </c:ext>
                    </c:extLst>
                    <c:strCache>
                      <c:ptCount val="1"/>
                      <c:pt idx="0">
                        <c:v>2015</c:v>
                      </c:pt>
                    </c:strCache>
                  </c:strRef>
                </c:tx>
                <c:spPr>
                  <a:solidFill>
                    <a:schemeClr val="accent1"/>
                  </a:solidFill>
                  <a:ln>
                    <a:noFill/>
                  </a:ln>
                  <a:effectLst/>
                </c:spPr>
                <c:invertIfNegative val="0"/>
                <c:cat>
                  <c:strRef>
                    <c:extLst>
                      <c:ext uri="{02D57815-91ED-43cb-92C2-25804820EDAC}">
                        <c15:formulaRef>
                          <c15:sqref>('Global aubergine'!$A$25,'Global aubergine'!$A$27,'Global aubergine'!$A$30,'Global aubergine'!$A$32,'Global aubergine'!$A$34)</c15:sqref>
                        </c15:formulaRef>
                      </c:ext>
                    </c:extLst>
                    <c:strCache>
                      <c:ptCount val="5"/>
                      <c:pt idx="0">
                        <c:v>Verticilliose</c:v>
                      </c:pt>
                      <c:pt idx="1">
                        <c:v>Fusarium</c:v>
                      </c:pt>
                      <c:pt idx="2">
                        <c:v>Nématodes</c:v>
                      </c:pt>
                      <c:pt idx="3">
                        <c:v>Nécroses racinaires</c:v>
                      </c:pt>
                      <c:pt idx="4">
                        <c:v>Rhizoctonia </c:v>
                      </c:pt>
                    </c:strCache>
                  </c:strRef>
                </c:cat>
                <c:val>
                  <c:numRef>
                    <c:extLst>
                      <c:ext uri="{02D57815-91ED-43cb-92C2-25804820EDAC}">
                        <c15:formulaRef>
                          <c15:sqref>('Global aubergine'!$B$25,'Global aubergine'!$B$27,'Global aubergine'!$B$30,'Global aubergine'!$B$32,'Global aubergine'!$B$34)</c15:sqref>
                        </c15:formulaRef>
                      </c:ext>
                    </c:extLst>
                    <c:numCache>
                      <c:formatCode>General</c:formatCode>
                      <c:ptCount val="5"/>
                      <c:pt idx="0">
                        <c:v>9</c:v>
                      </c:pt>
                      <c:pt idx="2">
                        <c:v>2</c:v>
                      </c:pt>
                    </c:numCache>
                  </c:numRef>
                </c:val>
                <c:extLst>
                  <c:ext xmlns:c16="http://schemas.microsoft.com/office/drawing/2014/chart" uri="{C3380CC4-5D6E-409C-BE32-E72D297353CC}">
                    <c16:uniqueId val="{00000005-4DCA-406D-8221-AAB98CB08B0A}"/>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'Global aubergine'!$C$22</c15:sqref>
                        </c15:formulaRef>
                      </c:ext>
                    </c:extLst>
                    <c:strCache>
                      <c:ptCount val="1"/>
                      <c:pt idx="0">
                        <c:v>2016</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('Global aubergine'!$A$25,'Global aubergine'!$A$27,'Global aubergine'!$A$30,'Global aubergine'!$A$32,'Global aubergine'!$A$34)</c15:sqref>
                        </c15:formulaRef>
                      </c:ext>
                    </c:extLst>
                    <c:strCache>
                      <c:ptCount val="5"/>
                      <c:pt idx="0">
                        <c:v>Verticilliose</c:v>
                      </c:pt>
                      <c:pt idx="1">
                        <c:v>Fusarium</c:v>
                      </c:pt>
                      <c:pt idx="2">
                        <c:v>Nématodes</c:v>
                      </c:pt>
                      <c:pt idx="3">
                        <c:v>Nécroses racinaires</c:v>
                      </c:pt>
                      <c:pt idx="4">
                        <c:v>Rhizoctonia </c:v>
                      </c:pt>
                    </c:strCache>
                  </c:strRef>
                </c:cat>
                <c:val>
                  <c:numRef>
                    <c:extLst xmlns:c15="http://schemas.microsoft.com/office/drawing/2012/chart">
                      <c:ext xmlns:c15="http://schemas.microsoft.com/office/drawing/2012/chart" uri="{02D57815-91ED-43cb-92C2-25804820EDAC}">
                        <c15:formulaRef>
                          <c15:sqref>('Global aubergine'!$C$25,'Global aubergine'!$C$27,'Global aubergine'!$C$30,'Global aubergine'!$C$32,'Global aubergine'!$C$34)</c15:sqref>
                        </c15:formulaRef>
                      </c:ext>
                    </c:extLst>
                    <c:numCache>
                      <c:formatCode>General</c:formatCode>
                      <c:ptCount val="5"/>
                      <c:pt idx="0">
                        <c:v>12</c:v>
                      </c:pt>
                      <c:pt idx="2">
                        <c:v>5</c:v>
                      </c:pt>
                    </c:numCache>
                  </c:numRef>
                </c:val>
                <c:extLst xmlns:c15="http://schemas.microsoft.com/office/drawing/2012/chart">
                  <c:ext xmlns:c16="http://schemas.microsoft.com/office/drawing/2014/chart" uri="{C3380CC4-5D6E-409C-BE32-E72D297353CC}">
                    <c16:uniqueId val="{00000006-4DCA-406D-8221-AAB98CB08B0A}"/>
                  </c:ext>
                </c:extLst>
              </c15:ser>
            </c15:filteredBarSeries>
          </c:ext>
        </c:extLst>
      </c:barChart>
      <c:catAx>
        <c:axId val="37027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fr-FR"/>
          </a:p>
        </c:txPr>
        <c:crossAx val="370270696"/>
        <c:crosses val="autoZero"/>
        <c:auto val="1"/>
        <c:lblAlgn val="ctr"/>
        <c:lblOffset val="100"/>
        <c:noMultiLvlLbl val="0"/>
      </c:catAx>
      <c:valAx>
        <c:axId val="370270696"/>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Indice de pression cumulé</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fr-FR"/>
          </a:p>
        </c:txPr>
        <c:crossAx val="370270304"/>
        <c:crosses val="autoZero"/>
        <c:crossBetween val="between"/>
      </c:valAx>
      <c:spPr>
        <a:noFill/>
        <a:ln>
          <a:noFill/>
        </a:ln>
        <a:effectLst/>
      </c:spPr>
    </c:plotArea>
    <c:legend>
      <c:legendPos val="b"/>
      <c:layout>
        <c:manualLayout>
          <c:xMode val="edge"/>
          <c:yMode val="edge"/>
          <c:x val="0.73895567523402894"/>
          <c:y val="0.19630932030879555"/>
          <c:w val="0.1901109987395565"/>
          <c:h val="0.34109792031388864"/>
        </c:manualLayout>
      </c:layout>
      <c:overlay val="0"/>
      <c:spPr>
        <a:noFill/>
        <a:ln>
          <a:noFill/>
        </a:ln>
        <a:effectLst/>
      </c:spPr>
      <c:txPr>
        <a:bodyPr rot="0" vert="horz"/>
        <a:lstStyle/>
        <a:p>
          <a:pPr>
            <a:defRPr sz="1200"/>
          </a:pPr>
          <a:endParaRPr lang="fr-FR"/>
        </a:p>
      </c:txPr>
    </c:legend>
    <c:plotVisOnly val="1"/>
    <c:dispBlanksAs val="gap"/>
    <c:showDLblsOverMax val="0"/>
  </c:chart>
  <c:spPr>
    <a:solidFill>
      <a:schemeClr val="bg1"/>
    </a:solidFill>
    <a:ln w="9525" cap="flat" cmpd="sng" algn="ctr">
      <a:noFill/>
      <a:round/>
    </a:ln>
    <a:effectLst/>
  </c:spPr>
  <c:txPr>
    <a:bodyPr/>
    <a:lstStyle/>
    <a:p>
      <a:pPr>
        <a:defRPr sz="1100"/>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4CD12D4-A9BB-4512-A6DF-2658940E6C5E}" type="datetimeFigureOut">
              <a:rPr lang="fr-FR"/>
              <a:pPr>
                <a:defRPr/>
              </a:pPr>
              <a:t>17/12/2021</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014C14-9824-4762-A053-2B04F0C1741B}" type="slidenum">
              <a:rPr lang="fr-FR"/>
              <a:pPr>
                <a:defRPr/>
              </a:pPr>
              <a:t>‹N°›</a:t>
            </a:fld>
            <a:endParaRPr lang="fr-FR"/>
          </a:p>
        </p:txBody>
      </p:sp>
    </p:spTree>
    <p:extLst>
      <p:ext uri="{BB962C8B-B14F-4D97-AF65-F5344CB8AC3E}">
        <p14:creationId xmlns:p14="http://schemas.microsoft.com/office/powerpoint/2010/main" val="2510719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80694F-D73E-41E6-A68C-507382FD8837}" type="slidenum">
              <a:rPr lang="fr-FR" smtClean="0"/>
              <a:pPr fontAlgn="base">
                <a:spcBef>
                  <a:spcPct val="0"/>
                </a:spcBef>
                <a:spcAft>
                  <a:spcPct val="0"/>
                </a:spcAft>
                <a:defRPr/>
              </a:pPr>
              <a:t>11</a:t>
            </a:fld>
            <a:endParaRPr lang="fr-FR"/>
          </a:p>
        </p:txBody>
      </p:sp>
      <p:sp>
        <p:nvSpPr>
          <p:cNvPr id="15365" name="Espace réservé du pied de page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REPRODUCTION DE CE BULLETIN AUTORISEE SEULEMENT DANS SON INTEGRALITE – REPRODUCTION PARTIELLE INTERDITE</a:t>
            </a:r>
          </a:p>
        </p:txBody>
      </p:sp>
    </p:spTree>
    <p:extLst>
      <p:ext uri="{BB962C8B-B14F-4D97-AF65-F5344CB8AC3E}">
        <p14:creationId xmlns:p14="http://schemas.microsoft.com/office/powerpoint/2010/main" val="27990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27D6245E-27B6-4A64-9C77-D746D612618C}" type="datetimeFigureOut">
              <a:rPr lang="fr-FR"/>
              <a:pPr>
                <a:defRPr/>
              </a:pPr>
              <a:t>17/12/2021</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DC6FF143-9171-40EE-997B-15D70469330B}"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CCFC9695-1E88-4F79-B2EB-F440DDB56082}" type="datetimeFigureOut">
              <a:rPr lang="fr-FR"/>
              <a:pPr>
                <a:defRPr/>
              </a:pPr>
              <a:t>17/12/2021</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493B09EE-343F-4CA8-98FC-7F7A98091C6A}"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5E1A4A3E-330A-4DF5-8078-A7BD7165D54D}" type="datetimeFigureOut">
              <a:rPr lang="fr-FR"/>
              <a:pPr>
                <a:defRPr/>
              </a:pPr>
              <a:t>17/12/2021</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C55B9CD-47EF-4019-9E26-F7AB34583E8F}" type="slidenum">
              <a:rPr lang="fr-BE"/>
              <a:pPr>
                <a:defRPr/>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re et contenu">
    <p:spTree>
      <p:nvGrpSpPr>
        <p:cNvPr id="1" name=""/>
        <p:cNvGrpSpPr/>
        <p:nvPr/>
      </p:nvGrpSpPr>
      <p:grpSpPr>
        <a:xfrm>
          <a:off x="0" y="0"/>
          <a:ext cx="0" cy="0"/>
          <a:chOff x="0" y="0"/>
          <a:chExt cx="0" cy="0"/>
        </a:xfrm>
      </p:grpSpPr>
      <p:sp>
        <p:nvSpPr>
          <p:cNvPr id="2" name="Slide Number Placeholder 5"/>
          <p:cNvSpPr txBox="1">
            <a:spLocks noGrp="1"/>
          </p:cNvSpPr>
          <p:nvPr>
            <p:ph type="sldNum" sz="quarter" idx="10"/>
          </p:nvPr>
        </p:nvSpPr>
        <p:spPr/>
        <p:txBody>
          <a:bodyPr/>
          <a:lstStyle>
            <a:lvl1pPr>
              <a:defRPr/>
            </a:lvl1pPr>
          </a:lstStyle>
          <a:p>
            <a:pPr>
              <a:defRPr/>
            </a:pPr>
            <a:fld id="{28944EE5-FFB2-4E3F-B01A-EECC9A34CE66}" type="slidenum">
              <a:rPr/>
              <a:pPr>
                <a:defRPr/>
              </a:pPr>
              <a:t>‹N°›</a:t>
            </a:fld>
            <a:endParaRPr lang="fr-F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Vide">
    <p:spTree>
      <p:nvGrpSpPr>
        <p:cNvPr id="1" name=""/>
        <p:cNvGrpSpPr/>
        <p:nvPr/>
      </p:nvGrpSpPr>
      <p:grpSpPr>
        <a:xfrm>
          <a:off x="0" y="0"/>
          <a:ext cx="0" cy="0"/>
          <a:chOff x="0" y="0"/>
          <a:chExt cx="0" cy="0"/>
        </a:xfrm>
      </p:grpSpPr>
      <p:sp>
        <p:nvSpPr>
          <p:cNvPr id="6" name="Titre 5"/>
          <p:cNvSpPr>
            <a:spLocks noGrp="1"/>
          </p:cNvSpPr>
          <p:nvPr>
            <p:ph type="title"/>
          </p:nvPr>
        </p:nvSpPr>
        <p:spPr>
          <a:xfrm>
            <a:off x="342900" y="366713"/>
            <a:ext cx="6172200" cy="1524000"/>
          </a:xfrm>
          <a:prstGeom prst="rect">
            <a:avLst/>
          </a:prstGeom>
        </p:spPr>
        <p:txBody>
          <a:bodyPr/>
          <a:lstStyle/>
          <a:p>
            <a:r>
              <a:rPr lang="fr-FR"/>
              <a:t>Cliquez pour modifier le style du titre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22645D9F-CFE8-431F-99CF-720BEBF9D6EA}" type="datetimeFigureOut">
              <a:rPr lang="fr-FR"/>
              <a:pPr>
                <a:defRPr/>
              </a:pPr>
              <a:t>17/12/2021</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422761E-E254-4D9A-8AD8-F12190633699}"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412D9CA-EBAB-48BC-80DB-955495702BD1}" type="datetimeFigureOut">
              <a:rPr lang="fr-FR"/>
              <a:pPr>
                <a:defRPr/>
              </a:pPr>
              <a:t>17/12/2021</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752CD871-5884-45BB-B3C8-5C4A98DEA2B2}"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3CD32EE1-543E-4BCB-BEB3-76E10967AB95}" type="datetimeFigureOut">
              <a:rPr lang="fr-FR"/>
              <a:pPr>
                <a:defRPr/>
              </a:pPr>
              <a:t>17/12/2021</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67512A97-6069-4DED-BB63-022F630BB06A}"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51A6A3BE-A51C-405B-9848-442240AB9E7B}" type="datetimeFigureOut">
              <a:rPr lang="fr-FR"/>
              <a:pPr>
                <a:defRPr/>
              </a:pPr>
              <a:t>17/12/2021</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3764FAE0-D469-42CE-AE0C-892B8397CB33}"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EC90E0F7-D602-40DD-9CE0-29B1F8F3F5B4}" type="datetimeFigureOut">
              <a:rPr lang="fr-FR"/>
              <a:pPr>
                <a:defRPr/>
              </a:pPr>
              <a:t>17/12/2021</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484E0366-E8E7-4A61-A144-8D2321E4D7E9}"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8549A16-72EE-4E98-9699-2629DD9FF698}" type="datetimeFigureOut">
              <a:rPr lang="fr-FR"/>
              <a:pPr>
                <a:defRPr/>
              </a:pPr>
              <a:t>17/12/2021</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5D7B6291-F115-453F-86AE-755A815E6849}"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B92F961-B86E-4B11-825C-00C5E479293E}" type="datetimeFigureOut">
              <a:rPr lang="fr-FR"/>
              <a:pPr>
                <a:defRPr/>
              </a:pPr>
              <a:t>17/12/2021</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FD5A0A4E-FF59-4375-80F5-FD959C95B5A3}"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D5952F0-FB04-4ABE-9701-43F80E85C0D3}" type="datetimeFigureOut">
              <a:rPr lang="fr-FR"/>
              <a:pPr>
                <a:defRPr/>
              </a:pPr>
              <a:t>17/12/2021</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76AE2B87-A158-4FEF-9034-7FF4A2D8DBCE}"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fr-BE"/>
          </a:p>
        </p:txBody>
      </p:sp>
      <p:sp>
        <p:nvSpPr>
          <p:cNvPr id="1027" name="Espace réservé du texte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DBC6048-E006-41DD-94F3-190698F991C4}" type="datetimeFigureOut">
              <a:rPr lang="fr-FR"/>
              <a:pPr>
                <a:defRPr/>
              </a:pPr>
              <a:t>17/12/2021</a:t>
            </a:fld>
            <a:endParaRPr lang="fr-BE"/>
          </a:p>
        </p:txBody>
      </p:sp>
      <p:sp>
        <p:nvSpPr>
          <p:cNvPr id="5" name="Espace réservé du pied de page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6" name="Espace réservé du numéro de diapositive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EA57615-065A-4483-867D-9C1EEA2645A8}"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8"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draaf.paca.agriculture.gouv.fr/Bulletin-de-sante-du-vegetal-BSV" TargetMode="External"/><Relationship Id="rId3" Type="http://schemas.openxmlformats.org/officeDocument/2006/relationships/hyperlink" Target="mailto:j.pomet@bouches-du-rhone.chambagri.fr" TargetMode="External"/><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image" Target="../media/image1.jpeg"/><Relationship Id="rId16" Type="http://schemas.microsoft.com/office/2007/relationships/hdphoto" Target="../media/hdphoto1.wdp"/><Relationship Id="rId1" Type="http://schemas.openxmlformats.org/officeDocument/2006/relationships/slideLayout" Target="../slideLayouts/slideLayout12.xml"/><Relationship Id="rId6" Type="http://schemas.openxmlformats.org/officeDocument/2006/relationships/image" Target="../media/image3.jpeg"/><Relationship Id="rId11" Type="http://schemas.openxmlformats.org/officeDocument/2006/relationships/image" Target="../media/image7.png"/><Relationship Id="rId5" Type="http://schemas.openxmlformats.org/officeDocument/2006/relationships/image" Target="../media/image2.jpeg"/><Relationship Id="rId15" Type="http://schemas.openxmlformats.org/officeDocument/2006/relationships/image" Target="../media/image10.png"/><Relationship Id="rId10" Type="http://schemas.openxmlformats.org/officeDocument/2006/relationships/hyperlink" Target="http://www.bsv-paca.fr/inscription" TargetMode="External"/><Relationship Id="rId4" Type="http://schemas.openxmlformats.org/officeDocument/2006/relationships/hyperlink" Target="mailto:contact@paca.chambagri.fr" TargetMode="External"/><Relationship Id="rId9" Type="http://schemas.openxmlformats.org/officeDocument/2006/relationships/image" Target="../media/image6.png"/><Relationship Id="rId1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hyperlink" Target="http://draaf.paca.agriculture.gouv.fr/Bulletin-de-sante-du-vegetal-BSV" TargetMode="External"/><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mailto:j.pomet@bouches-du-rhone.chambagri.fr" TargetMode="External"/><Relationship Id="rId5" Type="http://schemas.openxmlformats.org/officeDocument/2006/relationships/image" Target="../media/image7.png"/><Relationship Id="rId4" Type="http://schemas.openxmlformats.org/officeDocument/2006/relationships/hyperlink" Target="http://www.bsv-paca.fr/inscription" TargetMode="Externa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image" Target="../media/image14.emf"/></Relationships>
</file>

<file path=ppt/slides/_rels/slide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package" Target="../embeddings/Microsoft_Excel_Worksheet.xlsx"/><Relationship Id="rId3" Type="http://schemas.openxmlformats.org/officeDocument/2006/relationships/image" Target="../media/image11.png"/><Relationship Id="rId7" Type="http://schemas.openxmlformats.org/officeDocument/2006/relationships/image" Target="../media/image18.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chart" Target="../charts/chart1.xml"/><Relationship Id="rId5" Type="http://schemas.microsoft.com/office/2007/relationships/hdphoto" Target="../media/hdphoto2.wdp"/><Relationship Id="rId4" Type="http://schemas.openxmlformats.org/officeDocument/2006/relationships/image" Target="../media/image17.png"/><Relationship Id="rId9"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rotWithShape="1">
          <a:blip r:embed="rId2" cstate="print">
            <a:extLst>
              <a:ext uri="{28A0092B-C50C-407E-A947-70E740481C1C}">
                <a14:useLocalDpi xmlns:a14="http://schemas.microsoft.com/office/drawing/2010/main" val="0"/>
              </a:ext>
            </a:extLst>
          </a:blip>
          <a:srcRect t="23910" b="50167"/>
          <a:stretch/>
        </p:blipFill>
        <p:spPr>
          <a:xfrm>
            <a:off x="0" y="-28816"/>
            <a:ext cx="6852755" cy="2368568"/>
          </a:xfrm>
          <a:prstGeom prst="rect">
            <a:avLst/>
          </a:prstGeom>
        </p:spPr>
      </p:pic>
      <p:cxnSp>
        <p:nvCxnSpPr>
          <p:cNvPr id="6147" name="Connecteur droit 13"/>
          <p:cNvCxnSpPr>
            <a:cxnSpLocks noChangeShapeType="1"/>
          </p:cNvCxnSpPr>
          <p:nvPr/>
        </p:nvCxnSpPr>
        <p:spPr bwMode="auto">
          <a:xfrm>
            <a:off x="2430463" y="2416175"/>
            <a:ext cx="0" cy="6727825"/>
          </a:xfrm>
          <a:prstGeom prst="straightConnector1">
            <a:avLst/>
          </a:prstGeom>
          <a:noFill/>
          <a:ln w="19046">
            <a:solidFill>
              <a:srgbClr val="2FB497"/>
            </a:solidFill>
            <a:miter lim="800000"/>
            <a:headEnd/>
            <a:tailEnd/>
          </a:ln>
        </p:spPr>
      </p:cxnSp>
      <p:sp>
        <p:nvSpPr>
          <p:cNvPr id="4" name="ZoneTexte 16"/>
          <p:cNvSpPr txBox="1"/>
          <p:nvPr/>
        </p:nvSpPr>
        <p:spPr>
          <a:xfrm>
            <a:off x="2052638" y="612775"/>
            <a:ext cx="3592512" cy="1323439"/>
          </a:xfrm>
          <a:prstGeom prst="rect">
            <a:avLst/>
          </a:prstGeom>
          <a:noFill/>
          <a:ln cap="flat">
            <a:noFill/>
          </a:ln>
        </p:spPr>
        <p:txBody>
          <a:bodyPr>
            <a:spAutoFit/>
          </a:bodyPr>
          <a:lstStyle/>
          <a:p>
            <a:pPr algn="ctr" fontAlgn="auto">
              <a:spcBef>
                <a:spcPts val="0"/>
              </a:spcBef>
              <a:spcAft>
                <a:spcPts val="0"/>
              </a:spcAft>
              <a:defRPr sz="1800" b="0" i="0" u="none" strike="noStrike" kern="0" cap="none" spc="0" baseline="0">
                <a:solidFill>
                  <a:srgbClr val="000000"/>
                </a:solidFill>
                <a:uFillTx/>
              </a:defRPr>
            </a:pPr>
            <a:r>
              <a:rPr lang="fr-FR" sz="4800" b="1" kern="0" dirty="0">
                <a:solidFill>
                  <a:srgbClr val="FFFFFF"/>
                </a:solidFill>
                <a:effectLst>
                  <a:outerShdw dist="38096" dir="2700000">
                    <a:srgbClr val="000000"/>
                  </a:outerShdw>
                </a:effectLst>
                <a:latin typeface="Calibri"/>
                <a:cs typeface="+mn-cs"/>
              </a:rPr>
              <a:t>Aubergine</a:t>
            </a:r>
          </a:p>
          <a:p>
            <a:pPr algn="ctr" fontAlgn="auto">
              <a:spcBef>
                <a:spcPts val="0"/>
              </a:spcBef>
              <a:spcAft>
                <a:spcPts val="0"/>
              </a:spcAft>
              <a:defRPr sz="1800" b="0" i="0" u="none" strike="noStrike" kern="0" cap="none" spc="0" baseline="0">
                <a:solidFill>
                  <a:srgbClr val="000000"/>
                </a:solidFill>
                <a:uFillTx/>
              </a:defRPr>
            </a:pPr>
            <a:r>
              <a:rPr lang="fr-FR" sz="3200" b="1" kern="0" dirty="0">
                <a:solidFill>
                  <a:srgbClr val="FFFFFF"/>
                </a:solidFill>
                <a:effectLst>
                  <a:outerShdw dist="38096" dir="2700000">
                    <a:srgbClr val="000000"/>
                  </a:outerShdw>
                </a:effectLst>
                <a:latin typeface="Calibri"/>
                <a:cs typeface="+mn-cs"/>
              </a:rPr>
              <a:t>Bilan année 2021</a:t>
            </a:r>
          </a:p>
        </p:txBody>
      </p:sp>
      <p:sp>
        <p:nvSpPr>
          <p:cNvPr id="5" name="ZoneTexte 19"/>
          <p:cNvSpPr txBox="1"/>
          <p:nvPr/>
        </p:nvSpPr>
        <p:spPr>
          <a:xfrm>
            <a:off x="0" y="2555776"/>
            <a:ext cx="2449513" cy="307777"/>
          </a:xfrm>
          <a:prstGeom prst="rect">
            <a:avLst/>
          </a:prstGeom>
          <a:noFill/>
          <a:ln cap="flat">
            <a:noFill/>
          </a:ln>
        </p:spPr>
        <p:txBody>
          <a:bodyPr anchorCtr="1">
            <a:spAutoFit/>
          </a:bodyPr>
          <a:lstStyle/>
          <a:p>
            <a:pPr algn="ctr" fontAlgn="auto">
              <a:spcBef>
                <a:spcPts val="0"/>
              </a:spcBef>
              <a:spcAft>
                <a:spcPts val="0"/>
              </a:spcAft>
              <a:defRPr sz="1800" b="0" i="0" u="none" strike="noStrike" kern="0" cap="none" spc="0" baseline="0">
                <a:solidFill>
                  <a:srgbClr val="000000"/>
                </a:solidFill>
                <a:uFillTx/>
              </a:defRPr>
            </a:pPr>
            <a:r>
              <a:rPr lang="fr-FR" sz="1400" b="1" kern="0" dirty="0">
                <a:solidFill>
                  <a:srgbClr val="262626"/>
                </a:solidFill>
                <a:latin typeface="Arial" pitchFamily="34"/>
                <a:cs typeface="Arial" pitchFamily="34"/>
              </a:rPr>
              <a:t>Décembre 2021</a:t>
            </a:r>
          </a:p>
        </p:txBody>
      </p:sp>
      <p:sp>
        <p:nvSpPr>
          <p:cNvPr id="6" name="ZoneTexte 20"/>
          <p:cNvSpPr txBox="1"/>
          <p:nvPr/>
        </p:nvSpPr>
        <p:spPr>
          <a:xfrm>
            <a:off x="116632" y="3744913"/>
            <a:ext cx="2159843" cy="4131900"/>
          </a:xfrm>
          <a:prstGeom prst="rect">
            <a:avLst/>
          </a:prstGeom>
          <a:noFill/>
          <a:ln cap="flat">
            <a:noFill/>
          </a:ln>
        </p:spPr>
        <p:txBody>
          <a:bodyPr wrap="square" anchorCtr="1">
            <a:spAutoFit/>
          </a:bodyPr>
          <a:lstStyle/>
          <a:p>
            <a:pPr algn="ctr" fontAlgn="auto">
              <a:spcBef>
                <a:spcPts val="0"/>
              </a:spcBef>
              <a:spcAft>
                <a:spcPts val="1200"/>
              </a:spcAft>
              <a:defRPr sz="1800" b="0" i="0" u="none" strike="noStrike" kern="0" cap="none" spc="0" baseline="0">
                <a:solidFill>
                  <a:srgbClr val="000000"/>
                </a:solidFill>
                <a:uFillTx/>
              </a:defRPr>
            </a:pPr>
            <a:r>
              <a:rPr lang="fr-FR" sz="1100" b="1" kern="0" dirty="0">
                <a:solidFill>
                  <a:srgbClr val="2FB497"/>
                </a:solidFill>
                <a:latin typeface="Arial" pitchFamily="34"/>
                <a:cs typeface="Arial" pitchFamily="34"/>
              </a:rPr>
              <a:t>Référent filière &amp; rédacteurs</a:t>
            </a:r>
          </a:p>
          <a:p>
            <a:pPr algn="ctr" fontAlgn="auto">
              <a:spcBef>
                <a:spcPts val="0"/>
              </a:spcBef>
              <a:spcAft>
                <a:spcPts val="0"/>
              </a:spcAft>
              <a:defRPr sz="1800" b="0" i="0" u="none" strike="noStrike" kern="0" cap="none" spc="0" baseline="0">
                <a:solidFill>
                  <a:srgbClr val="000000"/>
                </a:solidFill>
                <a:uFillTx/>
              </a:defRPr>
            </a:pPr>
            <a:r>
              <a:rPr lang="fr-FR" sz="1050" b="1" kern="0" dirty="0">
                <a:solidFill>
                  <a:srgbClr val="000000"/>
                </a:solidFill>
                <a:latin typeface="Arial" pitchFamily="34"/>
                <a:cs typeface="Arial" pitchFamily="34"/>
              </a:rPr>
              <a:t>Justine POMET</a:t>
            </a:r>
          </a:p>
          <a:p>
            <a:pPr algn="ctr" fontAlgn="auto">
              <a:spcBef>
                <a:spcPts val="0"/>
              </a:spcBef>
              <a:spcAft>
                <a:spcPts val="0"/>
              </a:spcAft>
              <a:defRPr sz="1800" b="0" i="0" u="none" strike="noStrike" kern="0" cap="none" spc="0" baseline="0">
                <a:solidFill>
                  <a:srgbClr val="000000"/>
                </a:solidFill>
                <a:uFillTx/>
              </a:defRPr>
            </a:pPr>
            <a:r>
              <a:rPr lang="fr-FR" sz="1050" kern="0" dirty="0">
                <a:solidFill>
                  <a:srgbClr val="000000"/>
                </a:solidFill>
                <a:latin typeface="Arial" pitchFamily="34"/>
                <a:cs typeface="Arial" pitchFamily="34"/>
              </a:rPr>
              <a:t>Chambre d’agriculture du 13</a:t>
            </a:r>
          </a:p>
          <a:p>
            <a:pPr algn="ctr" fontAlgn="auto">
              <a:spcBef>
                <a:spcPts val="0"/>
              </a:spcBef>
              <a:spcAft>
                <a:spcPts val="600"/>
              </a:spcAft>
              <a:defRPr sz="1800" b="0" i="0" u="none" strike="noStrike" kern="0" cap="none" spc="0" baseline="0">
                <a:solidFill>
                  <a:srgbClr val="000000"/>
                </a:solidFill>
                <a:uFillTx/>
              </a:defRPr>
            </a:pPr>
            <a:r>
              <a:rPr lang="fr-FR" sz="1050" kern="0" dirty="0">
                <a:solidFill>
                  <a:srgbClr val="000000"/>
                </a:solidFill>
                <a:latin typeface="Arial" pitchFamily="34"/>
                <a:cs typeface="Arial" pitchFamily="34"/>
                <a:hlinkClick r:id="rId3"/>
              </a:rPr>
              <a:t>j.pomet@bouches-du-rhone.chambagri.fr</a:t>
            </a:r>
            <a:endParaRPr lang="fr-FR" sz="1050" kern="0" dirty="0">
              <a:solidFill>
                <a:srgbClr val="000000"/>
              </a:solidFill>
              <a:latin typeface="Arial" pitchFamily="34"/>
              <a:cs typeface="Arial" pitchFamily="34"/>
            </a:endParaRPr>
          </a:p>
          <a:p>
            <a:pPr algn="ctr" fontAlgn="auto">
              <a:spcBef>
                <a:spcPts val="0"/>
              </a:spcBef>
              <a:spcAft>
                <a:spcPts val="1200"/>
              </a:spcAft>
              <a:defRPr sz="1800" b="0" i="0" u="none" strike="noStrike" kern="0" cap="none" spc="0" baseline="0">
                <a:solidFill>
                  <a:srgbClr val="000000"/>
                </a:solidFill>
                <a:uFillTx/>
              </a:defRPr>
            </a:pPr>
            <a:r>
              <a:rPr lang="fr-FR" sz="1100" b="1" kern="0" dirty="0">
                <a:solidFill>
                  <a:srgbClr val="2FB497"/>
                </a:solidFill>
                <a:latin typeface="Arial" pitchFamily="34"/>
                <a:cs typeface="Arial" pitchFamily="34"/>
              </a:rPr>
              <a:t>Directeur de publication</a:t>
            </a:r>
          </a:p>
          <a:p>
            <a:pPr algn="ctr" fontAlgn="auto">
              <a:spcBef>
                <a:spcPts val="0"/>
              </a:spcBef>
              <a:spcAft>
                <a:spcPts val="0"/>
              </a:spcAft>
              <a:defRPr sz="1800" b="0" i="0" u="none" strike="noStrike" kern="0" cap="none" spc="0" baseline="0">
                <a:solidFill>
                  <a:srgbClr val="000000"/>
                </a:solidFill>
                <a:uFillTx/>
              </a:defRPr>
            </a:pPr>
            <a:r>
              <a:rPr lang="fr-FR" sz="1050" b="1" kern="0" dirty="0">
                <a:solidFill>
                  <a:srgbClr val="000000"/>
                </a:solidFill>
                <a:latin typeface="Arial" pitchFamily="34"/>
                <a:cs typeface="Arial" pitchFamily="34"/>
              </a:rPr>
              <a:t>André BERNARD</a:t>
            </a:r>
          </a:p>
          <a:p>
            <a:pPr algn="ctr" fontAlgn="auto">
              <a:spcBef>
                <a:spcPts val="0"/>
              </a:spcBef>
              <a:spcAft>
                <a:spcPts val="0"/>
              </a:spcAft>
              <a:defRPr sz="1800" b="0" i="0" u="none" strike="noStrike" kern="0" cap="none" spc="0" baseline="0">
                <a:solidFill>
                  <a:srgbClr val="000000"/>
                </a:solidFill>
                <a:uFillTx/>
              </a:defRPr>
            </a:pPr>
            <a:r>
              <a:rPr lang="fr-FR" sz="1050" b="1" kern="0" dirty="0">
                <a:solidFill>
                  <a:srgbClr val="000000"/>
                </a:solidFill>
                <a:latin typeface="Arial" pitchFamily="34"/>
                <a:cs typeface="Arial" pitchFamily="34"/>
              </a:rPr>
              <a:t>Président de la chambre régionale </a:t>
            </a:r>
            <a:r>
              <a:rPr lang="fr-FR" sz="1050" kern="0" dirty="0">
                <a:solidFill>
                  <a:srgbClr val="000000"/>
                </a:solidFill>
                <a:latin typeface="Arial" pitchFamily="34"/>
                <a:cs typeface="Arial" pitchFamily="34"/>
              </a:rPr>
              <a:t>d’Agriculture Provence Alpes-Côte d’Azur</a:t>
            </a:r>
          </a:p>
          <a:p>
            <a:pPr algn="ctr" fontAlgn="auto">
              <a:spcBef>
                <a:spcPts val="0"/>
              </a:spcBef>
              <a:spcAft>
                <a:spcPts val="0"/>
              </a:spcAft>
              <a:defRPr sz="1800" b="0" i="0" u="none" strike="noStrike" kern="0" cap="none" spc="0" baseline="0">
                <a:solidFill>
                  <a:srgbClr val="000000"/>
                </a:solidFill>
                <a:uFillTx/>
              </a:defRPr>
            </a:pPr>
            <a:r>
              <a:rPr lang="fr-FR" sz="1050" kern="0" dirty="0">
                <a:solidFill>
                  <a:srgbClr val="000000"/>
                </a:solidFill>
                <a:latin typeface="Arial" pitchFamily="34"/>
                <a:cs typeface="Arial" pitchFamily="34"/>
              </a:rPr>
              <a:t>Maison des agriculteurs</a:t>
            </a:r>
          </a:p>
          <a:p>
            <a:pPr algn="ctr" fontAlgn="auto">
              <a:spcBef>
                <a:spcPts val="0"/>
              </a:spcBef>
              <a:spcAft>
                <a:spcPts val="0"/>
              </a:spcAft>
              <a:defRPr sz="1800" b="0" i="0" u="none" strike="noStrike" kern="0" cap="none" spc="0" baseline="0">
                <a:solidFill>
                  <a:srgbClr val="000000"/>
                </a:solidFill>
                <a:uFillTx/>
              </a:defRPr>
            </a:pPr>
            <a:r>
              <a:rPr lang="fr-FR" sz="1050" kern="0" dirty="0">
                <a:solidFill>
                  <a:srgbClr val="000000"/>
                </a:solidFill>
                <a:latin typeface="Arial" pitchFamily="34"/>
                <a:cs typeface="Arial" pitchFamily="34"/>
              </a:rPr>
              <a:t>22 Avenue Henri Pontier</a:t>
            </a:r>
          </a:p>
          <a:p>
            <a:pPr algn="ctr" fontAlgn="auto">
              <a:spcBef>
                <a:spcPts val="0"/>
              </a:spcBef>
              <a:spcAft>
                <a:spcPts val="0"/>
              </a:spcAft>
              <a:defRPr sz="1800" b="0" i="0" u="none" strike="noStrike" kern="0" cap="none" spc="0" baseline="0">
                <a:solidFill>
                  <a:srgbClr val="000000"/>
                </a:solidFill>
                <a:uFillTx/>
              </a:defRPr>
            </a:pPr>
            <a:r>
              <a:rPr lang="fr-FR" sz="1050" kern="0" dirty="0">
                <a:solidFill>
                  <a:srgbClr val="000000"/>
                </a:solidFill>
                <a:latin typeface="Arial" pitchFamily="34"/>
                <a:cs typeface="Arial" pitchFamily="34"/>
              </a:rPr>
              <a:t>13626 Aix en Provence cedex 1</a:t>
            </a:r>
          </a:p>
          <a:p>
            <a:pPr algn="ctr" fontAlgn="auto">
              <a:spcBef>
                <a:spcPts val="0"/>
              </a:spcBef>
              <a:spcAft>
                <a:spcPts val="1800"/>
              </a:spcAft>
              <a:defRPr sz="1800" b="0" i="0" u="none" strike="noStrike" kern="0" cap="none" spc="0" baseline="0">
                <a:solidFill>
                  <a:srgbClr val="000000"/>
                </a:solidFill>
                <a:uFillTx/>
              </a:defRPr>
            </a:pPr>
            <a:r>
              <a:rPr lang="fr-FR" sz="1050" kern="0" dirty="0">
                <a:solidFill>
                  <a:srgbClr val="000000"/>
                </a:solidFill>
                <a:latin typeface="Arial" pitchFamily="34"/>
                <a:cs typeface="Arial" pitchFamily="34"/>
                <a:hlinkClick r:id="rId4"/>
              </a:rPr>
              <a:t>bsv@paca.chambagri.fr</a:t>
            </a:r>
            <a:endParaRPr lang="fr-FR" sz="1050" b="1" kern="0" dirty="0">
              <a:solidFill>
                <a:srgbClr val="04A23B"/>
              </a:solidFill>
              <a:latin typeface="Arial" pitchFamily="34"/>
              <a:cs typeface="Arial" pitchFamily="34"/>
            </a:endParaRPr>
          </a:p>
          <a:p>
            <a:pPr algn="ctr" fontAlgn="auto">
              <a:spcBef>
                <a:spcPts val="0"/>
              </a:spcBef>
              <a:spcAft>
                <a:spcPts val="600"/>
              </a:spcAft>
              <a:defRPr sz="1800" b="0" i="0" u="none" strike="noStrike" kern="0" cap="none" spc="0" baseline="0">
                <a:solidFill>
                  <a:srgbClr val="000000"/>
                </a:solidFill>
                <a:uFillTx/>
              </a:defRPr>
            </a:pPr>
            <a:r>
              <a:rPr lang="fr-FR" sz="1100" b="1" kern="0" dirty="0">
                <a:solidFill>
                  <a:srgbClr val="2FB497"/>
                </a:solidFill>
                <a:latin typeface="Arial" pitchFamily="34"/>
                <a:cs typeface="Arial" pitchFamily="34"/>
              </a:rPr>
              <a:t>Supervision</a:t>
            </a:r>
          </a:p>
          <a:p>
            <a:pPr algn="ctr" fontAlgn="auto">
              <a:spcBef>
                <a:spcPts val="0"/>
              </a:spcBef>
              <a:spcAft>
                <a:spcPts val="0"/>
              </a:spcAft>
              <a:defRPr sz="1800" b="0" i="0" u="none" strike="noStrike" kern="0" cap="none" spc="0" baseline="0">
                <a:solidFill>
                  <a:srgbClr val="000000"/>
                </a:solidFill>
                <a:uFillTx/>
              </a:defRPr>
            </a:pPr>
            <a:r>
              <a:rPr lang="fr-FR" sz="1100" b="1" kern="0" dirty="0">
                <a:solidFill>
                  <a:srgbClr val="000000"/>
                </a:solidFill>
                <a:latin typeface="Arial" pitchFamily="34"/>
                <a:cs typeface="Arial" pitchFamily="34"/>
              </a:rPr>
              <a:t>DRAAF</a:t>
            </a:r>
          </a:p>
          <a:p>
            <a:pPr algn="ctr" fontAlgn="auto">
              <a:spcBef>
                <a:spcPts val="0"/>
              </a:spcBef>
              <a:spcAft>
                <a:spcPts val="0"/>
              </a:spcAft>
              <a:defRPr sz="1800" b="0" i="0" u="none" strike="noStrike" kern="0" cap="none" spc="0" baseline="0">
                <a:solidFill>
                  <a:srgbClr val="000000"/>
                </a:solidFill>
                <a:uFillTx/>
              </a:defRPr>
            </a:pPr>
            <a:r>
              <a:rPr lang="fr-FR" sz="1050" b="1" kern="0" dirty="0">
                <a:solidFill>
                  <a:srgbClr val="000000"/>
                </a:solidFill>
                <a:latin typeface="Arial" pitchFamily="34"/>
                <a:cs typeface="Arial" pitchFamily="34"/>
              </a:rPr>
              <a:t>Service régional de l’Alimentation PACA</a:t>
            </a:r>
          </a:p>
          <a:p>
            <a:pPr algn="ctr" fontAlgn="auto">
              <a:spcBef>
                <a:spcPts val="0"/>
              </a:spcBef>
              <a:spcAft>
                <a:spcPts val="0"/>
              </a:spcAft>
              <a:defRPr sz="1800" b="0" i="0" u="none" strike="noStrike" kern="0" cap="none" spc="0" baseline="0">
                <a:solidFill>
                  <a:srgbClr val="000000"/>
                </a:solidFill>
                <a:uFillTx/>
              </a:defRPr>
            </a:pPr>
            <a:r>
              <a:rPr lang="fr-FR" sz="1050" kern="0" dirty="0">
                <a:solidFill>
                  <a:srgbClr val="000000"/>
                </a:solidFill>
                <a:latin typeface="Arial" pitchFamily="34"/>
                <a:cs typeface="Arial" pitchFamily="34"/>
              </a:rPr>
              <a:t>132 boulevard de Paris</a:t>
            </a:r>
          </a:p>
          <a:p>
            <a:pPr algn="ctr" fontAlgn="auto">
              <a:spcBef>
                <a:spcPts val="0"/>
              </a:spcBef>
              <a:spcAft>
                <a:spcPts val="0"/>
              </a:spcAft>
              <a:defRPr sz="1800" b="0" i="0" u="none" strike="noStrike" kern="0" cap="none" spc="0" baseline="0">
                <a:solidFill>
                  <a:srgbClr val="000000"/>
                </a:solidFill>
                <a:uFillTx/>
              </a:defRPr>
            </a:pPr>
            <a:r>
              <a:rPr lang="fr-FR" sz="1050" kern="0" dirty="0">
                <a:solidFill>
                  <a:srgbClr val="000000"/>
                </a:solidFill>
                <a:latin typeface="Arial" pitchFamily="34"/>
                <a:cs typeface="Arial" pitchFamily="34"/>
              </a:rPr>
              <a:t>13000 Marseille</a:t>
            </a:r>
          </a:p>
        </p:txBody>
      </p:sp>
      <p:grpSp>
        <p:nvGrpSpPr>
          <p:cNvPr id="2" name="Groupe 24"/>
          <p:cNvGrpSpPr>
            <a:grpSpLocks/>
          </p:cNvGrpSpPr>
          <p:nvPr/>
        </p:nvGrpSpPr>
        <p:grpSpPr bwMode="auto">
          <a:xfrm>
            <a:off x="292100" y="3025775"/>
            <a:ext cx="1746250" cy="554038"/>
            <a:chOff x="322399" y="3538142"/>
            <a:chExt cx="1925103" cy="646910"/>
          </a:xfrm>
        </p:grpSpPr>
        <p:pic>
          <p:nvPicPr>
            <p:cNvPr id="6169" name="Image 22" descr="Une image contenant texte&#10;&#10;Description générée avec un niveau de confiance élevé"/>
            <p:cNvPicPr>
              <a:picLocks noChangeAspect="1"/>
            </p:cNvPicPr>
            <p:nvPr/>
          </p:nvPicPr>
          <p:blipFill>
            <a:blip r:embed="rId5" cstate="print"/>
            <a:srcRect b="45917"/>
            <a:stretch>
              <a:fillRect/>
            </a:stretch>
          </p:blipFill>
          <p:spPr bwMode="auto">
            <a:xfrm>
              <a:off x="322399" y="3538142"/>
              <a:ext cx="1049200" cy="646910"/>
            </a:xfrm>
            <a:prstGeom prst="rect">
              <a:avLst/>
            </a:prstGeom>
            <a:noFill/>
            <a:ln w="9525">
              <a:noFill/>
              <a:miter lim="800000"/>
              <a:headEnd/>
              <a:tailEnd/>
            </a:ln>
          </p:spPr>
        </p:pic>
        <p:pic>
          <p:nvPicPr>
            <p:cNvPr id="6170" name="Image 23" descr="Une image contenant texte&#10;&#10;Description générée avec un niveau de confiance élevé"/>
            <p:cNvPicPr>
              <a:picLocks noChangeAspect="1"/>
            </p:cNvPicPr>
            <p:nvPr/>
          </p:nvPicPr>
          <p:blipFill>
            <a:blip r:embed="rId6" cstate="print"/>
            <a:srcRect t="53860"/>
            <a:stretch>
              <a:fillRect/>
            </a:stretch>
          </p:blipFill>
          <p:spPr bwMode="auto">
            <a:xfrm>
              <a:off x="1104320" y="3540383"/>
              <a:ext cx="1143182" cy="601327"/>
            </a:xfrm>
            <a:prstGeom prst="rect">
              <a:avLst/>
            </a:prstGeom>
            <a:noFill/>
            <a:ln w="9525">
              <a:noFill/>
              <a:miter lim="800000"/>
              <a:headEnd/>
              <a:tailEnd/>
            </a:ln>
          </p:spPr>
        </p:pic>
      </p:grpSp>
      <p:pic>
        <p:nvPicPr>
          <p:cNvPr id="6156" name="Picture 2" descr="RÃ©sultat de recherche d'images pour &quot;ministere agriculture logo&quot;"/>
          <p:cNvPicPr>
            <a:picLocks noChangeAspect="1"/>
          </p:cNvPicPr>
          <p:nvPr/>
        </p:nvPicPr>
        <p:blipFill>
          <a:blip r:embed="rId7" cstate="print"/>
          <a:srcRect/>
          <a:stretch>
            <a:fillRect/>
          </a:stretch>
        </p:blipFill>
        <p:spPr bwMode="auto">
          <a:xfrm>
            <a:off x="806450" y="7884368"/>
            <a:ext cx="787400" cy="952500"/>
          </a:xfrm>
          <a:prstGeom prst="rect">
            <a:avLst/>
          </a:prstGeom>
          <a:noFill/>
          <a:ln w="9525">
            <a:noFill/>
            <a:miter lim="800000"/>
            <a:headEnd/>
            <a:tailEnd/>
          </a:ln>
        </p:spPr>
      </p:pic>
      <p:pic>
        <p:nvPicPr>
          <p:cNvPr id="6157" name="Picture 4" descr="RÃ©sultat de recherche d'images pour &quot;LEAF PICTO&quot;"/>
          <p:cNvPicPr>
            <a:picLocks noChangeAspect="1"/>
          </p:cNvPicPr>
          <p:nvPr/>
        </p:nvPicPr>
        <p:blipFill>
          <a:blip r:embed="rId8" cstate="print">
            <a:grayscl/>
            <a:biLevel thresh="50000"/>
          </a:blip>
          <a:srcRect/>
          <a:stretch>
            <a:fillRect/>
          </a:stretch>
        </p:blipFill>
        <p:spPr bwMode="auto">
          <a:xfrm rot="-2130665">
            <a:off x="5748338" y="1798638"/>
            <a:ext cx="938212" cy="781050"/>
          </a:xfrm>
          <a:prstGeom prst="rect">
            <a:avLst/>
          </a:prstGeom>
          <a:noFill/>
          <a:ln w="9525">
            <a:noFill/>
            <a:miter lim="800000"/>
            <a:headEnd/>
            <a:tailEnd/>
          </a:ln>
        </p:spPr>
      </p:pic>
      <p:sp>
        <p:nvSpPr>
          <p:cNvPr id="6158" name="ZoneTexte 27"/>
          <p:cNvSpPr txBox="1">
            <a:spLocks noChangeArrowheads="1"/>
          </p:cNvSpPr>
          <p:nvPr/>
        </p:nvSpPr>
        <p:spPr bwMode="auto">
          <a:xfrm>
            <a:off x="5897563" y="2085975"/>
            <a:ext cx="969962" cy="461963"/>
          </a:xfrm>
          <a:prstGeom prst="rect">
            <a:avLst/>
          </a:prstGeom>
          <a:noFill/>
          <a:ln w="9525">
            <a:noFill/>
            <a:miter lim="800000"/>
            <a:headEnd/>
            <a:tailEnd/>
          </a:ln>
        </p:spPr>
        <p:txBody>
          <a:bodyPr>
            <a:spAutoFit/>
          </a:bodyPr>
          <a:lstStyle/>
          <a:p>
            <a:r>
              <a:rPr lang="fr-FR" sz="2400" b="1">
                <a:solidFill>
                  <a:srgbClr val="A6A6A6"/>
                </a:solidFill>
                <a:latin typeface="Calibri" pitchFamily="34" charset="0"/>
              </a:rPr>
              <a:t>PACA</a:t>
            </a:r>
          </a:p>
        </p:txBody>
      </p:sp>
      <p:sp>
        <p:nvSpPr>
          <p:cNvPr id="22" name="ZoneTexte 22"/>
          <p:cNvSpPr txBox="1"/>
          <p:nvPr/>
        </p:nvSpPr>
        <p:spPr>
          <a:xfrm>
            <a:off x="2638425" y="2545928"/>
            <a:ext cx="4049713" cy="369888"/>
          </a:xfrm>
          <a:prstGeom prst="rect">
            <a:avLst/>
          </a:prstGeom>
          <a:noFill/>
          <a:ln cap="flat">
            <a:noFill/>
          </a:ln>
        </p:spPr>
        <p:txBody>
          <a:bodyPr>
            <a:spAutoFit/>
          </a:bodyPr>
          <a:lstStyle/>
          <a:p>
            <a:pPr fontAlgn="auto">
              <a:spcBef>
                <a:spcPts val="0"/>
              </a:spcBef>
              <a:spcAft>
                <a:spcPts val="3000"/>
              </a:spcAft>
              <a:defRPr sz="1800" b="0" i="0" u="none" strike="noStrike" kern="0" cap="none" spc="0" baseline="0">
                <a:solidFill>
                  <a:srgbClr val="000000"/>
                </a:solidFill>
                <a:uFillTx/>
              </a:defRPr>
            </a:pPr>
            <a:r>
              <a:rPr lang="fr-FR" b="1" kern="0" cap="all" dirty="0">
                <a:solidFill>
                  <a:srgbClr val="000000"/>
                </a:solidFill>
                <a:latin typeface="Arial" pitchFamily="34"/>
                <a:cs typeface="Arial" pitchFamily="34"/>
              </a:rPr>
              <a:t>Au sommaire de ce numéro</a:t>
            </a:r>
          </a:p>
        </p:txBody>
      </p:sp>
      <p:grpSp>
        <p:nvGrpSpPr>
          <p:cNvPr id="3" name="Groupe 28"/>
          <p:cNvGrpSpPr>
            <a:grpSpLocks/>
          </p:cNvGrpSpPr>
          <p:nvPr/>
        </p:nvGrpSpPr>
        <p:grpSpPr bwMode="auto">
          <a:xfrm>
            <a:off x="261938" y="198438"/>
            <a:ext cx="1633537" cy="769937"/>
            <a:chOff x="289499" y="232742"/>
            <a:chExt cx="1799996" cy="899998"/>
          </a:xfrm>
        </p:grpSpPr>
        <p:sp>
          <p:nvSpPr>
            <p:cNvPr id="24" name="Rectangle : coins arrondis 4"/>
            <p:cNvSpPr/>
            <p:nvPr/>
          </p:nvSpPr>
          <p:spPr>
            <a:xfrm>
              <a:off x="289499" y="232742"/>
              <a:ext cx="1799996" cy="89999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cap="flat">
              <a:noFill/>
              <a:prstDash val="solid"/>
            </a:ln>
            <a:effectLst>
              <a:outerShdw dist="38096" dir="2700000" algn="tl">
                <a:srgbClr val="000000">
                  <a:alpha val="25000"/>
                </a:srgbClr>
              </a:outerShdw>
            </a:effectLst>
          </p:spPr>
          <p:txBody>
            <a:bodyPr anchor="ctr" anchorCtr="1"/>
            <a:lstStyle/>
            <a:p>
              <a:pPr algn="ctr" defTabSz="457200" fontAlgn="auto">
                <a:spcBef>
                  <a:spcPts val="0"/>
                </a:spcBef>
                <a:spcAft>
                  <a:spcPts val="0"/>
                </a:spcAft>
                <a:defRPr sz="1800" b="0" i="0" u="none" strike="noStrike" kern="0" cap="none" spc="0" baseline="0">
                  <a:solidFill>
                    <a:srgbClr val="000000"/>
                  </a:solidFill>
                  <a:uFillTx/>
                </a:defRPr>
              </a:pPr>
              <a:endParaRPr lang="fr-FR" kern="0">
                <a:solidFill>
                  <a:srgbClr val="FFFFFF"/>
                </a:solidFill>
                <a:latin typeface="Calibri"/>
                <a:cs typeface="+mn-cs"/>
              </a:endParaRPr>
            </a:p>
          </p:txBody>
        </p:sp>
        <p:pic>
          <p:nvPicPr>
            <p:cNvPr id="6168" name="Image 25"/>
            <p:cNvPicPr>
              <a:picLocks noChangeAspect="1"/>
            </p:cNvPicPr>
            <p:nvPr/>
          </p:nvPicPr>
          <p:blipFill>
            <a:blip r:embed="rId9" cstate="print"/>
            <a:srcRect/>
            <a:stretch>
              <a:fillRect/>
            </a:stretch>
          </p:blipFill>
          <p:spPr bwMode="auto">
            <a:xfrm>
              <a:off x="408462" y="345048"/>
              <a:ext cx="1562078" cy="675375"/>
            </a:xfrm>
            <a:prstGeom prst="rect">
              <a:avLst/>
            </a:prstGeom>
            <a:noFill/>
            <a:ln w="9525">
              <a:noFill/>
              <a:miter lim="800000"/>
              <a:headEnd/>
              <a:tailEnd/>
            </a:ln>
          </p:spPr>
        </p:pic>
      </p:grpSp>
      <p:grpSp>
        <p:nvGrpSpPr>
          <p:cNvPr id="7" name="Groupe 39"/>
          <p:cNvGrpSpPr/>
          <p:nvPr/>
        </p:nvGrpSpPr>
        <p:grpSpPr>
          <a:xfrm>
            <a:off x="2491641" y="3002684"/>
            <a:ext cx="4321571" cy="980936"/>
            <a:chOff x="2563814" y="2901762"/>
            <a:chExt cx="3986069" cy="980936"/>
          </a:xfrm>
        </p:grpSpPr>
        <p:sp>
          <p:nvSpPr>
            <p:cNvPr id="6161" name="ZoneTexte 26"/>
            <p:cNvSpPr txBox="1">
              <a:spLocks noChangeArrowheads="1"/>
            </p:cNvSpPr>
            <p:nvPr/>
          </p:nvSpPr>
          <p:spPr bwMode="auto">
            <a:xfrm>
              <a:off x="2563814" y="2901762"/>
              <a:ext cx="1868487" cy="338137"/>
            </a:xfrm>
            <a:prstGeom prst="rect">
              <a:avLst/>
            </a:prstGeom>
            <a:noFill/>
            <a:ln w="9525">
              <a:noFill/>
              <a:miter lim="800000"/>
              <a:headEnd/>
              <a:tailEnd/>
            </a:ln>
          </p:spPr>
          <p:txBody>
            <a:bodyPr wrap="none"/>
            <a:lstStyle/>
            <a:p>
              <a:r>
                <a:rPr lang="fr-FR" sz="1600" b="1" dirty="0">
                  <a:solidFill>
                    <a:srgbClr val="E9415B"/>
                  </a:solidFill>
                </a:rPr>
                <a:t>Réseau d’</a:t>
              </a:r>
              <a:r>
                <a:rPr lang="fr-FR" sz="1600" b="1" dirty="0" err="1">
                  <a:solidFill>
                    <a:srgbClr val="E9415B"/>
                  </a:solidFill>
                </a:rPr>
                <a:t>épidémiosurveillance</a:t>
              </a:r>
              <a:endParaRPr lang="fr-FR" sz="1600" b="1" dirty="0">
                <a:solidFill>
                  <a:srgbClr val="E9415B"/>
                </a:solidFill>
              </a:endParaRPr>
            </a:p>
          </p:txBody>
        </p:sp>
        <p:sp>
          <p:nvSpPr>
            <p:cNvPr id="6162" name="ZoneTexte 27"/>
            <p:cNvSpPr txBox="1">
              <a:spLocks noChangeArrowheads="1"/>
            </p:cNvSpPr>
            <p:nvPr/>
          </p:nvSpPr>
          <p:spPr bwMode="auto">
            <a:xfrm>
              <a:off x="2598596" y="3174812"/>
              <a:ext cx="3951287" cy="707886"/>
            </a:xfrm>
            <a:prstGeom prst="rect">
              <a:avLst/>
            </a:prstGeom>
            <a:noFill/>
            <a:ln w="9525">
              <a:noFill/>
              <a:miter lim="800000"/>
              <a:headEnd/>
              <a:tailEnd/>
            </a:ln>
          </p:spPr>
          <p:txBody>
            <a:bodyPr>
              <a:spAutoFit/>
            </a:bodyPr>
            <a:lstStyle/>
            <a:p>
              <a:r>
                <a:rPr lang="fr-FR" sz="1000" b="1" dirty="0"/>
                <a:t>Organisation du réseau</a:t>
              </a:r>
            </a:p>
            <a:p>
              <a:r>
                <a:rPr lang="fr-FR" sz="1000" b="1" dirty="0"/>
                <a:t>Réseau parcellaire</a:t>
              </a:r>
            </a:p>
            <a:p>
              <a:r>
                <a:rPr lang="fr-FR" sz="1000" b="1" dirty="0"/>
                <a:t>Méthode utilisée</a:t>
              </a:r>
            </a:p>
            <a:p>
              <a:r>
                <a:rPr lang="fr-FR" sz="1000" b="1" dirty="0"/>
                <a:t>Analyses laboratoires</a:t>
              </a:r>
            </a:p>
          </p:txBody>
        </p:sp>
      </p:grpSp>
      <p:pic>
        <p:nvPicPr>
          <p:cNvPr id="32" name="Image 31">
            <a:hlinkClick r:id="rId10"/>
            <a:extLst>
              <a:ext uri="{FF2B5EF4-FFF2-40B4-BE49-F238E27FC236}">
                <a16:creationId xmlns:a16="http://schemas.microsoft.com/office/drawing/2014/main" id="{8514A616-7677-4DAF-B207-38648B90963D}"/>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t="1" r="11476" b="3043"/>
          <a:stretch/>
        </p:blipFill>
        <p:spPr>
          <a:xfrm>
            <a:off x="2852936" y="8471040"/>
            <a:ext cx="1132822" cy="328742"/>
          </a:xfrm>
          <a:prstGeom prst="rect">
            <a:avLst/>
          </a:prstGeom>
        </p:spPr>
      </p:pic>
      <p:pic>
        <p:nvPicPr>
          <p:cNvPr id="33" name="Image 32">
            <a:hlinkClick r:id="rId3"/>
            <a:extLst>
              <a:ext uri="{FF2B5EF4-FFF2-40B4-BE49-F238E27FC236}">
                <a16:creationId xmlns:a16="http://schemas.microsoft.com/office/drawing/2014/main" id="{2C89CD46-EF10-4BDE-98C7-07C884E291A2}"/>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5253" t="-2" r="16874" b="4426"/>
          <a:stretch/>
        </p:blipFill>
        <p:spPr>
          <a:xfrm>
            <a:off x="4101794" y="8356776"/>
            <a:ext cx="1127248" cy="535704"/>
          </a:xfrm>
          <a:prstGeom prst="rect">
            <a:avLst/>
          </a:prstGeom>
        </p:spPr>
      </p:pic>
      <p:pic>
        <p:nvPicPr>
          <p:cNvPr id="34" name="Image 33">
            <a:hlinkClick r:id="rId13"/>
            <a:extLst>
              <a:ext uri="{FF2B5EF4-FFF2-40B4-BE49-F238E27FC236}">
                <a16:creationId xmlns:a16="http://schemas.microsoft.com/office/drawing/2014/main" id="{C93DBB7B-9DC2-41D6-B481-631DC045ABD0}"/>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t="1" r="12235" b="-8103"/>
          <a:stretch/>
        </p:blipFill>
        <p:spPr>
          <a:xfrm>
            <a:off x="5378482" y="8434258"/>
            <a:ext cx="1125233" cy="458222"/>
          </a:xfrm>
          <a:prstGeom prst="rect">
            <a:avLst/>
          </a:prstGeom>
        </p:spPr>
      </p:pic>
      <p:sp>
        <p:nvSpPr>
          <p:cNvPr id="36" name="ZoneTexte 35"/>
          <p:cNvSpPr txBox="1"/>
          <p:nvPr/>
        </p:nvSpPr>
        <p:spPr>
          <a:xfrm>
            <a:off x="2551965" y="7644244"/>
            <a:ext cx="4189404" cy="600164"/>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fr-FR" sz="1100" b="1" dirty="0">
                <a:solidFill>
                  <a:schemeClr val="tx1"/>
                </a:solidFill>
                <a:latin typeface="Arial" pitchFamily="34" charset="0"/>
                <a:cs typeface="Arial" pitchFamily="34" charset="0"/>
              </a:rPr>
              <a:t>Le BSV PACA change de forme. Pour plus de facilité de lecture, il est désormais possible de cliquer pour naviguer  entre les différentes rubriques du BSV.</a:t>
            </a:r>
          </a:p>
        </p:txBody>
      </p:sp>
      <p:pic>
        <p:nvPicPr>
          <p:cNvPr id="37" name="Picture 5"/>
          <p:cNvPicPr>
            <a:picLocks noChangeAspect="1" noChangeArrowheads="1"/>
          </p:cNvPicPr>
          <p:nvPr/>
        </p:nvPicPr>
        <p:blipFill>
          <a:blip r:embed="rId15" cstate="print">
            <a:extLst>
              <a:ext uri="{BEBA8EAE-BF5A-486C-A8C5-ECC9F3942E4B}">
                <a14:imgProps xmlns:a14="http://schemas.microsoft.com/office/drawing/2010/main">
                  <a14:imgLayer r:embed="rId16">
                    <a14:imgEffect>
                      <a14:backgroundRemoval t="10000" b="90000" l="10000" r="90000">
                        <a14:foregroundMark x1="63333" y1="60448" x2="63333" y2="60448"/>
                        <a14:foregroundMark x1="43333" y1="64179" x2="63333" y2="61940"/>
                      </a14:backgroundRemoval>
                    </a14:imgEffect>
                  </a14:imgLayer>
                </a14:imgProps>
              </a:ext>
              <a:ext uri="{28A0092B-C50C-407E-A947-70E740481C1C}">
                <a14:useLocalDpi xmlns:a14="http://schemas.microsoft.com/office/drawing/2010/main" val="0"/>
              </a:ext>
            </a:extLst>
          </a:blip>
          <a:srcRect/>
          <a:stretch>
            <a:fillRect/>
          </a:stretch>
        </p:blipFill>
        <p:spPr bwMode="auto">
          <a:xfrm>
            <a:off x="5877272" y="7956376"/>
            <a:ext cx="475706" cy="542254"/>
          </a:xfrm>
          <a:prstGeom prst="rect">
            <a:avLst/>
          </a:prstGeom>
          <a:noFill/>
          <a:ln w="38100">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e 42"/>
          <p:cNvGrpSpPr/>
          <p:nvPr/>
        </p:nvGrpSpPr>
        <p:grpSpPr>
          <a:xfrm>
            <a:off x="2508730" y="5208375"/>
            <a:ext cx="4104456" cy="1017984"/>
            <a:chOff x="2492896" y="4932040"/>
            <a:chExt cx="4104456" cy="1017984"/>
          </a:xfrm>
        </p:grpSpPr>
        <p:sp>
          <p:nvSpPr>
            <p:cNvPr id="49" name="ZoneTexte 27"/>
            <p:cNvSpPr txBox="1">
              <a:spLocks noChangeArrowheads="1"/>
            </p:cNvSpPr>
            <p:nvPr/>
          </p:nvSpPr>
          <p:spPr bwMode="auto">
            <a:xfrm>
              <a:off x="2492896" y="5242138"/>
              <a:ext cx="4104456" cy="707886"/>
            </a:xfrm>
            <a:prstGeom prst="rect">
              <a:avLst/>
            </a:prstGeom>
            <a:noFill/>
            <a:ln w="9525">
              <a:noFill/>
              <a:miter lim="800000"/>
              <a:headEnd/>
              <a:tailEnd/>
            </a:ln>
          </p:spPr>
          <p:txBody>
            <a:bodyPr wrap="square">
              <a:spAutoFit/>
            </a:bodyPr>
            <a:lstStyle/>
            <a:p>
              <a:r>
                <a:rPr lang="fr-FR" sz="1000" b="1" dirty="0"/>
                <a:t>Synthèse annuelle de pression</a:t>
              </a:r>
            </a:p>
            <a:p>
              <a:r>
                <a:rPr lang="fr-FR" sz="1000" b="1" dirty="0"/>
                <a:t>Dynamique de la pression au cours de l’année</a:t>
              </a:r>
            </a:p>
            <a:p>
              <a:r>
                <a:rPr lang="fr-FR" sz="1000" b="1" dirty="0"/>
                <a:t>Evolution pluriannuelle des niveaux de pression</a:t>
              </a:r>
            </a:p>
            <a:p>
              <a:r>
                <a:rPr lang="fr-FR" sz="1000" b="1" dirty="0"/>
                <a:t>Bilan ravageurs, maladies aériennes et bioagresseurs telluriques</a:t>
              </a:r>
            </a:p>
          </p:txBody>
        </p:sp>
        <p:sp>
          <p:nvSpPr>
            <p:cNvPr id="48" name="ZoneTexte 31"/>
            <p:cNvSpPr txBox="1">
              <a:spLocks noChangeArrowheads="1"/>
            </p:cNvSpPr>
            <p:nvPr/>
          </p:nvSpPr>
          <p:spPr bwMode="auto">
            <a:xfrm>
              <a:off x="2492896" y="4932040"/>
              <a:ext cx="2174553" cy="339725"/>
            </a:xfrm>
            <a:prstGeom prst="rect">
              <a:avLst/>
            </a:prstGeom>
            <a:noFill/>
            <a:ln w="9525">
              <a:noFill/>
              <a:miter lim="800000"/>
              <a:headEnd/>
              <a:tailEnd/>
            </a:ln>
          </p:spPr>
          <p:txBody>
            <a:bodyPr wrap="none"/>
            <a:lstStyle/>
            <a:p>
              <a:r>
                <a:rPr lang="fr-FR" sz="1600" b="1" dirty="0">
                  <a:solidFill>
                    <a:srgbClr val="E9415B"/>
                  </a:solidFill>
                </a:rPr>
                <a:t>Bilan phytosanitaire</a:t>
              </a:r>
            </a:p>
          </p:txBody>
        </p:sp>
      </p:grpSp>
      <p:grpSp>
        <p:nvGrpSpPr>
          <p:cNvPr id="30" name="Groupe 42"/>
          <p:cNvGrpSpPr/>
          <p:nvPr/>
        </p:nvGrpSpPr>
        <p:grpSpPr>
          <a:xfrm>
            <a:off x="2508730" y="4101237"/>
            <a:ext cx="4104456" cy="864096"/>
            <a:chOff x="2492896" y="4932040"/>
            <a:chExt cx="4104456" cy="864096"/>
          </a:xfrm>
        </p:grpSpPr>
        <p:sp>
          <p:nvSpPr>
            <p:cNvPr id="31" name="ZoneTexte 27"/>
            <p:cNvSpPr txBox="1">
              <a:spLocks noChangeArrowheads="1"/>
            </p:cNvSpPr>
            <p:nvPr/>
          </p:nvSpPr>
          <p:spPr bwMode="auto">
            <a:xfrm>
              <a:off x="2492896" y="5242138"/>
              <a:ext cx="4104456" cy="553998"/>
            </a:xfrm>
            <a:prstGeom prst="rect">
              <a:avLst/>
            </a:prstGeom>
            <a:noFill/>
            <a:ln w="9525">
              <a:noFill/>
              <a:miter lim="800000"/>
              <a:headEnd/>
              <a:tailEnd/>
            </a:ln>
          </p:spPr>
          <p:txBody>
            <a:bodyPr wrap="square">
              <a:spAutoFit/>
            </a:bodyPr>
            <a:lstStyle/>
            <a:p>
              <a:r>
                <a:rPr lang="fr-FR" sz="1000" b="1" dirty="0"/>
                <a:t>Bilan climatique</a:t>
              </a:r>
            </a:p>
            <a:p>
              <a:r>
                <a:rPr lang="fr-FR" sz="1000" b="1" dirty="0"/>
                <a:t>Variétés et porte-greffe</a:t>
              </a:r>
            </a:p>
            <a:p>
              <a:r>
                <a:rPr lang="fr-FR" sz="1000" b="1" dirty="0"/>
                <a:t>Dates de plantation</a:t>
              </a:r>
            </a:p>
          </p:txBody>
        </p:sp>
        <p:sp>
          <p:nvSpPr>
            <p:cNvPr id="38" name="ZoneTexte 31"/>
            <p:cNvSpPr txBox="1">
              <a:spLocks noChangeArrowheads="1"/>
            </p:cNvSpPr>
            <p:nvPr/>
          </p:nvSpPr>
          <p:spPr bwMode="auto">
            <a:xfrm>
              <a:off x="2492896" y="4932040"/>
              <a:ext cx="2174553" cy="339725"/>
            </a:xfrm>
            <a:prstGeom prst="rect">
              <a:avLst/>
            </a:prstGeom>
            <a:noFill/>
            <a:ln w="9525">
              <a:noFill/>
              <a:miter lim="800000"/>
              <a:headEnd/>
              <a:tailEnd/>
            </a:ln>
          </p:spPr>
          <p:txBody>
            <a:bodyPr wrap="none"/>
            <a:lstStyle/>
            <a:p>
              <a:r>
                <a:rPr lang="fr-FR" sz="1600" b="1" dirty="0">
                  <a:solidFill>
                    <a:srgbClr val="E9415B"/>
                  </a:solidFill>
                </a:rPr>
                <a:t>Facteurs de risque</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sp>
        <p:nvSpPr>
          <p:cNvPr id="24" name="Rectangle 23"/>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BILAN PHYTOSANITAIRE</a:t>
            </a:r>
          </a:p>
        </p:txBody>
      </p:sp>
      <p:pic>
        <p:nvPicPr>
          <p:cNvPr id="25" name="Image 24" descr="Image11.png"/>
          <p:cNvPicPr>
            <a:picLocks noChangeAspect="1"/>
          </p:cNvPicPr>
          <p:nvPr/>
        </p:nvPicPr>
        <p:blipFill>
          <a:blip r:embed="rId2" cstate="print"/>
          <a:srcRect t="32715"/>
          <a:stretch>
            <a:fillRect/>
          </a:stretch>
        </p:blipFill>
        <p:spPr bwMode="auto">
          <a:xfrm>
            <a:off x="5876925" y="0"/>
            <a:ext cx="841375" cy="841375"/>
          </a:xfrm>
          <a:prstGeom prst="rect">
            <a:avLst/>
          </a:prstGeom>
          <a:noFill/>
          <a:ln w="9525">
            <a:noFill/>
            <a:miter lim="800000"/>
            <a:headEnd/>
            <a:tailEnd/>
          </a:ln>
        </p:spPr>
      </p:pic>
      <p:sp>
        <p:nvSpPr>
          <p:cNvPr id="14" name="Rectangle 13"/>
          <p:cNvSpPr/>
          <p:nvPr/>
        </p:nvSpPr>
        <p:spPr>
          <a:xfrm>
            <a:off x="139700" y="561038"/>
            <a:ext cx="6578600" cy="3862596"/>
          </a:xfrm>
          <a:prstGeom prst="rect">
            <a:avLst/>
          </a:prstGeom>
        </p:spPr>
        <p:txBody>
          <a:bodyPr wrap="square">
            <a:spAutoFit/>
          </a:bodyPr>
          <a:lstStyle/>
          <a:p>
            <a:pPr lvl="0">
              <a:spcAft>
                <a:spcPts val="6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Les maladies aériennes</a:t>
            </a:r>
          </a:p>
          <a:p>
            <a:pPr lvl="0" algn="just">
              <a:spcAft>
                <a:spcPts val="1000"/>
              </a:spcAft>
              <a:defRPr sz="1800" b="0" i="0" u="none" strike="noStrike" kern="0" cap="none" spc="0" baseline="0">
                <a:solidFill>
                  <a:srgbClr val="000000"/>
                </a:solidFill>
                <a:uFillTx/>
              </a:defRPr>
            </a:pPr>
            <a:r>
              <a:rPr lang="fr-FR" sz="1100" kern="0" dirty="0">
                <a:solidFill>
                  <a:schemeClr val="tx1">
                    <a:lumMod val="75000"/>
                    <a:lumOff val="25000"/>
                  </a:schemeClr>
                </a:solidFill>
                <a:latin typeface="Arial" pitchFamily="34"/>
                <a:cs typeface="Arial" pitchFamily="34"/>
              </a:rPr>
              <a:t>Le </a:t>
            </a:r>
            <a:r>
              <a:rPr lang="fr-FR" sz="1100" b="1" kern="0" dirty="0">
                <a:solidFill>
                  <a:schemeClr val="tx1">
                    <a:lumMod val="75000"/>
                    <a:lumOff val="25000"/>
                  </a:schemeClr>
                </a:solidFill>
                <a:latin typeface="Arial" pitchFamily="34"/>
                <a:cs typeface="Arial" pitchFamily="34"/>
              </a:rPr>
              <a:t>botrytis</a:t>
            </a:r>
            <a:r>
              <a:rPr lang="fr-FR" sz="1100" kern="0" dirty="0">
                <a:solidFill>
                  <a:schemeClr val="tx1">
                    <a:lumMod val="75000"/>
                    <a:lumOff val="25000"/>
                  </a:schemeClr>
                </a:solidFill>
                <a:latin typeface="Arial" pitchFamily="34"/>
                <a:cs typeface="Arial" pitchFamily="34"/>
              </a:rPr>
              <a:t> n’a pas été signalé cette saison dans le BSV. Son cas reste mineur pour cette année d’après le retours du réseau. </a:t>
            </a:r>
          </a:p>
          <a:p>
            <a:pPr lvl="0" algn="just">
              <a:spcAft>
                <a:spcPts val="1800"/>
              </a:spcAft>
              <a:defRPr sz="1800" b="0" i="0" u="none" strike="noStrike" kern="0" cap="none" spc="0" baseline="0">
                <a:solidFill>
                  <a:srgbClr val="000000"/>
                </a:solidFill>
                <a:uFillTx/>
              </a:defRPr>
            </a:pPr>
            <a:r>
              <a:rPr lang="fr-FR" sz="1100" kern="0" dirty="0">
                <a:solidFill>
                  <a:schemeClr val="tx1">
                    <a:lumMod val="75000"/>
                    <a:lumOff val="25000"/>
                  </a:schemeClr>
                </a:solidFill>
                <a:latin typeface="Arial" pitchFamily="34"/>
                <a:cs typeface="Arial" pitchFamily="34"/>
              </a:rPr>
              <a:t>Des cas isolés d’</a:t>
            </a:r>
            <a:r>
              <a:rPr lang="fr-FR" sz="1100" b="1" kern="0" dirty="0">
                <a:solidFill>
                  <a:schemeClr val="tx1">
                    <a:lumMod val="75000"/>
                    <a:lumOff val="25000"/>
                  </a:schemeClr>
                </a:solidFill>
                <a:latin typeface="Arial" pitchFamily="34"/>
                <a:cs typeface="Arial" pitchFamily="34"/>
              </a:rPr>
              <a:t>EMDV</a:t>
            </a:r>
            <a:r>
              <a:rPr lang="fr-FR" sz="1100" kern="0" dirty="0">
                <a:solidFill>
                  <a:schemeClr val="tx1">
                    <a:lumMod val="75000"/>
                    <a:lumOff val="25000"/>
                  </a:schemeClr>
                </a:solidFill>
                <a:latin typeface="Arial" pitchFamily="34"/>
                <a:cs typeface="Arial" pitchFamily="34"/>
              </a:rPr>
              <a:t> ont été également observés en juin, et ont peu impacté la culture. Ce virus est transmis par des cicadelles </a:t>
            </a:r>
            <a:r>
              <a:rPr lang="fr-FR" sz="1100" i="1" kern="0" dirty="0" err="1">
                <a:solidFill>
                  <a:schemeClr val="tx1">
                    <a:lumMod val="75000"/>
                    <a:lumOff val="25000"/>
                  </a:schemeClr>
                </a:solidFill>
                <a:latin typeface="Arial" pitchFamily="34"/>
                <a:cs typeface="Arial" pitchFamily="34"/>
              </a:rPr>
              <a:t>Agallia</a:t>
            </a:r>
            <a:r>
              <a:rPr lang="fr-FR" sz="1100" i="1" kern="0" dirty="0">
                <a:solidFill>
                  <a:schemeClr val="tx1">
                    <a:lumMod val="75000"/>
                    <a:lumOff val="25000"/>
                  </a:schemeClr>
                </a:solidFill>
                <a:latin typeface="Arial" pitchFamily="34"/>
                <a:cs typeface="Arial" pitchFamily="34"/>
              </a:rPr>
              <a:t> sp.</a:t>
            </a:r>
            <a:r>
              <a:rPr lang="fr-FR" sz="1100" kern="0" dirty="0">
                <a:solidFill>
                  <a:schemeClr val="tx1">
                    <a:lumMod val="75000"/>
                    <a:lumOff val="25000"/>
                  </a:schemeClr>
                </a:solidFill>
                <a:latin typeface="Arial" pitchFamily="34"/>
                <a:cs typeface="Arial" pitchFamily="34"/>
              </a:rPr>
              <a:t>et provoque le rabougrissement des plants conduisant à l’arrêt de production ; les plants sont arrachés. L’utilisation de filets permet de limiter les entrées de ce vecteur efficacement. Celui-ci étant passager dans la culture, sa menace reste minime. </a:t>
            </a:r>
          </a:p>
          <a:p>
            <a:pPr algn="just">
              <a:spcAft>
                <a:spcPts val="6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Les bioagresseurs telluriques</a:t>
            </a:r>
          </a:p>
          <a:p>
            <a:pPr lvl="0" algn="just">
              <a:spcAft>
                <a:spcPts val="1000"/>
              </a:spcAft>
              <a:defRPr sz="1800" b="0" i="0" u="none" strike="noStrike" kern="0" cap="none" spc="0" baseline="0">
                <a:solidFill>
                  <a:srgbClr val="000000"/>
                </a:solidFill>
                <a:uFillTx/>
              </a:defRPr>
            </a:pPr>
            <a:r>
              <a:rPr lang="fr-FR" sz="1100" b="1" kern="0" dirty="0">
                <a:solidFill>
                  <a:schemeClr val="tx1">
                    <a:lumMod val="75000"/>
                    <a:lumOff val="25000"/>
                  </a:schemeClr>
                </a:solidFill>
                <a:latin typeface="Arial" pitchFamily="34"/>
                <a:cs typeface="Arial" pitchFamily="34"/>
              </a:rPr>
              <a:t>La verticilliose </a:t>
            </a:r>
            <a:r>
              <a:rPr lang="fr-FR" sz="1100" kern="0" dirty="0">
                <a:solidFill>
                  <a:schemeClr val="tx1">
                    <a:lumMod val="75000"/>
                    <a:lumOff val="25000"/>
                  </a:schemeClr>
                </a:solidFill>
                <a:latin typeface="Arial" pitchFamily="34"/>
                <a:cs typeface="Arial" pitchFamily="34"/>
              </a:rPr>
              <a:t>est présente cette saison dès le mois de mai et devient très fréquente sur la fin de l’été. La pression reste néanmoins faible et touche peu de plants ; elle est constante vis-à-vis des autres années.  Des plants greffés sont aussi concernés. </a:t>
            </a:r>
          </a:p>
          <a:p>
            <a:pPr lvl="0" algn="just">
              <a:spcAft>
                <a:spcPts val="1000"/>
              </a:spcAft>
              <a:defRPr sz="1800" b="0" i="0" u="none" strike="noStrike" kern="0" cap="none" spc="0" baseline="0">
                <a:solidFill>
                  <a:srgbClr val="000000"/>
                </a:solidFill>
                <a:uFillTx/>
              </a:defRPr>
            </a:pPr>
            <a:r>
              <a:rPr lang="fr-FR" sz="1100" kern="0" dirty="0">
                <a:solidFill>
                  <a:schemeClr val="tx1">
                    <a:lumMod val="75000"/>
                    <a:lumOff val="25000"/>
                  </a:schemeClr>
                </a:solidFill>
                <a:latin typeface="Arial" pitchFamily="34"/>
                <a:cs typeface="Arial" pitchFamily="34"/>
              </a:rPr>
              <a:t>La présence de </a:t>
            </a:r>
            <a:r>
              <a:rPr lang="fr-FR" sz="1100" b="1" kern="0" dirty="0">
                <a:solidFill>
                  <a:schemeClr val="tx1">
                    <a:lumMod val="75000"/>
                    <a:lumOff val="25000"/>
                  </a:schemeClr>
                </a:solidFill>
                <a:latin typeface="Arial" pitchFamily="34"/>
                <a:cs typeface="Arial" pitchFamily="34"/>
              </a:rPr>
              <a:t>nématodes</a:t>
            </a:r>
            <a:r>
              <a:rPr lang="fr-FR" sz="1100" kern="0" dirty="0">
                <a:solidFill>
                  <a:schemeClr val="tx1">
                    <a:lumMod val="75000"/>
                    <a:lumOff val="25000"/>
                  </a:schemeClr>
                </a:solidFill>
                <a:latin typeface="Arial" pitchFamily="34"/>
                <a:cs typeface="Arial" pitchFamily="34"/>
              </a:rPr>
              <a:t> a été également signalée cette saison mais reste anecdotique.  L’utilisation de porte-greffe permet globalement de bien les maîtriser.</a:t>
            </a:r>
          </a:p>
          <a:p>
            <a:pPr lvl="0" algn="just">
              <a:spcAft>
                <a:spcPts val="1800"/>
              </a:spcAft>
              <a:defRPr sz="1800" b="0" i="0" u="none" strike="noStrike" kern="0" cap="none" spc="0" baseline="0">
                <a:solidFill>
                  <a:srgbClr val="000000"/>
                </a:solidFill>
                <a:uFillTx/>
              </a:defRPr>
            </a:pPr>
            <a:r>
              <a:rPr lang="fr-FR" sz="1100" kern="0" dirty="0">
                <a:solidFill>
                  <a:schemeClr val="tx1">
                    <a:lumMod val="75000"/>
                    <a:lumOff val="25000"/>
                  </a:schemeClr>
                </a:solidFill>
                <a:latin typeface="Arial" pitchFamily="34"/>
                <a:cs typeface="Arial" pitchFamily="34"/>
              </a:rPr>
              <a:t>La pression </a:t>
            </a:r>
            <a:r>
              <a:rPr lang="fr-FR" sz="1100" b="1" kern="0" dirty="0">
                <a:solidFill>
                  <a:schemeClr val="tx1">
                    <a:lumMod val="75000"/>
                    <a:lumOff val="25000"/>
                  </a:schemeClr>
                </a:solidFill>
                <a:latin typeface="Arial" pitchFamily="34"/>
                <a:cs typeface="Arial" pitchFamily="34"/>
              </a:rPr>
              <a:t>fusariose </a:t>
            </a:r>
            <a:r>
              <a:rPr lang="fr-FR" sz="1100" kern="0" dirty="0">
                <a:solidFill>
                  <a:schemeClr val="tx1">
                    <a:lumMod val="75000"/>
                    <a:lumOff val="25000"/>
                  </a:schemeClr>
                </a:solidFill>
                <a:latin typeface="Arial" pitchFamily="34"/>
                <a:cs typeface="Arial" pitchFamily="34"/>
              </a:rPr>
              <a:t>est identique aux années précédentes et concerne quelques cas isolés.</a:t>
            </a:r>
            <a:endParaRPr lang="fr-FR" sz="1100" b="1" kern="0" dirty="0">
              <a:solidFill>
                <a:schemeClr val="tx1">
                  <a:lumMod val="75000"/>
                  <a:lumOff val="25000"/>
                </a:schemeClr>
              </a:solidFill>
              <a:latin typeface="Arial" pitchFamily="34"/>
              <a:cs typeface="Arial" pitchFamily="34"/>
            </a:endParaRPr>
          </a:p>
          <a:p>
            <a:pPr lvl="0">
              <a:spcAft>
                <a:spcPts val="600"/>
              </a:spcAft>
              <a:defRPr sz="1800" b="0" i="0" u="none" strike="noStrike" kern="0" cap="none" spc="0" baseline="0">
                <a:solidFill>
                  <a:srgbClr val="000000"/>
                </a:solidFill>
                <a:uFillTx/>
              </a:defRPr>
            </a:pPr>
            <a:endParaRPr lang="fr-FR" sz="1600" b="1" kern="0" dirty="0">
              <a:solidFill>
                <a:srgbClr val="E9425C"/>
              </a:solidFill>
              <a:latin typeface="Arial" pitchFamily="34"/>
              <a:cs typeface="Arial" pitchFamily="34"/>
            </a:endParaRPr>
          </a:p>
        </p:txBody>
      </p:sp>
      <p:sp>
        <p:nvSpPr>
          <p:cNvPr id="6" name="ZoneTexte 5">
            <a:extLst>
              <a:ext uri="{FF2B5EF4-FFF2-40B4-BE49-F238E27FC236}">
                <a16:creationId xmlns:a16="http://schemas.microsoft.com/office/drawing/2014/main" id="{8FCAEE3C-D2B1-4174-AD95-A7C529F725FE}"/>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spTree>
    <p:extLst>
      <p:ext uri="{BB962C8B-B14F-4D97-AF65-F5344CB8AC3E}">
        <p14:creationId xmlns:p14="http://schemas.microsoft.com/office/powerpoint/2010/main" val="1575593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oneTexte 5"/>
          <p:cNvSpPr txBox="1">
            <a:spLocks noChangeArrowheads="1"/>
          </p:cNvSpPr>
          <p:nvPr/>
        </p:nvSpPr>
        <p:spPr bwMode="auto">
          <a:xfrm>
            <a:off x="260350" y="2195513"/>
            <a:ext cx="5976938" cy="600164"/>
          </a:xfrm>
          <a:prstGeom prst="rect">
            <a:avLst/>
          </a:prstGeom>
          <a:noFill/>
          <a:ln w="9525">
            <a:noFill/>
            <a:miter lim="800000"/>
            <a:headEnd/>
            <a:tailEnd/>
          </a:ln>
        </p:spPr>
        <p:txBody>
          <a:bodyPr>
            <a:spAutoFit/>
          </a:bodyPr>
          <a:lstStyle/>
          <a:p>
            <a:r>
              <a:rPr lang="fr-FR" sz="1100" b="1" dirty="0"/>
              <a:t>Chambre d’Agriculture des Bouches-du-Rhône  </a:t>
            </a:r>
            <a:r>
              <a:rPr lang="fr-FR" sz="1100" dirty="0"/>
              <a:t>POMET Justine</a:t>
            </a:r>
          </a:p>
          <a:p>
            <a:r>
              <a:rPr lang="fr-FR" sz="1100" b="1" dirty="0"/>
              <a:t>APREL </a:t>
            </a:r>
            <a:r>
              <a:rPr lang="fr-FR" sz="1100" dirty="0"/>
              <a:t>DERIVRY Elodie,</a:t>
            </a:r>
            <a:r>
              <a:rPr lang="fr-FR" sz="1100" b="1" dirty="0"/>
              <a:t> </a:t>
            </a:r>
            <a:r>
              <a:rPr lang="fr-FR" sz="1100" dirty="0"/>
              <a:t>LEGUEN Auria, DUVAL Pauline, GOILLON Claire</a:t>
            </a:r>
          </a:p>
          <a:p>
            <a:r>
              <a:rPr lang="fr-FR" sz="1100" b="1" dirty="0"/>
              <a:t>Chambre d’Agriculture du Vaucluse </a:t>
            </a:r>
            <a:r>
              <a:rPr lang="fr-FR" sz="1100" dirty="0"/>
              <a:t>FERRERA Sara</a:t>
            </a:r>
            <a:endParaRPr lang="fr-FR" sz="1100" b="1" dirty="0"/>
          </a:p>
        </p:txBody>
      </p:sp>
      <p:sp>
        <p:nvSpPr>
          <p:cNvPr id="4" name="ZoneTexte 3"/>
          <p:cNvSpPr txBox="1"/>
          <p:nvPr/>
        </p:nvSpPr>
        <p:spPr bwMode="auto">
          <a:xfrm>
            <a:off x="260350" y="3492500"/>
            <a:ext cx="6337300" cy="1446550"/>
          </a:xfrm>
          <a:prstGeom prst="rect">
            <a:avLst/>
          </a:prstGeom>
          <a:noFill/>
        </p:spPr>
        <p:txBody>
          <a:bodyPr>
            <a:spAutoFit/>
          </a:bodyPr>
          <a:lstStyle/>
          <a:p>
            <a:pPr fontAlgn="auto">
              <a:spcBef>
                <a:spcPts val="0"/>
              </a:spcBef>
              <a:spcAft>
                <a:spcPts val="0"/>
              </a:spcAft>
              <a:defRPr/>
            </a:pPr>
            <a:r>
              <a:rPr lang="fr-FR" sz="1100" dirty="0">
                <a:latin typeface="Arial" pitchFamily="34" charset="0"/>
                <a:cs typeface="Arial" pitchFamily="34" charset="0"/>
              </a:rPr>
              <a:t>Les observations contenues dans ce bulletin ont été réalisées par : </a:t>
            </a:r>
          </a:p>
          <a:p>
            <a:pPr marL="85725" indent="95250" fontAlgn="auto">
              <a:spcBef>
                <a:spcPts val="0"/>
              </a:spcBef>
              <a:spcAft>
                <a:spcPts val="0"/>
              </a:spcAft>
              <a:buFont typeface="Arial" pitchFamily="34" charset="0"/>
              <a:buChar char="•"/>
              <a:defRPr/>
            </a:pPr>
            <a:r>
              <a:rPr lang="fr-FR" sz="1100" b="1" dirty="0"/>
              <a:t>Chambre d’Agriculture du Vaucluse</a:t>
            </a:r>
            <a:endParaRPr lang="fr-FR" sz="1100" b="1" dirty="0">
              <a:latin typeface="Arial" pitchFamily="34" charset="0"/>
              <a:cs typeface="Arial" pitchFamily="34" charset="0"/>
            </a:endParaRPr>
          </a:p>
          <a:p>
            <a:pPr marL="85725" indent="95250" fontAlgn="auto">
              <a:spcBef>
                <a:spcPts val="0"/>
              </a:spcBef>
              <a:spcAft>
                <a:spcPts val="0"/>
              </a:spcAft>
              <a:buFont typeface="Arial" pitchFamily="34" charset="0"/>
              <a:buChar char="•"/>
              <a:defRPr/>
            </a:pPr>
            <a:r>
              <a:rPr lang="fr-FR" sz="1100" b="1" dirty="0">
                <a:latin typeface="Arial" pitchFamily="34" charset="0"/>
                <a:cs typeface="Arial" pitchFamily="34" charset="0"/>
              </a:rPr>
              <a:t>Chambre d’agriculture du Var</a:t>
            </a:r>
          </a:p>
          <a:p>
            <a:pPr marL="85725" indent="95250" fontAlgn="auto">
              <a:spcBef>
                <a:spcPts val="0"/>
              </a:spcBef>
              <a:spcAft>
                <a:spcPts val="0"/>
              </a:spcAft>
              <a:buFont typeface="Arial" pitchFamily="34" charset="0"/>
              <a:buChar char="•"/>
              <a:defRPr/>
            </a:pPr>
            <a:r>
              <a:rPr lang="fr-FR" sz="1100" b="1" dirty="0"/>
              <a:t>Chambre d’Agriculture des Bouches-du-Rhône</a:t>
            </a:r>
            <a:endParaRPr lang="fr-FR" sz="1100" b="1" dirty="0">
              <a:latin typeface="Arial" pitchFamily="34" charset="0"/>
              <a:cs typeface="Arial" pitchFamily="34" charset="0"/>
            </a:endParaRPr>
          </a:p>
          <a:p>
            <a:pPr marL="85725" indent="95250" fontAlgn="auto">
              <a:spcBef>
                <a:spcPts val="0"/>
              </a:spcBef>
              <a:spcAft>
                <a:spcPts val="0"/>
              </a:spcAft>
              <a:buFont typeface="Arial" pitchFamily="34" charset="0"/>
              <a:buChar char="•"/>
              <a:defRPr/>
            </a:pPr>
            <a:r>
              <a:rPr lang="fr-FR" sz="1100" b="1" dirty="0">
                <a:latin typeface="Arial" pitchFamily="34" charset="0"/>
                <a:cs typeface="Arial" pitchFamily="34" charset="0"/>
              </a:rPr>
              <a:t>FDCETAM 13 </a:t>
            </a:r>
            <a:r>
              <a:rPr lang="fr-FR" sz="1100" dirty="0">
                <a:latin typeface="Arial" pitchFamily="34" charset="0"/>
                <a:cs typeface="Arial" pitchFamily="34" charset="0"/>
              </a:rPr>
              <a:t>(Fédération Départementale des CETA Maraichers des Bouches-du-Rhône)</a:t>
            </a:r>
          </a:p>
          <a:p>
            <a:pPr marL="85725" indent="95250" fontAlgn="auto">
              <a:spcBef>
                <a:spcPts val="0"/>
              </a:spcBef>
              <a:spcAft>
                <a:spcPts val="0"/>
              </a:spcAft>
              <a:buFont typeface="Arial" pitchFamily="34" charset="0"/>
              <a:buChar char="•"/>
              <a:defRPr/>
            </a:pPr>
            <a:r>
              <a:rPr lang="fr-FR" sz="1100" b="1" dirty="0">
                <a:latin typeface="Arial" pitchFamily="34" charset="0"/>
                <a:cs typeface="Arial" pitchFamily="34" charset="0"/>
              </a:rPr>
              <a:t>CETA Serristes du Vaucluse</a:t>
            </a:r>
          </a:p>
          <a:p>
            <a:pPr marL="85725" indent="95250" fontAlgn="auto">
              <a:spcBef>
                <a:spcPts val="0"/>
              </a:spcBef>
              <a:spcAft>
                <a:spcPts val="0"/>
              </a:spcAft>
              <a:buFont typeface="Arial" pitchFamily="34" charset="0"/>
              <a:buChar char="•"/>
              <a:defRPr/>
            </a:pPr>
            <a:r>
              <a:rPr lang="fr-FR" sz="1100" b="1" dirty="0">
                <a:latin typeface="Arial" pitchFamily="34" charset="0"/>
                <a:cs typeface="Arial" pitchFamily="34" charset="0"/>
              </a:rPr>
              <a:t>GRAB</a:t>
            </a:r>
            <a:r>
              <a:rPr lang="fr-FR" sz="1100" dirty="0">
                <a:latin typeface="Arial" pitchFamily="34" charset="0"/>
                <a:cs typeface="Arial" pitchFamily="34" charset="0"/>
              </a:rPr>
              <a:t> (Groupe de Recherche en Agriculture Biologique)</a:t>
            </a:r>
            <a:endParaRPr lang="fr-FR" sz="1100" b="1" dirty="0">
              <a:latin typeface="Arial" pitchFamily="34" charset="0"/>
              <a:cs typeface="Arial" pitchFamily="34" charset="0"/>
            </a:endParaRPr>
          </a:p>
          <a:p>
            <a:pPr marL="85725" indent="95250" fontAlgn="auto">
              <a:spcBef>
                <a:spcPts val="0"/>
              </a:spcBef>
              <a:spcAft>
                <a:spcPts val="0"/>
              </a:spcAft>
              <a:buFont typeface="Arial" pitchFamily="34" charset="0"/>
              <a:buChar char="•"/>
              <a:defRPr/>
            </a:pPr>
            <a:r>
              <a:rPr lang="fr-FR" sz="1100" b="1" dirty="0">
                <a:latin typeface="Arial" pitchFamily="34" charset="0"/>
                <a:cs typeface="Arial" pitchFamily="34" charset="0"/>
              </a:rPr>
              <a:t>Terre d’Azur (06)</a:t>
            </a:r>
          </a:p>
        </p:txBody>
      </p:sp>
      <p:sp>
        <p:nvSpPr>
          <p:cNvPr id="11" name="ZoneTexte 10"/>
          <p:cNvSpPr txBox="1"/>
          <p:nvPr/>
        </p:nvSpPr>
        <p:spPr bwMode="auto">
          <a:xfrm>
            <a:off x="332656" y="827584"/>
            <a:ext cx="6227763" cy="738664"/>
          </a:xfrm>
          <a:prstGeom prst="rect">
            <a:avLst/>
          </a:prstGeom>
          <a:noFill/>
        </p:spPr>
        <p:txBody>
          <a:bodyPr>
            <a:spAutoFit/>
          </a:bodyPr>
          <a:lstStyle/>
          <a:p>
            <a:pPr algn="just" fontAlgn="auto">
              <a:spcBef>
                <a:spcPts val="0"/>
              </a:spcBef>
              <a:spcAft>
                <a:spcPts val="0"/>
              </a:spcAft>
              <a:defRPr/>
            </a:pPr>
            <a:r>
              <a:rPr lang="fr-FR" sz="1050" dirty="0"/>
              <a:t>Les observations sont réalisées sur un échantillon de parcelles</a:t>
            </a:r>
            <a:r>
              <a:rPr lang="fr-FR" sz="1050" b="1" dirty="0"/>
              <a:t>.</a:t>
            </a:r>
            <a:r>
              <a:rPr lang="fr-FR" sz="1050" dirty="0"/>
              <a:t> Elles doivent être complétées par vos observations. Le niveau de pression annoncé correspond au risque potentiel connu des rédacteurs et ne tient pas compte des spécificités de votre exploitation. Cette spécificité est d’autant plus vraie sous abri, qui est un milieu fermé.</a:t>
            </a:r>
            <a:endParaRPr lang="fr-FR" sz="1050" i="1" dirty="0">
              <a:latin typeface="Arial" pitchFamily="34" charset="0"/>
              <a:cs typeface="Arial" pitchFamily="34" charset="0"/>
            </a:endParaRPr>
          </a:p>
        </p:txBody>
      </p:sp>
      <p:sp>
        <p:nvSpPr>
          <p:cNvPr id="13317" name="ZoneTexte 16"/>
          <p:cNvSpPr txBox="1">
            <a:spLocks noChangeArrowheads="1"/>
          </p:cNvSpPr>
          <p:nvPr/>
        </p:nvSpPr>
        <p:spPr bwMode="auto">
          <a:xfrm>
            <a:off x="299989" y="6648449"/>
            <a:ext cx="5976938" cy="600075"/>
          </a:xfrm>
          <a:prstGeom prst="rect">
            <a:avLst/>
          </a:prstGeom>
          <a:noFill/>
          <a:ln w="9525">
            <a:noFill/>
            <a:miter lim="800000"/>
            <a:headEnd/>
            <a:tailEnd/>
          </a:ln>
        </p:spPr>
        <p:txBody>
          <a:bodyPr>
            <a:spAutoFit/>
          </a:bodyPr>
          <a:lstStyle/>
          <a:p>
            <a:pPr algn="just"/>
            <a:r>
              <a:rPr lang="fr-FR" sz="1100" dirty="0"/>
              <a:t>Action pilotée par le ministère chargé de l’agriculture, avec l’appui financier de l’Office national de l’eau et des milieux aquatiques, par les crédits issus de la redevance pour pollutions diffuses attribués au financement du plan </a:t>
            </a:r>
            <a:r>
              <a:rPr lang="fr-FR" sz="1100" dirty="0" err="1"/>
              <a:t>Ecophyto</a:t>
            </a:r>
            <a:r>
              <a:rPr lang="fr-FR" sz="1100" dirty="0"/>
              <a:t>.</a:t>
            </a:r>
            <a:endParaRPr lang="fr-FR" sz="1100" i="1" dirty="0"/>
          </a:p>
        </p:txBody>
      </p:sp>
      <p:sp>
        <p:nvSpPr>
          <p:cNvPr id="18" name="Rectangle 4"/>
          <p:cNvSpPr/>
          <p:nvPr/>
        </p:nvSpPr>
        <p:spPr>
          <a:xfrm>
            <a:off x="0" y="107504"/>
            <a:ext cx="6858000" cy="360000"/>
          </a:xfrm>
          <a:prstGeom prst="rect">
            <a:avLst/>
          </a:prstGeom>
          <a:solidFill>
            <a:srgbClr val="E9435D"/>
          </a:solidFill>
          <a:ln cap="flat">
            <a:noFill/>
            <a:prstDash val="solid"/>
          </a:ln>
        </p:spPr>
        <p:txBody>
          <a:bodyPr wrap="square" lIns="78203" tIns="39101" rIns="78203" bIns="39101" anchor="ctr">
            <a:spAutoFit/>
          </a:bodyPr>
          <a:lstStyle/>
          <a:p>
            <a:pPr defTabSz="781995" fontAlgn="auto">
              <a:spcBef>
                <a:spcPts val="0"/>
              </a:spcBef>
              <a:spcAft>
                <a:spcPts val="0"/>
              </a:spcAft>
              <a:defRPr sz="1800" b="0" i="0" u="none" strike="noStrike" kern="0" cap="none" spc="0" baseline="0">
                <a:solidFill>
                  <a:srgbClr val="000000"/>
                </a:solidFill>
                <a:uFillTx/>
              </a:defRPr>
            </a:pPr>
            <a:r>
              <a:rPr lang="fr-FR" sz="1539" b="1" kern="0" dirty="0">
                <a:solidFill>
                  <a:srgbClr val="FFFFFF"/>
                </a:solidFill>
                <a:latin typeface="Arial" pitchFamily="34"/>
                <a:cs typeface="Arial" pitchFamily="34"/>
              </a:rPr>
              <a:t>   AVERTISSEMENT</a:t>
            </a:r>
          </a:p>
        </p:txBody>
      </p:sp>
      <p:sp>
        <p:nvSpPr>
          <p:cNvPr id="19" name="Rectangle 4"/>
          <p:cNvSpPr/>
          <p:nvPr/>
        </p:nvSpPr>
        <p:spPr>
          <a:xfrm>
            <a:off x="0" y="1835150"/>
            <a:ext cx="6858000" cy="315913"/>
          </a:xfrm>
          <a:prstGeom prst="rect">
            <a:avLst/>
          </a:prstGeom>
          <a:solidFill>
            <a:srgbClr val="E9435D"/>
          </a:solidFill>
          <a:ln cap="flat">
            <a:noFill/>
            <a:prstDash val="solid"/>
          </a:ln>
        </p:spPr>
        <p:txBody>
          <a:bodyPr wrap="square" lIns="78203" tIns="39101" rIns="78203" bIns="39101">
            <a:spAutoFit/>
          </a:bodyPr>
          <a:lstStyle/>
          <a:p>
            <a:pPr defTabSz="781995" fontAlgn="auto">
              <a:spcBef>
                <a:spcPts val="0"/>
              </a:spcBef>
              <a:spcAft>
                <a:spcPts val="0"/>
              </a:spcAft>
              <a:defRPr sz="1800" b="0" i="0" u="none" strike="noStrike" kern="0" cap="none" spc="0" baseline="0">
                <a:solidFill>
                  <a:srgbClr val="000000"/>
                </a:solidFill>
                <a:uFillTx/>
              </a:defRPr>
            </a:pPr>
            <a:r>
              <a:rPr lang="fr-FR" sz="1539" b="1" kern="0" dirty="0">
                <a:solidFill>
                  <a:srgbClr val="FFFFFF"/>
                </a:solidFill>
                <a:latin typeface="Arial" pitchFamily="34"/>
                <a:cs typeface="Arial" pitchFamily="34"/>
              </a:rPr>
              <a:t>   COMITE DE REDACTION</a:t>
            </a:r>
          </a:p>
        </p:txBody>
      </p:sp>
      <p:sp>
        <p:nvSpPr>
          <p:cNvPr id="20" name="Rectangle 4"/>
          <p:cNvSpPr/>
          <p:nvPr/>
        </p:nvSpPr>
        <p:spPr>
          <a:xfrm>
            <a:off x="0" y="3059113"/>
            <a:ext cx="6858000" cy="315912"/>
          </a:xfrm>
          <a:prstGeom prst="rect">
            <a:avLst/>
          </a:prstGeom>
          <a:solidFill>
            <a:srgbClr val="E9435D"/>
          </a:solidFill>
          <a:ln cap="flat">
            <a:noFill/>
            <a:prstDash val="solid"/>
          </a:ln>
        </p:spPr>
        <p:txBody>
          <a:bodyPr wrap="square" lIns="78203" tIns="39101" rIns="78203" bIns="39101">
            <a:spAutoFit/>
          </a:bodyPr>
          <a:lstStyle/>
          <a:p>
            <a:pPr defTabSz="781995" fontAlgn="auto">
              <a:spcBef>
                <a:spcPts val="0"/>
              </a:spcBef>
              <a:spcAft>
                <a:spcPts val="0"/>
              </a:spcAft>
              <a:defRPr sz="1800" b="0" i="0" u="none" strike="noStrike" kern="0" cap="none" spc="0" baseline="0">
                <a:solidFill>
                  <a:srgbClr val="000000"/>
                </a:solidFill>
                <a:uFillTx/>
              </a:defRPr>
            </a:pPr>
            <a:r>
              <a:rPr lang="fr-FR" sz="1539" b="1" kern="0" dirty="0">
                <a:solidFill>
                  <a:srgbClr val="FFFFFF"/>
                </a:solidFill>
                <a:latin typeface="Arial" pitchFamily="34"/>
                <a:cs typeface="Arial" pitchFamily="34"/>
              </a:rPr>
              <a:t>   OBSERVATIONS</a:t>
            </a:r>
          </a:p>
        </p:txBody>
      </p:sp>
      <p:sp>
        <p:nvSpPr>
          <p:cNvPr id="21" name="Rectangle 4"/>
          <p:cNvSpPr/>
          <p:nvPr/>
        </p:nvSpPr>
        <p:spPr>
          <a:xfrm>
            <a:off x="17537" y="6218724"/>
            <a:ext cx="6858000" cy="315912"/>
          </a:xfrm>
          <a:prstGeom prst="rect">
            <a:avLst/>
          </a:prstGeom>
          <a:solidFill>
            <a:srgbClr val="E9435D"/>
          </a:solidFill>
          <a:ln cap="flat">
            <a:noFill/>
            <a:prstDash val="solid"/>
          </a:ln>
        </p:spPr>
        <p:txBody>
          <a:bodyPr wrap="square" lIns="78203" tIns="39101" rIns="78203" bIns="39101">
            <a:spAutoFit/>
          </a:bodyPr>
          <a:lstStyle/>
          <a:p>
            <a:pPr defTabSz="781995" fontAlgn="auto">
              <a:spcBef>
                <a:spcPts val="0"/>
              </a:spcBef>
              <a:spcAft>
                <a:spcPts val="0"/>
              </a:spcAft>
              <a:defRPr sz="1800" b="0" i="0" u="none" strike="noStrike" kern="0" cap="none" spc="0" baseline="0">
                <a:solidFill>
                  <a:srgbClr val="000000"/>
                </a:solidFill>
                <a:uFillTx/>
              </a:defRPr>
            </a:pPr>
            <a:r>
              <a:rPr lang="fr-FR" sz="1539" b="1" kern="0" dirty="0">
                <a:solidFill>
                  <a:srgbClr val="FFFFFF"/>
                </a:solidFill>
                <a:latin typeface="Arial" pitchFamily="34"/>
                <a:cs typeface="Arial" pitchFamily="34"/>
              </a:rPr>
              <a:t>   FINANCEMENTS</a:t>
            </a:r>
          </a:p>
        </p:txBody>
      </p:sp>
      <p:pic>
        <p:nvPicPr>
          <p:cNvPr id="13322" name="Image 22" descr="Image11.png"/>
          <p:cNvPicPr>
            <a:picLocks noChangeAspect="1"/>
          </p:cNvPicPr>
          <p:nvPr/>
        </p:nvPicPr>
        <p:blipFill>
          <a:blip r:embed="rId3" cstate="print"/>
          <a:srcRect t="32715"/>
          <a:stretch>
            <a:fillRect/>
          </a:stretch>
        </p:blipFill>
        <p:spPr bwMode="auto">
          <a:xfrm>
            <a:off x="5876925" y="0"/>
            <a:ext cx="841375" cy="841375"/>
          </a:xfrm>
          <a:prstGeom prst="rect">
            <a:avLst/>
          </a:prstGeom>
          <a:noFill/>
          <a:ln w="9525">
            <a:noFill/>
            <a:miter lim="800000"/>
            <a:headEnd/>
            <a:tailEnd/>
          </a:ln>
        </p:spPr>
      </p:pic>
      <p:pic>
        <p:nvPicPr>
          <p:cNvPr id="38" name="Image 37">
            <a:hlinkClick r:id="rId4"/>
            <a:extLst>
              <a:ext uri="{FF2B5EF4-FFF2-40B4-BE49-F238E27FC236}">
                <a16:creationId xmlns:a16="http://schemas.microsoft.com/office/drawing/2014/main" id="{8514A616-7677-4DAF-B207-38648B90963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 r="11476" b="3043"/>
          <a:stretch/>
        </p:blipFill>
        <p:spPr>
          <a:xfrm>
            <a:off x="1556792" y="8142648"/>
            <a:ext cx="1132822" cy="328742"/>
          </a:xfrm>
          <a:prstGeom prst="rect">
            <a:avLst/>
          </a:prstGeom>
        </p:spPr>
      </p:pic>
      <p:pic>
        <p:nvPicPr>
          <p:cNvPr id="39" name="Image 38">
            <a:hlinkClick r:id="rId6"/>
            <a:extLst>
              <a:ext uri="{FF2B5EF4-FFF2-40B4-BE49-F238E27FC236}">
                <a16:creationId xmlns:a16="http://schemas.microsoft.com/office/drawing/2014/main" id="{2C89CD46-EF10-4BDE-98C7-07C884E291A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5253" t="-2" r="16874" b="4426"/>
          <a:stretch/>
        </p:blipFill>
        <p:spPr>
          <a:xfrm>
            <a:off x="2805650" y="8028384"/>
            <a:ext cx="1127248" cy="535704"/>
          </a:xfrm>
          <a:prstGeom prst="rect">
            <a:avLst/>
          </a:prstGeom>
        </p:spPr>
      </p:pic>
      <p:pic>
        <p:nvPicPr>
          <p:cNvPr id="40" name="Image 39">
            <a:hlinkClick r:id="rId8"/>
            <a:extLst>
              <a:ext uri="{FF2B5EF4-FFF2-40B4-BE49-F238E27FC236}">
                <a16:creationId xmlns:a16="http://schemas.microsoft.com/office/drawing/2014/main" id="{C93DBB7B-9DC2-41D6-B481-631DC045ABD0}"/>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1" r="12235" b="-8103"/>
          <a:stretch/>
        </p:blipFill>
        <p:spPr>
          <a:xfrm>
            <a:off x="4082338" y="8105866"/>
            <a:ext cx="1125233" cy="458222"/>
          </a:xfrm>
          <a:prstGeom prst="rect">
            <a:avLst/>
          </a:prstGeom>
        </p:spPr>
      </p:pic>
      <p:cxnSp>
        <p:nvCxnSpPr>
          <p:cNvPr id="23"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sp>
        <p:nvSpPr>
          <p:cNvPr id="15" name="ZoneTexte 14">
            <a:extLst>
              <a:ext uri="{FF2B5EF4-FFF2-40B4-BE49-F238E27FC236}">
                <a16:creationId xmlns:a16="http://schemas.microsoft.com/office/drawing/2014/main" id="{6C23C46D-ED58-4671-AA0E-3F43B62D6CBD}"/>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sp>
        <p:nvSpPr>
          <p:cNvPr id="24" name="Rectangle 23"/>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RESEAU D’EPIDEMIOSURVEILLANCE</a:t>
            </a:r>
          </a:p>
        </p:txBody>
      </p:sp>
      <p:pic>
        <p:nvPicPr>
          <p:cNvPr id="25" name="Image 24" descr="Image11.png"/>
          <p:cNvPicPr>
            <a:picLocks noChangeAspect="1"/>
          </p:cNvPicPr>
          <p:nvPr/>
        </p:nvPicPr>
        <p:blipFill>
          <a:blip r:embed="rId2" cstate="print"/>
          <a:srcRect t="32715"/>
          <a:stretch>
            <a:fillRect/>
          </a:stretch>
        </p:blipFill>
        <p:spPr bwMode="auto">
          <a:xfrm>
            <a:off x="5876925" y="0"/>
            <a:ext cx="841375" cy="841375"/>
          </a:xfrm>
          <a:prstGeom prst="rect">
            <a:avLst/>
          </a:prstGeom>
          <a:noFill/>
          <a:ln w="9525">
            <a:noFill/>
            <a:miter lim="800000"/>
            <a:headEnd/>
            <a:tailEnd/>
          </a:ln>
        </p:spPr>
      </p:pic>
      <p:sp>
        <p:nvSpPr>
          <p:cNvPr id="12" name="Rectangle 11"/>
          <p:cNvSpPr/>
          <p:nvPr/>
        </p:nvSpPr>
        <p:spPr>
          <a:xfrm>
            <a:off x="99451" y="523853"/>
            <a:ext cx="5345773" cy="338554"/>
          </a:xfrm>
          <a:prstGeom prst="rect">
            <a:avLst/>
          </a:prstGeom>
        </p:spPr>
        <p:txBody>
          <a:bodyPr wrap="square">
            <a:spAutoFit/>
          </a:bodyPr>
          <a:lstStyle/>
          <a:p>
            <a:pPr lvl="0">
              <a:spcAft>
                <a:spcPts val="18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Organisation du réseau</a:t>
            </a:r>
          </a:p>
        </p:txBody>
      </p:sp>
      <p:sp>
        <p:nvSpPr>
          <p:cNvPr id="16" name="Rectangle 15"/>
          <p:cNvSpPr/>
          <p:nvPr/>
        </p:nvSpPr>
        <p:spPr>
          <a:xfrm>
            <a:off x="166817" y="937025"/>
            <a:ext cx="6512446" cy="2300630"/>
          </a:xfrm>
          <a:prstGeom prst="rect">
            <a:avLst/>
          </a:prstGeom>
        </p:spPr>
        <p:txBody>
          <a:bodyPr wrap="square">
            <a:spAutoFit/>
          </a:bodyPr>
          <a:lstStyle/>
          <a:p>
            <a:pPr lvl="0">
              <a:spcAft>
                <a:spcPts val="600"/>
              </a:spcAft>
              <a:defRPr sz="1800" b="0" i="0" u="none" strike="noStrike" kern="0" cap="none" spc="0" baseline="0">
                <a:solidFill>
                  <a:srgbClr val="000000"/>
                </a:solidFill>
                <a:uFillTx/>
              </a:defRPr>
            </a:pPr>
            <a:r>
              <a:rPr lang="fr-FR" sz="1100" kern="0" dirty="0">
                <a:solidFill>
                  <a:srgbClr val="000000"/>
                </a:solidFill>
                <a:latin typeface="Arial" pitchFamily="34"/>
                <a:cs typeface="Arial" pitchFamily="34"/>
              </a:rPr>
              <a:t>Le réseau a été animé par Claire </a:t>
            </a:r>
            <a:r>
              <a:rPr lang="fr-FR" sz="1100" kern="0" dirty="0" err="1">
                <a:solidFill>
                  <a:srgbClr val="000000"/>
                </a:solidFill>
                <a:latin typeface="Arial" pitchFamily="34"/>
                <a:cs typeface="Arial" pitchFamily="34"/>
              </a:rPr>
              <a:t>Goillon</a:t>
            </a:r>
            <a:r>
              <a:rPr lang="fr-FR" sz="1100" kern="0" dirty="0">
                <a:solidFill>
                  <a:srgbClr val="000000"/>
                </a:solidFill>
                <a:latin typeface="Arial" pitchFamily="34"/>
                <a:cs typeface="Arial" pitchFamily="34"/>
              </a:rPr>
              <a:t> &amp; Pauline Duval (APREL) et comprend 6 observateurs : </a:t>
            </a:r>
          </a:p>
          <a:p>
            <a:pPr marL="628650" lvl="1" indent="-171450">
              <a:spcAft>
                <a:spcPts val="600"/>
              </a:spcAft>
              <a:buFont typeface="Wingdings" panose="05000000000000000000" pitchFamily="2" charset="2"/>
              <a:buChar char="Ø"/>
              <a:defRPr sz="1800" b="0" i="0" u="none" strike="noStrike" kern="0" cap="none" spc="0" baseline="0">
                <a:solidFill>
                  <a:srgbClr val="000000"/>
                </a:solidFill>
                <a:uFillTx/>
              </a:defRPr>
            </a:pPr>
            <a:r>
              <a:rPr lang="fr-FR" sz="1100" kern="0" dirty="0">
                <a:solidFill>
                  <a:srgbClr val="000000"/>
                </a:solidFill>
                <a:latin typeface="Arial" pitchFamily="34"/>
                <a:cs typeface="Arial" pitchFamily="34"/>
              </a:rPr>
              <a:t>Aurélie Coste, Loïc </a:t>
            </a:r>
            <a:r>
              <a:rPr lang="fr-FR" sz="1100" kern="0" dirty="0" err="1">
                <a:solidFill>
                  <a:srgbClr val="000000"/>
                </a:solidFill>
                <a:latin typeface="Arial" pitchFamily="34"/>
                <a:cs typeface="Arial" pitchFamily="34"/>
              </a:rPr>
              <a:t>Basnonville</a:t>
            </a:r>
            <a:r>
              <a:rPr lang="fr-FR" sz="1100" kern="0" dirty="0">
                <a:solidFill>
                  <a:srgbClr val="000000"/>
                </a:solidFill>
                <a:latin typeface="Arial" pitchFamily="34"/>
                <a:cs typeface="Arial" pitchFamily="34"/>
              </a:rPr>
              <a:t>, Frédéric </a:t>
            </a:r>
            <a:r>
              <a:rPr lang="fr-FR" sz="1100" kern="0" dirty="0" err="1">
                <a:solidFill>
                  <a:srgbClr val="000000"/>
                </a:solidFill>
                <a:latin typeface="Arial" pitchFamily="34"/>
                <a:cs typeface="Arial" pitchFamily="34"/>
              </a:rPr>
              <a:t>Delcassou</a:t>
            </a:r>
            <a:r>
              <a:rPr lang="fr-FR" sz="1100" kern="0" dirty="0">
                <a:solidFill>
                  <a:srgbClr val="000000"/>
                </a:solidFill>
                <a:latin typeface="Arial" pitchFamily="34"/>
                <a:cs typeface="Arial" pitchFamily="34"/>
              </a:rPr>
              <a:t> et Thierry Corneille (FDCETAM 13)</a:t>
            </a:r>
          </a:p>
          <a:p>
            <a:pPr marL="628650" lvl="1" indent="-171450">
              <a:spcAft>
                <a:spcPts val="600"/>
              </a:spcAft>
              <a:buFont typeface="Wingdings" panose="05000000000000000000" pitchFamily="2" charset="2"/>
              <a:buChar char="Ø"/>
              <a:defRPr sz="1800" b="0" i="0" u="none" strike="noStrike" kern="0" cap="none" spc="0" baseline="0">
                <a:solidFill>
                  <a:srgbClr val="000000"/>
                </a:solidFill>
                <a:uFillTx/>
              </a:defRPr>
            </a:pPr>
            <a:r>
              <a:rPr lang="fr-FR" sz="1100" kern="0" dirty="0">
                <a:solidFill>
                  <a:srgbClr val="000000"/>
                </a:solidFill>
                <a:latin typeface="Arial" pitchFamily="34"/>
                <a:cs typeface="Arial" pitchFamily="34"/>
              </a:rPr>
              <a:t>Laurent Camoin – Chambre d’agriculture des Bouches-du-Rhône</a:t>
            </a:r>
          </a:p>
          <a:p>
            <a:pPr marL="628650" lvl="1" indent="-171450">
              <a:spcAft>
                <a:spcPts val="300"/>
              </a:spcAft>
              <a:buFont typeface="Wingdings" panose="05000000000000000000" pitchFamily="2" charset="2"/>
              <a:buChar char="Ø"/>
              <a:defRPr sz="1800" b="0" i="0" u="none" strike="noStrike" kern="0" cap="none" spc="0" baseline="0">
                <a:solidFill>
                  <a:srgbClr val="000000"/>
                </a:solidFill>
                <a:uFillTx/>
              </a:defRPr>
            </a:pPr>
            <a:r>
              <a:rPr lang="fr-FR" sz="1100" kern="0" dirty="0">
                <a:solidFill>
                  <a:srgbClr val="000000"/>
                </a:solidFill>
                <a:latin typeface="Arial" pitchFamily="34"/>
                <a:cs typeface="Arial" pitchFamily="34"/>
              </a:rPr>
              <a:t>Jérôme </a:t>
            </a:r>
            <a:r>
              <a:rPr lang="fr-FR" sz="1100" kern="0" dirty="0" err="1">
                <a:solidFill>
                  <a:srgbClr val="000000"/>
                </a:solidFill>
                <a:latin typeface="Arial" pitchFamily="34"/>
                <a:cs typeface="Arial" pitchFamily="34"/>
              </a:rPr>
              <a:t>Lambion</a:t>
            </a:r>
            <a:r>
              <a:rPr lang="fr-FR" sz="1100" kern="0" dirty="0">
                <a:solidFill>
                  <a:srgbClr val="000000"/>
                </a:solidFill>
                <a:latin typeface="Arial" pitchFamily="34"/>
                <a:cs typeface="Arial" pitchFamily="34"/>
              </a:rPr>
              <a:t> – (GRAB)</a:t>
            </a:r>
          </a:p>
          <a:p>
            <a:pPr marL="628650" lvl="1" indent="-171450">
              <a:spcAft>
                <a:spcPts val="600"/>
              </a:spcAft>
              <a:buFont typeface="Wingdings" panose="05000000000000000000" pitchFamily="2" charset="2"/>
              <a:buChar char="Ø"/>
              <a:defRPr sz="1800" b="0" i="0" u="none" strike="noStrike" kern="0" cap="none" spc="0" baseline="0">
                <a:solidFill>
                  <a:srgbClr val="000000"/>
                </a:solidFill>
                <a:uFillTx/>
              </a:defRPr>
            </a:pPr>
            <a:r>
              <a:rPr lang="fr-FR" sz="1100" kern="0" dirty="0">
                <a:solidFill>
                  <a:srgbClr val="000000"/>
                </a:solidFill>
                <a:latin typeface="Arial" pitchFamily="34"/>
                <a:cs typeface="Arial" pitchFamily="34"/>
              </a:rPr>
              <a:t>Marcel </a:t>
            </a:r>
            <a:r>
              <a:rPr lang="fr-FR" sz="1100" kern="0" dirty="0" err="1">
                <a:solidFill>
                  <a:srgbClr val="000000"/>
                </a:solidFill>
                <a:latin typeface="Arial" pitchFamily="34"/>
                <a:cs typeface="Arial" pitchFamily="34"/>
              </a:rPr>
              <a:t>Caporalino</a:t>
            </a:r>
            <a:r>
              <a:rPr lang="fr-FR" sz="1100" kern="0" dirty="0">
                <a:solidFill>
                  <a:srgbClr val="000000"/>
                </a:solidFill>
                <a:latin typeface="Arial" pitchFamily="34"/>
                <a:cs typeface="Arial" pitchFamily="34"/>
              </a:rPr>
              <a:t> – (Terre d’Azur)</a:t>
            </a:r>
            <a:endParaRPr lang="fr-FR" sz="1050" dirty="0"/>
          </a:p>
          <a:p>
            <a:pPr marL="3175" lvl="1" indent="-3175" algn="just">
              <a:spcAft>
                <a:spcPts val="300"/>
              </a:spcAft>
              <a:tabLst>
                <a:tab pos="0" algn="l"/>
              </a:tabLst>
              <a:defRPr sz="1800" b="0" i="0" u="none" strike="noStrike" kern="0" cap="none" spc="0" baseline="0">
                <a:solidFill>
                  <a:srgbClr val="000000"/>
                </a:solidFill>
                <a:uFillTx/>
              </a:defRPr>
            </a:pPr>
            <a:r>
              <a:rPr lang="fr-FR" sz="1100" dirty="0"/>
              <a:t>L’évaluation des risques est faite à partir de parcelles fixes et parcelles flottantes. Les notations se font tous les 15 jours ; 11 à 12 passages en moyenne sont effectués pour le suivi des parcelles de la plantation jusqu’à la récolte. Les notations sont réalisées à partir de 10 plants par parcelle via le protocole d’observation national harmonisé et sont saisies sur la base de données Latitude. L’animateur réalise la synthèse des observations pour la rédaction du bulletin qui est ensuite validé par les observateurs avant diffusion.</a:t>
            </a:r>
          </a:p>
        </p:txBody>
      </p:sp>
      <p:sp>
        <p:nvSpPr>
          <p:cNvPr id="19" name="Rectangle 18">
            <a:extLst>
              <a:ext uri="{FF2B5EF4-FFF2-40B4-BE49-F238E27FC236}">
                <a16:creationId xmlns:a16="http://schemas.microsoft.com/office/drawing/2014/main" id="{2CC82F83-6CF5-4235-B807-97821293CC99}"/>
              </a:ext>
            </a:extLst>
          </p:cNvPr>
          <p:cNvSpPr/>
          <p:nvPr/>
        </p:nvSpPr>
        <p:spPr>
          <a:xfrm>
            <a:off x="166817" y="3203848"/>
            <a:ext cx="6512446" cy="553998"/>
          </a:xfrm>
          <a:prstGeom prst="rect">
            <a:avLst/>
          </a:prstGeom>
        </p:spPr>
        <p:txBody>
          <a:bodyPr wrap="square">
            <a:spAutoFit/>
          </a:bodyPr>
          <a:lstStyle/>
          <a:p>
            <a:pPr algn="just">
              <a:spcAft>
                <a:spcPts val="600"/>
              </a:spcAft>
              <a:defRPr sz="1800" b="0" i="0" u="none" strike="noStrike" kern="0" cap="none" spc="0" baseline="0">
                <a:solidFill>
                  <a:srgbClr val="000000"/>
                </a:solidFill>
                <a:uFillTx/>
              </a:defRPr>
            </a:pPr>
            <a:r>
              <a:rPr lang="fr-FR" sz="1400" b="1" kern="0" dirty="0">
                <a:solidFill>
                  <a:srgbClr val="2FB497"/>
                </a:solidFill>
                <a:latin typeface="Arial" pitchFamily="34"/>
                <a:cs typeface="Arial" pitchFamily="34"/>
              </a:rPr>
              <a:t>Edition des bulletins</a:t>
            </a:r>
          </a:p>
          <a:p>
            <a:pPr algn="just"/>
            <a:endParaRPr lang="fr-FR" sz="1100" dirty="0"/>
          </a:p>
        </p:txBody>
      </p:sp>
      <p:graphicFrame>
        <p:nvGraphicFramePr>
          <p:cNvPr id="11" name="Tableau 10">
            <a:extLst>
              <a:ext uri="{FF2B5EF4-FFF2-40B4-BE49-F238E27FC236}">
                <a16:creationId xmlns:a16="http://schemas.microsoft.com/office/drawing/2014/main" id="{8488FB96-8219-4B02-B65D-FF8A08507FAD}"/>
              </a:ext>
            </a:extLst>
          </p:cNvPr>
          <p:cNvGraphicFramePr>
            <a:graphicFrameLocks noGrp="1"/>
          </p:cNvGraphicFramePr>
          <p:nvPr>
            <p:extLst>
              <p:ext uri="{D42A27DB-BD31-4B8C-83A1-F6EECF244321}">
                <p14:modId xmlns:p14="http://schemas.microsoft.com/office/powerpoint/2010/main" val="2725099389"/>
              </p:ext>
            </p:extLst>
          </p:nvPr>
        </p:nvGraphicFramePr>
        <p:xfrm>
          <a:off x="226443" y="6806450"/>
          <a:ext cx="6348977" cy="1898510"/>
        </p:xfrm>
        <a:graphic>
          <a:graphicData uri="http://schemas.openxmlformats.org/drawingml/2006/table">
            <a:tbl>
              <a:tblPr>
                <a:tableStyleId>{5C22544A-7EE6-4342-B048-85BDC9FD1C3A}</a:tableStyleId>
              </a:tblPr>
              <a:tblGrid>
                <a:gridCol w="1585723">
                  <a:extLst>
                    <a:ext uri="{9D8B030D-6E8A-4147-A177-3AD203B41FA5}">
                      <a16:colId xmlns:a16="http://schemas.microsoft.com/office/drawing/2014/main" val="1337778544"/>
                    </a:ext>
                  </a:extLst>
                </a:gridCol>
                <a:gridCol w="1472818">
                  <a:extLst>
                    <a:ext uri="{9D8B030D-6E8A-4147-A177-3AD203B41FA5}">
                      <a16:colId xmlns:a16="http://schemas.microsoft.com/office/drawing/2014/main" val="114445358"/>
                    </a:ext>
                  </a:extLst>
                </a:gridCol>
                <a:gridCol w="1802323">
                  <a:extLst>
                    <a:ext uri="{9D8B030D-6E8A-4147-A177-3AD203B41FA5}">
                      <a16:colId xmlns:a16="http://schemas.microsoft.com/office/drawing/2014/main" val="642666604"/>
                    </a:ext>
                  </a:extLst>
                </a:gridCol>
                <a:gridCol w="1488113">
                  <a:extLst>
                    <a:ext uri="{9D8B030D-6E8A-4147-A177-3AD203B41FA5}">
                      <a16:colId xmlns:a16="http://schemas.microsoft.com/office/drawing/2014/main" val="1667801126"/>
                    </a:ext>
                  </a:extLst>
                </a:gridCol>
              </a:tblGrid>
              <a:tr h="404866">
                <a:tc>
                  <a:txBody>
                    <a:bodyPr/>
                    <a:lstStyle/>
                    <a:p>
                      <a:pPr algn="ctr">
                        <a:spcAft>
                          <a:spcPts val="0"/>
                        </a:spcAft>
                      </a:pPr>
                      <a:r>
                        <a:rPr lang="fr-FR" sz="1050" b="0" dirty="0">
                          <a:effectLst/>
                          <a:latin typeface="Arial" panose="020B0604020202020204" pitchFamily="34" charset="0"/>
                          <a:cs typeface="Arial" panose="020B0604020202020204" pitchFamily="34" charset="0"/>
                        </a:rPr>
                        <a:t>Site</a:t>
                      </a:r>
                      <a:endParaRPr lang="fr-FR" sz="105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rgbClr val="E9415B"/>
                      </a:solidFill>
                      <a:prstDash val="solid"/>
                      <a:round/>
                      <a:headEnd type="none" w="med" len="med"/>
                      <a:tailEnd type="none" w="med" len="med"/>
                    </a:lnL>
                    <a:lnT w="12700" cap="flat" cmpd="sng" algn="ctr">
                      <a:solidFill>
                        <a:srgbClr val="E9415B"/>
                      </a:solidFill>
                      <a:prstDash val="solid"/>
                      <a:round/>
                      <a:headEnd type="none" w="med" len="med"/>
                      <a:tailEnd type="none" w="med" len="med"/>
                    </a:lnT>
                    <a:solidFill>
                      <a:schemeClr val="accent2">
                        <a:lumMod val="20000"/>
                        <a:lumOff val="80000"/>
                      </a:schemeClr>
                    </a:solidFill>
                  </a:tcPr>
                </a:tc>
                <a:tc>
                  <a:txBody>
                    <a:bodyPr/>
                    <a:lstStyle/>
                    <a:p>
                      <a:pPr algn="ctr">
                        <a:spcAft>
                          <a:spcPts val="0"/>
                        </a:spcAft>
                      </a:pPr>
                      <a:r>
                        <a:rPr lang="fr-FR" sz="1050" b="0" dirty="0">
                          <a:effectLst/>
                          <a:latin typeface="Arial" panose="020B0604020202020204" pitchFamily="34" charset="0"/>
                          <a:cs typeface="Arial" panose="020B0604020202020204" pitchFamily="34" charset="0"/>
                        </a:rPr>
                        <a:t>Système de culture</a:t>
                      </a:r>
                      <a:endParaRPr lang="fr-FR" sz="105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solidFill>
                      <a:schemeClr val="accent2">
                        <a:lumMod val="20000"/>
                        <a:lumOff val="80000"/>
                      </a:schemeClr>
                    </a:solidFill>
                  </a:tcPr>
                </a:tc>
                <a:tc>
                  <a:txBody>
                    <a:bodyPr/>
                    <a:lstStyle/>
                    <a:p>
                      <a:pPr algn="ctr">
                        <a:spcAft>
                          <a:spcPts val="0"/>
                        </a:spcAft>
                      </a:pPr>
                      <a:r>
                        <a:rPr lang="fr-FR" sz="1050" b="0" dirty="0">
                          <a:effectLst/>
                          <a:latin typeface="Arial" panose="020B0604020202020204" pitchFamily="34" charset="0"/>
                          <a:cs typeface="Arial" panose="020B0604020202020204" pitchFamily="34" charset="0"/>
                        </a:rPr>
                        <a:t>Variété et PG</a:t>
                      </a:r>
                      <a:endParaRPr lang="fr-FR" sz="105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solidFill>
                      <a:schemeClr val="accent2">
                        <a:lumMod val="20000"/>
                        <a:lumOff val="80000"/>
                      </a:schemeClr>
                    </a:solidFill>
                  </a:tcPr>
                </a:tc>
                <a:tc>
                  <a:txBody>
                    <a:bodyPr/>
                    <a:lstStyle/>
                    <a:p>
                      <a:pPr algn="ctr">
                        <a:spcAft>
                          <a:spcPts val="0"/>
                        </a:spcAft>
                      </a:pPr>
                      <a:r>
                        <a:rPr lang="fr-FR" sz="1050" b="0" dirty="0">
                          <a:effectLst/>
                          <a:latin typeface="Arial" panose="020B0604020202020204" pitchFamily="34" charset="0"/>
                          <a:cs typeface="Arial" panose="020B0604020202020204" pitchFamily="34" charset="0"/>
                        </a:rPr>
                        <a:t>Date de plantation</a:t>
                      </a:r>
                      <a:endParaRPr lang="fr-FR" sz="105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R w="12700" cap="flat" cmpd="sng" algn="ctr">
                      <a:solidFill>
                        <a:srgbClr val="E9415B"/>
                      </a:solidFill>
                      <a:prstDash val="solid"/>
                      <a:round/>
                      <a:headEnd type="none" w="med" len="med"/>
                      <a:tailEnd type="none" w="med" len="med"/>
                    </a:lnR>
                    <a:lnT w="12700" cap="flat" cmpd="sng" algn="ctr">
                      <a:solidFill>
                        <a:srgbClr val="E9415B"/>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811812556"/>
                  </a:ext>
                </a:extLst>
              </a:tr>
              <a:tr h="205778">
                <a:tc>
                  <a:txBody>
                    <a:bodyPr/>
                    <a:lstStyle/>
                    <a:p>
                      <a:pPr algn="ctr">
                        <a:spcAft>
                          <a:spcPts val="0"/>
                        </a:spcAft>
                      </a:pPr>
                      <a:r>
                        <a:rPr lang="fr-FR" sz="1050" dirty="0">
                          <a:effectLst/>
                          <a:latin typeface="Arial" panose="020B0604020202020204" pitchFamily="34" charset="0"/>
                          <a:cs typeface="Arial" panose="020B0604020202020204" pitchFamily="34" charset="0"/>
                        </a:rPr>
                        <a:t>Arles (13)</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rgbClr val="E9415B"/>
                      </a:solidFill>
                      <a:prstDash val="solid"/>
                      <a:round/>
                      <a:headEnd type="none" w="med" len="med"/>
                      <a:tailEnd type="none" w="med" len="med"/>
                    </a:lnL>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Conventionnel</a:t>
                      </a:r>
                    </a:p>
                  </a:txBody>
                  <a:tcPr marL="44450" marR="44450" marT="0" marB="0" anchor="ctr">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Flavine</a:t>
                      </a:r>
                    </a:p>
                  </a:txBody>
                  <a:tcPr marL="44450" marR="44450" marT="0" marB="0" anchor="ctr">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09/03/21</a:t>
                      </a:r>
                    </a:p>
                  </a:txBody>
                  <a:tcPr marL="44450" marR="44450" marT="0" marB="0" anchor="ctr">
                    <a:lnR w="12700" cap="flat" cmpd="sng" algn="ctr">
                      <a:solidFill>
                        <a:srgbClr val="E9415B"/>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1602064960"/>
                  </a:ext>
                </a:extLst>
              </a:tr>
              <a:tr h="323893">
                <a:tc>
                  <a:txBody>
                    <a:bodyPr/>
                    <a:lstStyle/>
                    <a:p>
                      <a:pPr algn="ctr">
                        <a:spcAft>
                          <a:spcPts val="0"/>
                        </a:spcAft>
                      </a:pPr>
                      <a:r>
                        <a:rPr lang="fr-FR" sz="1050" dirty="0">
                          <a:effectLst/>
                          <a:latin typeface="Arial" panose="020B0604020202020204" pitchFamily="34" charset="0"/>
                          <a:cs typeface="Arial" panose="020B0604020202020204" pitchFamily="34" charset="0"/>
                        </a:rPr>
                        <a:t>Maillane (13)</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rgbClr val="E9415B"/>
                      </a:solidFill>
                      <a:prstDash val="solid"/>
                      <a:round/>
                      <a:headEnd type="none" w="med" len="med"/>
                      <a:tailEnd type="none" w="med" len="med"/>
                    </a:lnL>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Conventionnel</a:t>
                      </a:r>
                      <a:endParaRPr kumimoji="0" lang="fr-FR" sz="10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Black Pearl greffée sur </a:t>
                      </a:r>
                      <a:r>
                        <a:rPr lang="fr-FR" sz="1050" dirty="0" err="1">
                          <a:effectLst/>
                          <a:latin typeface="Arial" panose="020B0604020202020204" pitchFamily="34" charset="0"/>
                          <a:ea typeface="Times New Roman" panose="02020603050405020304" pitchFamily="18" charset="0"/>
                          <a:cs typeface="Arial" panose="020B0604020202020204" pitchFamily="34" charset="0"/>
                        </a:rPr>
                        <a:t>Fortamino</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10/03/21</a:t>
                      </a:r>
                    </a:p>
                  </a:txBody>
                  <a:tcPr marL="44450" marR="44450" marT="0" marB="0" anchor="ctr">
                    <a:lnR w="12700" cap="flat" cmpd="sng" algn="ctr">
                      <a:solidFill>
                        <a:srgbClr val="E9415B"/>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3062537055"/>
                  </a:ext>
                </a:extLst>
              </a:tr>
              <a:tr h="323893">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Maillane (13)</a:t>
                      </a:r>
                    </a:p>
                  </a:txBody>
                  <a:tcPr marL="44450" marR="44450" marT="0" marB="0" anchor="ctr">
                    <a:lnL w="12700" cap="flat" cmpd="sng" algn="ctr">
                      <a:solidFill>
                        <a:srgbClr val="E9415B"/>
                      </a:solidFill>
                      <a:prstDash val="solid"/>
                      <a:round/>
                      <a:headEnd type="none" w="med" len="med"/>
                      <a:tailEnd type="none" w="med" len="med"/>
                    </a:lnL>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Conventionnel</a:t>
                      </a:r>
                      <a:endParaRPr kumimoji="0" lang="fr-FR" sz="10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Black Pearl greffée sur </a:t>
                      </a:r>
                      <a:r>
                        <a:rPr lang="fr-FR" sz="1050" dirty="0" err="1">
                          <a:effectLst/>
                          <a:latin typeface="Arial" panose="020B0604020202020204" pitchFamily="34" charset="0"/>
                          <a:ea typeface="Times New Roman" panose="02020603050405020304" pitchFamily="18" charset="0"/>
                          <a:cs typeface="Arial" panose="020B0604020202020204" pitchFamily="34" charset="0"/>
                        </a:rPr>
                        <a:t>Maxifort</a:t>
                      </a:r>
                      <a:r>
                        <a:rPr lang="fr-FR" sz="1050" dirty="0">
                          <a:effectLst/>
                          <a:latin typeface="Arial" panose="020B0604020202020204" pitchFamily="34" charset="0"/>
                          <a:ea typeface="Times New Roman" panose="02020603050405020304" pitchFamily="18" charset="0"/>
                          <a:cs typeface="Arial" panose="020B0604020202020204" pitchFamily="34" charset="0"/>
                        </a:rPr>
                        <a:t> </a:t>
                      </a:r>
                    </a:p>
                  </a:txBody>
                  <a:tcPr marL="44450" marR="44450" marT="0" marB="0"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dirty="0">
                          <a:effectLst/>
                          <a:latin typeface="Arial" panose="020B0604020202020204" pitchFamily="34" charset="0"/>
                          <a:ea typeface="Times New Roman" panose="02020603050405020304" pitchFamily="18" charset="0"/>
                          <a:cs typeface="Arial" panose="020B0604020202020204" pitchFamily="34" charset="0"/>
                        </a:rPr>
                        <a:t>15/03/21</a:t>
                      </a:r>
                    </a:p>
                    <a:p>
                      <a:pPr algn="ctr">
                        <a:spcAft>
                          <a:spcPts val="0"/>
                        </a:spcAft>
                      </a:pP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R w="12700" cap="flat" cmpd="sng" algn="ctr">
                      <a:solidFill>
                        <a:srgbClr val="E9415B"/>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3521581170"/>
                  </a:ext>
                </a:extLst>
              </a:tr>
              <a:tr h="305788">
                <a:tc>
                  <a:txBody>
                    <a:bodyPr/>
                    <a:lstStyle/>
                    <a:p>
                      <a:pPr algn="ctr">
                        <a:spcAft>
                          <a:spcPts val="0"/>
                        </a:spcAft>
                      </a:pPr>
                      <a:r>
                        <a:rPr lang="fr-FR" sz="1050" dirty="0">
                          <a:effectLst/>
                          <a:latin typeface="Arial" panose="020B0604020202020204" pitchFamily="34" charset="0"/>
                          <a:cs typeface="Arial" panose="020B0604020202020204" pitchFamily="34" charset="0"/>
                        </a:rPr>
                        <a:t>Graveson (13)</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rgbClr val="E9415B"/>
                      </a:solidFill>
                      <a:prstDash val="solid"/>
                      <a:round/>
                      <a:headEnd type="none" w="med" len="med"/>
                      <a:tailEnd type="none" w="med" len="med"/>
                    </a:lnL>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Conventionnel</a:t>
                      </a:r>
                    </a:p>
                  </a:txBody>
                  <a:tcPr marL="44450" marR="44450" marT="0" marB="0" anchor="ctr">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Black Pearl greffée sur </a:t>
                      </a:r>
                      <a:r>
                        <a:rPr lang="fr-FR" sz="1050" dirty="0" err="1">
                          <a:effectLst/>
                          <a:latin typeface="Arial" panose="020B0604020202020204" pitchFamily="34" charset="0"/>
                          <a:ea typeface="Times New Roman" panose="02020603050405020304" pitchFamily="18" charset="0"/>
                          <a:cs typeface="Arial" panose="020B0604020202020204" pitchFamily="34" charset="0"/>
                        </a:rPr>
                        <a:t>Fortamino</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10/04/21</a:t>
                      </a:r>
                    </a:p>
                  </a:txBody>
                  <a:tcPr marL="44450" marR="44450" marT="0" marB="0" anchor="ctr">
                    <a:lnR w="12700" cap="flat" cmpd="sng" algn="ctr">
                      <a:solidFill>
                        <a:srgbClr val="E9415B"/>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958473236"/>
                  </a:ext>
                </a:extLst>
              </a:tr>
              <a:tr h="305788">
                <a:tc>
                  <a:txBody>
                    <a:bodyPr/>
                    <a:lstStyle/>
                    <a:p>
                      <a:pPr algn="ctr">
                        <a:spcAft>
                          <a:spcPts val="0"/>
                        </a:spcAft>
                      </a:pPr>
                      <a:r>
                        <a:rPr lang="fr-FR" sz="1050" dirty="0">
                          <a:effectLst/>
                          <a:latin typeface="Arial" panose="020B0604020202020204" pitchFamily="34" charset="0"/>
                          <a:cs typeface="Arial" panose="020B0604020202020204" pitchFamily="34" charset="0"/>
                        </a:rPr>
                        <a:t>Avignon (84)</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rgbClr val="E9415B"/>
                      </a:solidFill>
                      <a:prstDash val="solid"/>
                      <a:round/>
                      <a:headEnd type="none" w="med" len="med"/>
                      <a:tailEnd type="none" w="med" len="med"/>
                    </a:lnL>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cs typeface="Arial" panose="020B0604020202020204" pitchFamily="34" charset="0"/>
                        </a:rPr>
                        <a:t>AB</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Black Pearl greffée sur </a:t>
                      </a:r>
                      <a:r>
                        <a:rPr lang="fr-FR" sz="1050" i="1" dirty="0">
                          <a:effectLst/>
                          <a:latin typeface="Arial" panose="020B0604020202020204" pitchFamily="34" charset="0"/>
                          <a:ea typeface="Times New Roman" panose="02020603050405020304" pitchFamily="18" charset="0"/>
                          <a:cs typeface="Arial" panose="020B0604020202020204" pitchFamily="34" charset="0"/>
                        </a:rPr>
                        <a:t>S. </a:t>
                      </a:r>
                      <a:r>
                        <a:rPr lang="fr-FR" sz="1050" i="1" dirty="0" err="1">
                          <a:effectLst/>
                          <a:latin typeface="Arial" panose="020B0604020202020204" pitchFamily="34" charset="0"/>
                          <a:ea typeface="Times New Roman" panose="02020603050405020304" pitchFamily="18" charset="0"/>
                          <a:cs typeface="Arial" panose="020B0604020202020204" pitchFamily="34" charset="0"/>
                        </a:rPr>
                        <a:t>torvum</a:t>
                      </a:r>
                      <a:endParaRPr lang="fr-FR" sz="105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50" dirty="0">
                          <a:effectLst/>
                          <a:latin typeface="Arial" panose="020B0604020202020204" pitchFamily="34" charset="0"/>
                          <a:ea typeface="Times New Roman" panose="02020603050405020304" pitchFamily="18" charset="0"/>
                          <a:cs typeface="Arial" panose="020B0604020202020204" pitchFamily="34" charset="0"/>
                        </a:rPr>
                        <a:t>18/05/21</a:t>
                      </a:r>
                    </a:p>
                  </a:txBody>
                  <a:tcPr marL="44450" marR="44450" marT="0" marB="0" anchor="ctr">
                    <a:lnR w="12700" cap="flat" cmpd="sng" algn="ctr">
                      <a:solidFill>
                        <a:srgbClr val="E9415B"/>
                      </a:solidFill>
                      <a:prstDash val="solid"/>
                      <a:round/>
                      <a:headEnd type="none" w="med" len="med"/>
                      <a:tailEnd type="none" w="med" len="med"/>
                    </a:lnR>
                    <a:lnB w="12700" cap="flat" cmpd="sng" algn="ctr">
                      <a:solidFill>
                        <a:srgbClr val="E9415B"/>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58671739"/>
                  </a:ext>
                </a:extLst>
              </a:tr>
            </a:tbl>
          </a:graphicData>
        </a:graphic>
      </p:graphicFrame>
      <p:graphicFrame>
        <p:nvGraphicFramePr>
          <p:cNvPr id="13" name="Tableau 12">
            <a:extLst>
              <a:ext uri="{FF2B5EF4-FFF2-40B4-BE49-F238E27FC236}">
                <a16:creationId xmlns:a16="http://schemas.microsoft.com/office/drawing/2014/main" id="{3F5337E7-C85A-4392-B322-48285D4CEA36}"/>
              </a:ext>
            </a:extLst>
          </p:cNvPr>
          <p:cNvGraphicFramePr>
            <a:graphicFrameLocks noGrp="1"/>
          </p:cNvGraphicFramePr>
          <p:nvPr>
            <p:extLst>
              <p:ext uri="{D42A27DB-BD31-4B8C-83A1-F6EECF244321}">
                <p14:modId xmlns:p14="http://schemas.microsoft.com/office/powerpoint/2010/main" val="1836848300"/>
              </p:ext>
            </p:extLst>
          </p:nvPr>
        </p:nvGraphicFramePr>
        <p:xfrm>
          <a:off x="226443" y="3525783"/>
          <a:ext cx="6331803" cy="304800"/>
        </p:xfrm>
        <a:graphic>
          <a:graphicData uri="http://schemas.openxmlformats.org/drawingml/2006/table">
            <a:tbl>
              <a:tblPr>
                <a:tableStyleId>{5C22544A-7EE6-4342-B048-85BDC9FD1C3A}</a:tableStyleId>
              </a:tblPr>
              <a:tblGrid>
                <a:gridCol w="948749">
                  <a:extLst>
                    <a:ext uri="{9D8B030D-6E8A-4147-A177-3AD203B41FA5}">
                      <a16:colId xmlns:a16="http://schemas.microsoft.com/office/drawing/2014/main" val="1741971544"/>
                    </a:ext>
                  </a:extLst>
                </a:gridCol>
                <a:gridCol w="401394">
                  <a:extLst>
                    <a:ext uri="{9D8B030D-6E8A-4147-A177-3AD203B41FA5}">
                      <a16:colId xmlns:a16="http://schemas.microsoft.com/office/drawing/2014/main" val="2959607741"/>
                    </a:ext>
                  </a:extLst>
                </a:gridCol>
                <a:gridCol w="401394">
                  <a:extLst>
                    <a:ext uri="{9D8B030D-6E8A-4147-A177-3AD203B41FA5}">
                      <a16:colId xmlns:a16="http://schemas.microsoft.com/office/drawing/2014/main" val="246125899"/>
                    </a:ext>
                  </a:extLst>
                </a:gridCol>
                <a:gridCol w="401394">
                  <a:extLst>
                    <a:ext uri="{9D8B030D-6E8A-4147-A177-3AD203B41FA5}">
                      <a16:colId xmlns:a16="http://schemas.microsoft.com/office/drawing/2014/main" val="2132323790"/>
                    </a:ext>
                  </a:extLst>
                </a:gridCol>
                <a:gridCol w="401394">
                  <a:extLst>
                    <a:ext uri="{9D8B030D-6E8A-4147-A177-3AD203B41FA5}">
                      <a16:colId xmlns:a16="http://schemas.microsoft.com/office/drawing/2014/main" val="3065468089"/>
                    </a:ext>
                  </a:extLst>
                </a:gridCol>
                <a:gridCol w="401394">
                  <a:extLst>
                    <a:ext uri="{9D8B030D-6E8A-4147-A177-3AD203B41FA5}">
                      <a16:colId xmlns:a16="http://schemas.microsoft.com/office/drawing/2014/main" val="3667471927"/>
                    </a:ext>
                  </a:extLst>
                </a:gridCol>
                <a:gridCol w="401394">
                  <a:extLst>
                    <a:ext uri="{9D8B030D-6E8A-4147-A177-3AD203B41FA5}">
                      <a16:colId xmlns:a16="http://schemas.microsoft.com/office/drawing/2014/main" val="3192214840"/>
                    </a:ext>
                  </a:extLst>
                </a:gridCol>
                <a:gridCol w="401394">
                  <a:extLst>
                    <a:ext uri="{9D8B030D-6E8A-4147-A177-3AD203B41FA5}">
                      <a16:colId xmlns:a16="http://schemas.microsoft.com/office/drawing/2014/main" val="2143498919"/>
                    </a:ext>
                  </a:extLst>
                </a:gridCol>
                <a:gridCol w="401394">
                  <a:extLst>
                    <a:ext uri="{9D8B030D-6E8A-4147-A177-3AD203B41FA5}">
                      <a16:colId xmlns:a16="http://schemas.microsoft.com/office/drawing/2014/main" val="2394424589"/>
                    </a:ext>
                  </a:extLst>
                </a:gridCol>
                <a:gridCol w="401394">
                  <a:extLst>
                    <a:ext uri="{9D8B030D-6E8A-4147-A177-3AD203B41FA5}">
                      <a16:colId xmlns:a16="http://schemas.microsoft.com/office/drawing/2014/main" val="4257339831"/>
                    </a:ext>
                  </a:extLst>
                </a:gridCol>
                <a:gridCol w="401394">
                  <a:extLst>
                    <a:ext uri="{9D8B030D-6E8A-4147-A177-3AD203B41FA5}">
                      <a16:colId xmlns:a16="http://schemas.microsoft.com/office/drawing/2014/main" val="908955185"/>
                    </a:ext>
                  </a:extLst>
                </a:gridCol>
                <a:gridCol w="401394">
                  <a:extLst>
                    <a:ext uri="{9D8B030D-6E8A-4147-A177-3AD203B41FA5}">
                      <a16:colId xmlns:a16="http://schemas.microsoft.com/office/drawing/2014/main" val="1770233141"/>
                    </a:ext>
                  </a:extLst>
                </a:gridCol>
                <a:gridCol w="401394">
                  <a:extLst>
                    <a:ext uri="{9D8B030D-6E8A-4147-A177-3AD203B41FA5}">
                      <a16:colId xmlns:a16="http://schemas.microsoft.com/office/drawing/2014/main" val="1769908881"/>
                    </a:ext>
                  </a:extLst>
                </a:gridCol>
                <a:gridCol w="566326">
                  <a:extLst>
                    <a:ext uri="{9D8B030D-6E8A-4147-A177-3AD203B41FA5}">
                      <a16:colId xmlns:a16="http://schemas.microsoft.com/office/drawing/2014/main" val="1202199603"/>
                    </a:ext>
                  </a:extLst>
                </a:gridCol>
              </a:tblGrid>
              <a:tr h="0">
                <a:tc>
                  <a:txBody>
                    <a:bodyPr/>
                    <a:lstStyle/>
                    <a:p>
                      <a:pPr algn="ctr">
                        <a:spcAft>
                          <a:spcPts val="0"/>
                        </a:spcAft>
                      </a:pPr>
                      <a:r>
                        <a:rPr lang="fr-FR" sz="1000" b="0" dirty="0">
                          <a:effectLst/>
                          <a:latin typeface="Arial" panose="020B0604020202020204" pitchFamily="34" charset="0"/>
                          <a:cs typeface="Arial" panose="020B0604020202020204" pitchFamily="34" charset="0"/>
                        </a:rPr>
                        <a:t>Mois</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rgbClr val="E9415B"/>
                      </a:solidFill>
                      <a:prstDash val="solid"/>
                      <a:round/>
                      <a:headEnd type="none" w="med" len="med"/>
                      <a:tailEnd type="none" w="med" len="med"/>
                    </a:lnL>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Janv.</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Fév.</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Mars</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Avril</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ea typeface="Times New Roman" panose="02020603050405020304" pitchFamily="18" charset="0"/>
                          <a:cs typeface="Arial" panose="020B0604020202020204" pitchFamily="34" charset="0"/>
                        </a:rPr>
                        <a:t>Mai</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Juin</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Juil.</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Août</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Sept.</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Oct.</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Nov.</a:t>
                      </a:r>
                      <a:endParaRPr lang="fr-FR" sz="1000" b="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Déc.</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b="0" dirty="0">
                          <a:effectLst/>
                          <a:latin typeface="Arial" panose="020B0604020202020204" pitchFamily="34" charset="0"/>
                          <a:cs typeface="Arial" panose="020B0604020202020204" pitchFamily="34" charset="0"/>
                        </a:rPr>
                        <a:t>TOTAL</a:t>
                      </a:r>
                    </a:p>
                  </a:txBody>
                  <a:tcPr marL="44450" marR="44450" marT="0" marB="0" anchor="ctr">
                    <a:lnR w="12700" cap="flat" cmpd="sng" algn="ctr">
                      <a:solidFill>
                        <a:srgbClr val="E9415B"/>
                      </a:solidFill>
                      <a:prstDash val="solid"/>
                      <a:round/>
                      <a:headEnd type="none" w="med" len="med"/>
                      <a:tailEnd type="none" w="med" len="med"/>
                    </a:ln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577209443"/>
                  </a:ext>
                </a:extLst>
              </a:tr>
              <a:tr h="0">
                <a:tc>
                  <a:txBody>
                    <a:bodyPr/>
                    <a:lstStyle/>
                    <a:p>
                      <a:pPr algn="ctr">
                        <a:spcAft>
                          <a:spcPts val="0"/>
                        </a:spcAft>
                      </a:pPr>
                      <a:r>
                        <a:rPr lang="fr-FR" sz="1000" dirty="0">
                          <a:effectLst/>
                        </a:rPr>
                        <a:t>Nombre de BSV</a:t>
                      </a:r>
                      <a:endParaRPr lang="fr-FR" sz="10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E9415B"/>
                      </a:solidFill>
                      <a:prstDash val="solid"/>
                      <a:round/>
                      <a:headEnd type="none" w="med" len="med"/>
                      <a:tailEnd type="none" w="med" len="med"/>
                    </a:lnL>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fr-FR" sz="1000" dirty="0">
                        <a:effectLst/>
                        <a:latin typeface="Times New Roman" panose="02020603050405020304" pitchFamily="18" charset="0"/>
                        <a:ea typeface="Times New Roman" panose="02020603050405020304" pitchFamily="18"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fr-FR" sz="1000" dirty="0">
                        <a:effectLst/>
                        <a:latin typeface="Times New Roman" panose="02020603050405020304" pitchFamily="18" charset="0"/>
                        <a:ea typeface="Times New Roman" panose="02020603050405020304" pitchFamily="18"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cs typeface="Arial" panose="020B0604020202020204" pitchFamily="34" charset="0"/>
                        </a:rPr>
                        <a:t>1</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cs typeface="Arial" panose="020B0604020202020204" pitchFamily="34" charset="0"/>
                        </a:rPr>
                        <a:t>2</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cs typeface="Arial" panose="020B0604020202020204" pitchFamily="34" charset="0"/>
                        </a:rPr>
                        <a:t>3</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cs typeface="Arial" panose="020B0604020202020204" pitchFamily="34" charset="0"/>
                        </a:rPr>
                        <a:t>2</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cs typeface="Arial" panose="020B0604020202020204" pitchFamily="34" charset="0"/>
                        </a:rPr>
                        <a:t>2</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cs typeface="Arial" panose="020B0604020202020204" pitchFamily="34" charset="0"/>
                        </a:rPr>
                        <a:t>1</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cs typeface="Arial" panose="020B0604020202020204" pitchFamily="34" charset="0"/>
                        </a:rPr>
                        <a:t>2</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cs typeface="Arial" panose="020B0604020202020204" pitchFamily="34" charset="0"/>
                        </a:rPr>
                        <a:t>1</a:t>
                      </a: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fr-FR" sz="1000" dirty="0">
                          <a:effectLst/>
                          <a:latin typeface="Arial" panose="020B0604020202020204" pitchFamily="34" charset="0"/>
                          <a:cs typeface="Arial" panose="020B0604020202020204" pitchFamily="34" charset="0"/>
                        </a:rPr>
                        <a:t>14</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R w="12700" cap="flat" cmpd="sng" algn="ctr">
                      <a:solidFill>
                        <a:srgbClr val="E9415B"/>
                      </a:solidFill>
                      <a:prstDash val="solid"/>
                      <a:round/>
                      <a:headEnd type="none" w="med" len="med"/>
                      <a:tailEnd type="none" w="med" len="med"/>
                    </a:lnR>
                    <a:lnT w="12700" cap="flat" cmpd="sng" algn="ctr">
                      <a:solidFill>
                        <a:srgbClr val="E9415B"/>
                      </a:solidFill>
                      <a:prstDash val="solid"/>
                      <a:round/>
                      <a:headEnd type="none" w="med" len="med"/>
                      <a:tailEnd type="none" w="med" len="med"/>
                    </a:lnT>
                    <a:lnB w="12700" cap="flat" cmpd="sng" algn="ctr">
                      <a:solidFill>
                        <a:srgbClr val="E9415B"/>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61732503"/>
                  </a:ext>
                </a:extLst>
              </a:tr>
            </a:tbl>
          </a:graphicData>
        </a:graphic>
      </p:graphicFrame>
      <p:sp>
        <p:nvSpPr>
          <p:cNvPr id="2" name="ZoneTexte 1">
            <a:extLst>
              <a:ext uri="{FF2B5EF4-FFF2-40B4-BE49-F238E27FC236}">
                <a16:creationId xmlns:a16="http://schemas.microsoft.com/office/drawing/2014/main" id="{AB5B6D65-F5C3-477B-9008-963D645E67F6}"/>
              </a:ext>
            </a:extLst>
          </p:cNvPr>
          <p:cNvSpPr txBox="1"/>
          <p:nvPr/>
        </p:nvSpPr>
        <p:spPr>
          <a:xfrm>
            <a:off x="141320" y="4172565"/>
            <a:ext cx="3431696" cy="2559675"/>
          </a:xfrm>
          <a:prstGeom prst="rect">
            <a:avLst/>
          </a:prstGeom>
          <a:noFill/>
        </p:spPr>
        <p:txBody>
          <a:bodyPr wrap="square" rtlCol="0">
            <a:spAutoFit/>
          </a:bodyPr>
          <a:lstStyle/>
          <a:p>
            <a:pPr algn="just">
              <a:spcAft>
                <a:spcPts val="400"/>
              </a:spcAft>
            </a:pPr>
            <a:r>
              <a:rPr lang="fr-FR" sz="1400" b="1" kern="0" dirty="0">
                <a:solidFill>
                  <a:srgbClr val="2FB497"/>
                </a:solidFill>
                <a:latin typeface="Arial" pitchFamily="34"/>
                <a:cs typeface="Arial" pitchFamily="34"/>
              </a:rPr>
              <a:t>Parcelles fixes</a:t>
            </a:r>
          </a:p>
          <a:p>
            <a:pPr algn="just"/>
            <a:r>
              <a:rPr lang="fr-FR" sz="1100" dirty="0"/>
              <a:t>Les parcelles fixes sont choisies pour être représentatives des cultures de la région dans des systèmes en AB ou en conventionnel sous abri plastique en sol. Les variétés et les créneaux de production sont à l’image de la production régionale : les plantations sont étalées sur les mois de mars et d’avril avec essentiellement la typologie ovoïde (Black Pearl) et une typologie plus marginale comme l’aubergine allongée (Flavine). Concernant les pratiques de protection des cultures, tous les producteurs suivent des traitements raisonnés avec en grande majorité l’utilisation de la Protection Biologique Intégrée (PBI). </a:t>
            </a:r>
          </a:p>
        </p:txBody>
      </p:sp>
      <p:sp>
        <p:nvSpPr>
          <p:cNvPr id="14" name="ZoneTexte 13">
            <a:extLst>
              <a:ext uri="{FF2B5EF4-FFF2-40B4-BE49-F238E27FC236}">
                <a16:creationId xmlns:a16="http://schemas.microsoft.com/office/drawing/2014/main" id="{6ED4BC04-D75B-46A5-AE60-0B47E828284D}"/>
              </a:ext>
            </a:extLst>
          </p:cNvPr>
          <p:cNvSpPr txBox="1"/>
          <p:nvPr/>
        </p:nvSpPr>
        <p:spPr>
          <a:xfrm>
            <a:off x="99451" y="3889674"/>
            <a:ext cx="2409755" cy="338554"/>
          </a:xfrm>
          <a:prstGeom prst="rect">
            <a:avLst/>
          </a:prstGeom>
          <a:noFill/>
        </p:spPr>
        <p:txBody>
          <a:bodyPr wrap="square">
            <a:spAutoFit/>
          </a:bodyPr>
          <a:lstStyle/>
          <a:p>
            <a:pPr lvl="0">
              <a:spcAft>
                <a:spcPts val="18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Réseau parcellaire</a:t>
            </a:r>
          </a:p>
        </p:txBody>
      </p:sp>
      <p:pic>
        <p:nvPicPr>
          <p:cNvPr id="15" name="Image 14">
            <a:extLst>
              <a:ext uri="{FF2B5EF4-FFF2-40B4-BE49-F238E27FC236}">
                <a16:creationId xmlns:a16="http://schemas.microsoft.com/office/drawing/2014/main" id="{F9305FB8-F86C-4CB9-B6A1-DEB6A9966FC7}"/>
              </a:ext>
            </a:extLst>
          </p:cNvPr>
          <p:cNvPicPr>
            <a:picLocks noChangeAspect="1"/>
          </p:cNvPicPr>
          <p:nvPr/>
        </p:nvPicPr>
        <p:blipFill rotWithShape="1">
          <a:blip r:embed="rId3"/>
          <a:srcRect l="16376" t="15006" r="20992" b="5785"/>
          <a:stretch/>
        </p:blipFill>
        <p:spPr>
          <a:xfrm>
            <a:off x="3751744" y="4058951"/>
            <a:ext cx="2823676" cy="2512143"/>
          </a:xfrm>
          <a:prstGeom prst="rect">
            <a:avLst/>
          </a:prstGeom>
        </p:spPr>
      </p:pic>
      <p:sp>
        <p:nvSpPr>
          <p:cNvPr id="17" name="ZoneTexte 16">
            <a:extLst>
              <a:ext uri="{FF2B5EF4-FFF2-40B4-BE49-F238E27FC236}">
                <a16:creationId xmlns:a16="http://schemas.microsoft.com/office/drawing/2014/main" id="{04A23753-808C-4A32-8F7B-2E95FB04CFF3}"/>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0A2ECE3-B2A1-4A8E-9BBA-ECB2C0258841}"/>
              </a:ext>
            </a:extLst>
          </p:cNvPr>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RESEAU D’EPIDEMIOSURVEILLANCE</a:t>
            </a:r>
          </a:p>
        </p:txBody>
      </p:sp>
      <p:cxnSp>
        <p:nvCxnSpPr>
          <p:cNvPr id="9"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pic>
        <p:nvPicPr>
          <p:cNvPr id="25" name="Image 24" descr="Image11.png"/>
          <p:cNvPicPr>
            <a:picLocks noChangeAspect="1"/>
          </p:cNvPicPr>
          <p:nvPr/>
        </p:nvPicPr>
        <p:blipFill>
          <a:blip r:embed="rId2" cstate="print"/>
          <a:srcRect t="32715"/>
          <a:stretch>
            <a:fillRect/>
          </a:stretch>
        </p:blipFill>
        <p:spPr bwMode="auto">
          <a:xfrm>
            <a:off x="5876925" y="0"/>
            <a:ext cx="841375" cy="841375"/>
          </a:xfrm>
          <a:prstGeom prst="rect">
            <a:avLst/>
          </a:prstGeom>
          <a:noFill/>
          <a:ln w="9525">
            <a:noFill/>
            <a:miter lim="800000"/>
            <a:headEnd/>
            <a:tailEnd/>
          </a:ln>
        </p:spPr>
      </p:pic>
      <p:sp>
        <p:nvSpPr>
          <p:cNvPr id="13" name="Rectangle 12">
            <a:extLst>
              <a:ext uri="{FF2B5EF4-FFF2-40B4-BE49-F238E27FC236}">
                <a16:creationId xmlns:a16="http://schemas.microsoft.com/office/drawing/2014/main" id="{D685159C-88F9-449B-BA6B-1CA7EA0076AB}"/>
              </a:ext>
            </a:extLst>
          </p:cNvPr>
          <p:cNvSpPr/>
          <p:nvPr/>
        </p:nvSpPr>
        <p:spPr>
          <a:xfrm>
            <a:off x="115567" y="599361"/>
            <a:ext cx="6553793" cy="5717078"/>
          </a:xfrm>
          <a:prstGeom prst="rect">
            <a:avLst/>
          </a:prstGeom>
        </p:spPr>
        <p:txBody>
          <a:bodyPr wrap="square">
            <a:spAutoFit/>
          </a:bodyPr>
          <a:lstStyle/>
          <a:p>
            <a:pPr>
              <a:spcAft>
                <a:spcPts val="400"/>
              </a:spcAft>
            </a:pPr>
            <a:r>
              <a:rPr lang="fr-FR" sz="1400" b="1" kern="0" dirty="0">
                <a:solidFill>
                  <a:srgbClr val="2FB497"/>
                </a:solidFill>
                <a:latin typeface="Arial" pitchFamily="34"/>
                <a:cs typeface="Arial" pitchFamily="34"/>
              </a:rPr>
              <a:t>Parcelles flottantes </a:t>
            </a:r>
            <a:endParaRPr lang="fr-FR" sz="1100" b="1" kern="0" dirty="0">
              <a:solidFill>
                <a:srgbClr val="2FB497"/>
              </a:solidFill>
              <a:latin typeface="Arial" pitchFamily="34"/>
              <a:cs typeface="Arial" pitchFamily="34"/>
            </a:endParaRPr>
          </a:p>
          <a:p>
            <a:pPr algn="just">
              <a:spcAft>
                <a:spcPts val="600"/>
              </a:spcAft>
            </a:pPr>
            <a:r>
              <a:rPr lang="fr-FR" sz="1100" kern="0" dirty="0">
                <a:latin typeface="Arial" pitchFamily="34"/>
                <a:cs typeface="Arial" pitchFamily="34"/>
              </a:rPr>
              <a:t>Les parcelles flottantes sont des parcelles observées ponctuellement à l’initiative de l’observateur en supplément des parcelles fixes, pour prévenir d’une problématique importante non observée sur les parcelles fixes ; appuyer les observations des parcelles fixes et mettre en évidence la présence de bioagresseurs émergents. </a:t>
            </a:r>
          </a:p>
          <a:p>
            <a:pPr algn="just"/>
            <a:r>
              <a:rPr lang="fr-FR" sz="1100" dirty="0"/>
              <a:t>Neuf parcelles flottantes ont été observées cette saison dont 2 dans le Var (Ollioules, Evenos), 1 dans les Alpes-Maritimes (Roquette-sur-Siagne) et 6 dans les Bouches-du-Rhône (Graveson, Saint-Martin-de-Crau, Saint-Rémy-de-Provence).</a:t>
            </a:r>
          </a:p>
          <a:p>
            <a:pPr algn="just"/>
            <a:endParaRPr lang="fr-FR" sz="1100" dirty="0"/>
          </a:p>
          <a:p>
            <a:pPr marL="18415" algn="just">
              <a:lnSpc>
                <a:spcPct val="100000"/>
              </a:lnSpc>
              <a:spcBef>
                <a:spcPts val="0"/>
              </a:spcBef>
              <a:spcAft>
                <a:spcPts val="400"/>
              </a:spcAft>
            </a:pPr>
            <a:r>
              <a:rPr lang="fr-FR" sz="1600" b="1" spc="-5" dirty="0">
                <a:solidFill>
                  <a:srgbClr val="E9425C"/>
                </a:solidFill>
                <a:latin typeface="Arial"/>
                <a:cs typeface="Arial"/>
              </a:rPr>
              <a:t>Méthode</a:t>
            </a:r>
            <a:r>
              <a:rPr lang="fr-FR" sz="1600" b="1" spc="-20" dirty="0">
                <a:solidFill>
                  <a:srgbClr val="E9425C"/>
                </a:solidFill>
                <a:latin typeface="Arial"/>
                <a:cs typeface="Arial"/>
              </a:rPr>
              <a:t> </a:t>
            </a:r>
            <a:r>
              <a:rPr lang="fr-FR" sz="1600" b="1" spc="-5" dirty="0">
                <a:solidFill>
                  <a:srgbClr val="E9425C"/>
                </a:solidFill>
                <a:latin typeface="Arial"/>
                <a:cs typeface="Arial"/>
              </a:rPr>
              <a:t>utilisée</a:t>
            </a:r>
            <a:endParaRPr lang="fr-FR" sz="1600" b="1" dirty="0">
              <a:solidFill>
                <a:srgbClr val="E9425C"/>
              </a:solidFill>
              <a:latin typeface="Arial"/>
              <a:cs typeface="Arial"/>
            </a:endParaRPr>
          </a:p>
          <a:p>
            <a:pPr marL="18415" algn="just">
              <a:lnSpc>
                <a:spcPct val="100000"/>
              </a:lnSpc>
              <a:spcBef>
                <a:spcPts val="0"/>
              </a:spcBef>
              <a:spcAft>
                <a:spcPts val="600"/>
              </a:spcAft>
            </a:pPr>
            <a:r>
              <a:rPr lang="fr-FR" sz="1100" spc="-5" dirty="0">
                <a:latin typeface="Arial MT"/>
                <a:cs typeface="Arial MT"/>
              </a:rPr>
              <a:t>Pour l’édition d’un </a:t>
            </a:r>
            <a:r>
              <a:rPr lang="fr-FR" sz="1100" dirty="0">
                <a:latin typeface="Arial MT"/>
                <a:cs typeface="Arial MT"/>
              </a:rPr>
              <a:t>bulletin, </a:t>
            </a:r>
            <a:r>
              <a:rPr lang="fr-FR" sz="1100" spc="-5" dirty="0">
                <a:latin typeface="Arial MT"/>
                <a:cs typeface="Arial MT"/>
              </a:rPr>
              <a:t>une note est attribuée </a:t>
            </a:r>
            <a:r>
              <a:rPr lang="fr-FR" sz="1100" dirty="0">
                <a:latin typeface="Arial MT"/>
                <a:cs typeface="Arial MT"/>
              </a:rPr>
              <a:t>à </a:t>
            </a:r>
            <a:r>
              <a:rPr lang="fr-FR" sz="1100" spc="-5" dirty="0">
                <a:latin typeface="Arial MT"/>
                <a:cs typeface="Arial MT"/>
              </a:rPr>
              <a:t>chaque bioagresseur afin de définir le niveau de </a:t>
            </a:r>
            <a:r>
              <a:rPr lang="fr-FR" sz="1100" dirty="0">
                <a:latin typeface="Arial MT"/>
                <a:cs typeface="Arial MT"/>
              </a:rPr>
              <a:t> pression. </a:t>
            </a:r>
            <a:r>
              <a:rPr lang="fr-FR" sz="1100" spc="-5" dirty="0">
                <a:latin typeface="Arial MT"/>
                <a:cs typeface="Arial MT"/>
              </a:rPr>
              <a:t>Elle </a:t>
            </a:r>
            <a:r>
              <a:rPr lang="fr-FR" sz="1100" dirty="0">
                <a:latin typeface="Arial MT"/>
                <a:cs typeface="Arial MT"/>
              </a:rPr>
              <a:t>comprend </a:t>
            </a:r>
            <a:r>
              <a:rPr lang="fr-FR" sz="1100" spc="-5" dirty="0">
                <a:latin typeface="Arial MT"/>
                <a:cs typeface="Arial MT"/>
              </a:rPr>
              <a:t>l’intensité des attaques </a:t>
            </a:r>
            <a:r>
              <a:rPr lang="fr-FR" sz="1100" dirty="0">
                <a:latin typeface="Arial MT"/>
                <a:cs typeface="Arial MT"/>
              </a:rPr>
              <a:t>qui </a:t>
            </a:r>
            <a:r>
              <a:rPr lang="fr-FR" sz="1100" spc="-5" dirty="0">
                <a:latin typeface="Arial MT"/>
                <a:cs typeface="Arial MT"/>
              </a:rPr>
              <a:t>correspond </a:t>
            </a:r>
            <a:r>
              <a:rPr lang="fr-FR" sz="1100" dirty="0">
                <a:latin typeface="Arial MT"/>
                <a:cs typeface="Arial MT"/>
              </a:rPr>
              <a:t>à </a:t>
            </a:r>
            <a:r>
              <a:rPr lang="fr-FR" sz="1100" spc="-5" dirty="0">
                <a:latin typeface="Arial MT"/>
                <a:cs typeface="Arial MT"/>
              </a:rPr>
              <a:t>la gravité des dégâts observés, </a:t>
            </a:r>
            <a:r>
              <a:rPr lang="fr-FR" sz="1100" dirty="0">
                <a:latin typeface="Arial MT"/>
                <a:cs typeface="Arial MT"/>
              </a:rPr>
              <a:t> ainsi que </a:t>
            </a:r>
            <a:r>
              <a:rPr lang="fr-FR" sz="1100" spc="-5" dirty="0">
                <a:latin typeface="Arial MT"/>
                <a:cs typeface="Arial MT"/>
              </a:rPr>
              <a:t>la fréquence des attaques correspondant aux nombres de parcelles attaquées sur </a:t>
            </a:r>
            <a:r>
              <a:rPr lang="fr-FR" sz="1100" spc="-20" dirty="0">
                <a:latin typeface="Arial MT"/>
                <a:cs typeface="Arial MT"/>
              </a:rPr>
              <a:t>le </a:t>
            </a:r>
            <a:r>
              <a:rPr lang="fr-FR" sz="1100" spc="-15" dirty="0">
                <a:latin typeface="Arial MT"/>
                <a:cs typeface="Arial MT"/>
              </a:rPr>
              <a:t> </a:t>
            </a:r>
            <a:r>
              <a:rPr lang="fr-FR" sz="1100" spc="-5" dirty="0">
                <a:latin typeface="Arial MT"/>
                <a:cs typeface="Arial MT"/>
              </a:rPr>
              <a:t>nombre total de parcelles observées. Le tableau répertoriant toutes </a:t>
            </a:r>
            <a:r>
              <a:rPr lang="fr-FR" sz="1100" dirty="0">
                <a:latin typeface="Arial MT"/>
                <a:cs typeface="Arial MT"/>
              </a:rPr>
              <a:t>ces notes </a:t>
            </a:r>
            <a:r>
              <a:rPr lang="fr-FR" sz="1100" spc="-10" dirty="0">
                <a:latin typeface="Arial MT"/>
                <a:cs typeface="Arial MT"/>
              </a:rPr>
              <a:t>permet </a:t>
            </a:r>
            <a:r>
              <a:rPr lang="fr-FR" sz="1100" spc="-5" dirty="0">
                <a:latin typeface="Arial MT"/>
                <a:cs typeface="Arial MT"/>
              </a:rPr>
              <a:t>d’étudier </a:t>
            </a:r>
            <a:r>
              <a:rPr lang="fr-FR" sz="1100" spc="-20" dirty="0">
                <a:latin typeface="Arial MT"/>
                <a:cs typeface="Arial MT"/>
              </a:rPr>
              <a:t>la </a:t>
            </a:r>
            <a:r>
              <a:rPr lang="fr-FR" sz="1100" spc="-15" dirty="0">
                <a:latin typeface="Arial MT"/>
                <a:cs typeface="Arial MT"/>
              </a:rPr>
              <a:t> </a:t>
            </a:r>
            <a:r>
              <a:rPr lang="fr-FR" sz="1100" spc="-5" dirty="0">
                <a:latin typeface="Arial MT"/>
                <a:cs typeface="Arial MT"/>
              </a:rPr>
              <a:t>dynamique</a:t>
            </a:r>
            <a:r>
              <a:rPr lang="fr-FR" sz="1100" spc="-10" dirty="0">
                <a:latin typeface="Arial MT"/>
                <a:cs typeface="Arial MT"/>
              </a:rPr>
              <a:t> </a:t>
            </a:r>
            <a:r>
              <a:rPr lang="fr-FR" sz="1100" spc="-5" dirty="0">
                <a:latin typeface="Arial MT"/>
                <a:cs typeface="Arial MT"/>
              </a:rPr>
              <a:t>des</a:t>
            </a:r>
            <a:r>
              <a:rPr lang="fr-FR" sz="1100" spc="-10" dirty="0">
                <a:latin typeface="Arial MT"/>
                <a:cs typeface="Arial MT"/>
              </a:rPr>
              <a:t> </a:t>
            </a:r>
            <a:r>
              <a:rPr lang="fr-FR" sz="1100" dirty="0">
                <a:latin typeface="Arial MT"/>
                <a:cs typeface="Arial MT"/>
              </a:rPr>
              <a:t>bioagresseurs</a:t>
            </a:r>
            <a:r>
              <a:rPr lang="fr-FR" sz="1100" spc="-25" dirty="0">
                <a:latin typeface="Arial MT"/>
                <a:cs typeface="Arial MT"/>
              </a:rPr>
              <a:t> </a:t>
            </a:r>
            <a:r>
              <a:rPr lang="fr-FR" sz="1100" dirty="0">
                <a:latin typeface="Arial MT"/>
                <a:cs typeface="Arial MT"/>
              </a:rPr>
              <a:t>sur</a:t>
            </a:r>
            <a:r>
              <a:rPr lang="fr-FR" sz="1100" spc="-20" dirty="0">
                <a:latin typeface="Arial MT"/>
                <a:cs typeface="Arial MT"/>
              </a:rPr>
              <a:t> </a:t>
            </a:r>
            <a:r>
              <a:rPr lang="fr-FR" sz="1100" spc="-5" dirty="0">
                <a:latin typeface="Arial MT"/>
                <a:cs typeface="Arial MT"/>
              </a:rPr>
              <a:t>l’ensemble</a:t>
            </a:r>
            <a:r>
              <a:rPr lang="fr-FR" sz="1100" spc="15" dirty="0">
                <a:latin typeface="Arial MT"/>
                <a:cs typeface="Arial MT"/>
              </a:rPr>
              <a:t> </a:t>
            </a:r>
            <a:r>
              <a:rPr lang="fr-FR" sz="1100" spc="-5" dirty="0">
                <a:latin typeface="Arial MT"/>
                <a:cs typeface="Arial MT"/>
              </a:rPr>
              <a:t>de</a:t>
            </a:r>
            <a:r>
              <a:rPr lang="fr-FR" sz="1100" spc="-10" dirty="0">
                <a:latin typeface="Arial MT"/>
                <a:cs typeface="Arial MT"/>
              </a:rPr>
              <a:t> </a:t>
            </a:r>
            <a:r>
              <a:rPr lang="fr-FR" sz="1100" spc="-5" dirty="0">
                <a:latin typeface="Arial MT"/>
                <a:cs typeface="Arial MT"/>
              </a:rPr>
              <a:t>la</a:t>
            </a:r>
            <a:r>
              <a:rPr lang="fr-FR" sz="1100" dirty="0">
                <a:latin typeface="Arial MT"/>
                <a:cs typeface="Arial MT"/>
              </a:rPr>
              <a:t> </a:t>
            </a:r>
            <a:r>
              <a:rPr lang="fr-FR" sz="1100" spc="-5" dirty="0">
                <a:latin typeface="Arial MT"/>
                <a:cs typeface="Arial MT"/>
              </a:rPr>
              <a:t>saison.</a:t>
            </a:r>
          </a:p>
          <a:p>
            <a:pPr marL="18415" algn="just">
              <a:lnSpc>
                <a:spcPct val="100000"/>
              </a:lnSpc>
              <a:spcBef>
                <a:spcPts val="0"/>
              </a:spcBef>
              <a:spcAft>
                <a:spcPts val="600"/>
              </a:spcAft>
            </a:pPr>
            <a:endParaRPr lang="fr-FR" sz="1100" spc="-5" dirty="0">
              <a:latin typeface="Arial MT"/>
              <a:cs typeface="Arial MT"/>
            </a:endParaRPr>
          </a:p>
          <a:p>
            <a:pPr marL="18415" algn="just">
              <a:lnSpc>
                <a:spcPct val="100000"/>
              </a:lnSpc>
              <a:spcBef>
                <a:spcPts val="0"/>
              </a:spcBef>
              <a:spcAft>
                <a:spcPts val="600"/>
              </a:spcAft>
            </a:pPr>
            <a:endParaRPr lang="fr-FR" sz="1100" spc="-5" dirty="0">
              <a:latin typeface="Arial MT"/>
              <a:cs typeface="Arial MT"/>
            </a:endParaRPr>
          </a:p>
          <a:p>
            <a:pPr marL="18415" algn="just">
              <a:lnSpc>
                <a:spcPct val="100000"/>
              </a:lnSpc>
              <a:spcBef>
                <a:spcPts val="0"/>
              </a:spcBef>
              <a:spcAft>
                <a:spcPts val="600"/>
              </a:spcAft>
            </a:pPr>
            <a:endParaRPr lang="fr-FR" sz="1100" spc="-5" dirty="0">
              <a:latin typeface="Arial MT"/>
              <a:cs typeface="Arial MT"/>
            </a:endParaRPr>
          </a:p>
          <a:p>
            <a:pPr marL="18415" algn="just">
              <a:lnSpc>
                <a:spcPct val="100000"/>
              </a:lnSpc>
              <a:spcBef>
                <a:spcPts val="0"/>
              </a:spcBef>
              <a:spcAft>
                <a:spcPts val="600"/>
              </a:spcAft>
            </a:pPr>
            <a:endParaRPr lang="fr-FR" sz="1100" spc="-5" dirty="0">
              <a:latin typeface="Arial MT"/>
              <a:cs typeface="Arial MT"/>
            </a:endParaRPr>
          </a:p>
          <a:p>
            <a:pPr marL="18415" algn="just">
              <a:lnSpc>
                <a:spcPct val="100000"/>
              </a:lnSpc>
              <a:spcBef>
                <a:spcPts val="0"/>
              </a:spcBef>
              <a:spcAft>
                <a:spcPts val="600"/>
              </a:spcAft>
            </a:pPr>
            <a:endParaRPr lang="fr-FR" sz="1100" spc="-5" dirty="0">
              <a:latin typeface="Arial MT"/>
              <a:cs typeface="Arial MT"/>
            </a:endParaRPr>
          </a:p>
          <a:p>
            <a:pPr marL="12700" marR="5080" algn="just">
              <a:lnSpc>
                <a:spcPct val="99100"/>
              </a:lnSpc>
              <a:spcBef>
                <a:spcPts val="114"/>
              </a:spcBef>
            </a:pPr>
            <a:r>
              <a:rPr lang="fr-FR" sz="1100" spc="-5" dirty="0">
                <a:latin typeface="Arial MT"/>
                <a:cs typeface="Arial MT"/>
              </a:rPr>
              <a:t>Le</a:t>
            </a:r>
            <a:r>
              <a:rPr lang="fr-FR" sz="1100" spc="90" dirty="0">
                <a:latin typeface="Arial MT"/>
                <a:cs typeface="Arial MT"/>
              </a:rPr>
              <a:t> </a:t>
            </a:r>
            <a:r>
              <a:rPr lang="fr-FR" sz="1100" spc="-5" dirty="0">
                <a:latin typeface="Arial MT"/>
                <a:cs typeface="Arial MT"/>
              </a:rPr>
              <a:t>niveau</a:t>
            </a:r>
            <a:r>
              <a:rPr lang="fr-FR" sz="1100" spc="90" dirty="0">
                <a:latin typeface="Arial MT"/>
                <a:cs typeface="Arial MT"/>
              </a:rPr>
              <a:t> </a:t>
            </a:r>
            <a:r>
              <a:rPr lang="fr-FR" sz="1100" spc="-5" dirty="0">
                <a:latin typeface="Arial MT"/>
                <a:cs typeface="Arial MT"/>
              </a:rPr>
              <a:t>de</a:t>
            </a:r>
            <a:r>
              <a:rPr lang="fr-FR" sz="1100" spc="80" dirty="0">
                <a:latin typeface="Arial MT"/>
                <a:cs typeface="Arial MT"/>
              </a:rPr>
              <a:t> </a:t>
            </a:r>
            <a:r>
              <a:rPr lang="fr-FR" sz="1100" spc="-5" dirty="0">
                <a:latin typeface="Arial MT"/>
                <a:cs typeface="Arial MT"/>
              </a:rPr>
              <a:t>pression</a:t>
            </a:r>
            <a:r>
              <a:rPr lang="fr-FR" sz="1100" spc="95" dirty="0">
                <a:latin typeface="Arial MT"/>
                <a:cs typeface="Arial MT"/>
              </a:rPr>
              <a:t> </a:t>
            </a:r>
            <a:r>
              <a:rPr lang="fr-FR" sz="1100" spc="-5" dirty="0">
                <a:latin typeface="Arial MT"/>
                <a:cs typeface="Arial MT"/>
              </a:rPr>
              <a:t>annuel</a:t>
            </a:r>
            <a:r>
              <a:rPr lang="fr-FR" sz="1100" spc="90" dirty="0">
                <a:latin typeface="Arial MT"/>
                <a:cs typeface="Arial MT"/>
              </a:rPr>
              <a:t> </a:t>
            </a:r>
            <a:r>
              <a:rPr lang="fr-FR" sz="1100" spc="-5" dirty="0">
                <a:latin typeface="Arial MT"/>
                <a:cs typeface="Arial MT"/>
              </a:rPr>
              <a:t>peut</a:t>
            </a:r>
            <a:r>
              <a:rPr lang="fr-FR" sz="1100" spc="85" dirty="0">
                <a:latin typeface="Arial MT"/>
                <a:cs typeface="Arial MT"/>
              </a:rPr>
              <a:t> </a:t>
            </a:r>
            <a:r>
              <a:rPr lang="fr-FR" sz="1100" spc="-5" dirty="0">
                <a:latin typeface="Arial MT"/>
                <a:cs typeface="Arial MT"/>
              </a:rPr>
              <a:t>être</a:t>
            </a:r>
            <a:r>
              <a:rPr lang="fr-FR" sz="1100" spc="85" dirty="0">
                <a:latin typeface="Arial MT"/>
                <a:cs typeface="Arial MT"/>
              </a:rPr>
              <a:t> </a:t>
            </a:r>
            <a:r>
              <a:rPr lang="fr-FR" sz="1100" spc="-5" dirty="0">
                <a:latin typeface="Arial MT"/>
                <a:cs typeface="Arial MT"/>
              </a:rPr>
              <a:t>décrit</a:t>
            </a:r>
            <a:r>
              <a:rPr lang="fr-FR" sz="1100" spc="90" dirty="0">
                <a:latin typeface="Arial MT"/>
                <a:cs typeface="Arial MT"/>
              </a:rPr>
              <a:t> </a:t>
            </a:r>
            <a:r>
              <a:rPr lang="fr-FR" sz="1100" spc="-5" dirty="0">
                <a:latin typeface="Arial MT"/>
                <a:cs typeface="Arial MT"/>
              </a:rPr>
              <a:t>par</a:t>
            </a:r>
            <a:r>
              <a:rPr lang="fr-FR" sz="1100" spc="85" dirty="0">
                <a:latin typeface="Arial MT"/>
                <a:cs typeface="Arial MT"/>
              </a:rPr>
              <a:t> </a:t>
            </a:r>
            <a:r>
              <a:rPr lang="fr-FR" sz="1100" dirty="0">
                <a:latin typeface="Arial MT"/>
                <a:cs typeface="Arial MT"/>
              </a:rPr>
              <a:t>ces</a:t>
            </a:r>
            <a:r>
              <a:rPr lang="fr-FR" sz="1100" spc="85" dirty="0">
                <a:latin typeface="Arial MT"/>
                <a:cs typeface="Arial MT"/>
              </a:rPr>
              <a:t> </a:t>
            </a:r>
            <a:r>
              <a:rPr lang="fr-FR" sz="1100" spc="-5" dirty="0">
                <a:latin typeface="Arial MT"/>
                <a:cs typeface="Arial MT"/>
              </a:rPr>
              <a:t>notes</a:t>
            </a:r>
            <a:r>
              <a:rPr lang="fr-FR" sz="1100" spc="70" dirty="0">
                <a:latin typeface="Arial MT"/>
                <a:cs typeface="Arial MT"/>
              </a:rPr>
              <a:t> </a:t>
            </a:r>
            <a:r>
              <a:rPr lang="fr-FR" sz="1100" spc="-5" dirty="0">
                <a:latin typeface="Arial MT"/>
                <a:cs typeface="Arial MT"/>
              </a:rPr>
              <a:t>qui</a:t>
            </a:r>
            <a:r>
              <a:rPr lang="fr-FR" sz="1100" spc="90" dirty="0">
                <a:latin typeface="Arial MT"/>
                <a:cs typeface="Arial MT"/>
              </a:rPr>
              <a:t> </a:t>
            </a:r>
            <a:r>
              <a:rPr lang="fr-FR" sz="1100" spc="-5" dirty="0">
                <a:latin typeface="Arial MT"/>
                <a:cs typeface="Arial MT"/>
              </a:rPr>
              <a:t>caractérisent</a:t>
            </a:r>
            <a:r>
              <a:rPr lang="fr-FR" sz="1100" spc="90" dirty="0">
                <a:latin typeface="Arial MT"/>
                <a:cs typeface="Arial MT"/>
              </a:rPr>
              <a:t> </a:t>
            </a:r>
            <a:r>
              <a:rPr lang="fr-FR" sz="1100" spc="-5" dirty="0">
                <a:latin typeface="Arial MT"/>
                <a:cs typeface="Arial MT"/>
              </a:rPr>
              <a:t>l’intensité</a:t>
            </a:r>
            <a:r>
              <a:rPr lang="fr-FR" sz="1100" spc="85" dirty="0">
                <a:latin typeface="Arial MT"/>
                <a:cs typeface="Arial MT"/>
              </a:rPr>
              <a:t> </a:t>
            </a:r>
            <a:r>
              <a:rPr lang="fr-FR" sz="1100" spc="-5" dirty="0">
                <a:latin typeface="Arial MT"/>
                <a:cs typeface="Arial MT"/>
              </a:rPr>
              <a:t>moyenne, </a:t>
            </a:r>
            <a:r>
              <a:rPr lang="fr-FR" sz="1100" spc="-295" dirty="0">
                <a:latin typeface="Arial MT"/>
                <a:cs typeface="Arial MT"/>
              </a:rPr>
              <a:t> </a:t>
            </a:r>
            <a:r>
              <a:rPr lang="fr-FR" sz="1100" spc="-5" dirty="0">
                <a:latin typeface="Arial MT"/>
                <a:cs typeface="Arial MT"/>
              </a:rPr>
              <a:t>et la </a:t>
            </a:r>
            <a:r>
              <a:rPr lang="fr-FR" sz="1100" dirty="0">
                <a:latin typeface="Arial MT"/>
                <a:cs typeface="Arial MT"/>
              </a:rPr>
              <a:t>fréquence </a:t>
            </a:r>
            <a:r>
              <a:rPr lang="fr-FR" sz="1100" spc="-5" dirty="0">
                <a:latin typeface="Arial MT"/>
                <a:cs typeface="Arial MT"/>
              </a:rPr>
              <a:t>sur l’année. </a:t>
            </a:r>
            <a:r>
              <a:rPr lang="fr-FR" sz="1100" dirty="0">
                <a:latin typeface="Arial MT"/>
                <a:cs typeface="Arial MT"/>
              </a:rPr>
              <a:t>Il </a:t>
            </a:r>
            <a:r>
              <a:rPr lang="fr-FR" sz="1100" spc="-5" dirty="0">
                <a:latin typeface="Arial MT"/>
                <a:cs typeface="Arial MT"/>
              </a:rPr>
              <a:t>peut être </a:t>
            </a:r>
            <a:r>
              <a:rPr lang="fr-FR" sz="1100" dirty="0">
                <a:latin typeface="Arial MT"/>
                <a:cs typeface="Arial MT"/>
              </a:rPr>
              <a:t>aussi </a:t>
            </a:r>
            <a:r>
              <a:rPr lang="fr-FR" sz="1100" spc="-5" dirty="0">
                <a:latin typeface="Arial MT"/>
                <a:cs typeface="Arial MT"/>
              </a:rPr>
              <a:t>décrit par le cumul des notes sur une année, </a:t>
            </a:r>
            <a:r>
              <a:rPr lang="fr-FR" sz="1100" dirty="0">
                <a:latin typeface="Arial MT"/>
                <a:cs typeface="Arial MT"/>
              </a:rPr>
              <a:t>qui </a:t>
            </a:r>
            <a:r>
              <a:rPr lang="fr-FR" sz="1100" spc="5" dirty="0">
                <a:latin typeface="Arial MT"/>
                <a:cs typeface="Arial MT"/>
              </a:rPr>
              <a:t> </a:t>
            </a:r>
            <a:r>
              <a:rPr lang="fr-FR" sz="1100" dirty="0">
                <a:latin typeface="Arial MT"/>
                <a:cs typeface="Arial MT"/>
              </a:rPr>
              <a:t>permet</a:t>
            </a:r>
            <a:r>
              <a:rPr lang="fr-FR" sz="1100" spc="-40" dirty="0">
                <a:latin typeface="Arial MT"/>
                <a:cs typeface="Arial MT"/>
              </a:rPr>
              <a:t> </a:t>
            </a:r>
            <a:r>
              <a:rPr lang="fr-FR" sz="1100" dirty="0">
                <a:latin typeface="Arial MT"/>
                <a:cs typeface="Arial MT"/>
              </a:rPr>
              <a:t>également</a:t>
            </a:r>
            <a:r>
              <a:rPr lang="fr-FR" sz="1100" spc="-25" dirty="0">
                <a:latin typeface="Arial MT"/>
                <a:cs typeface="Arial MT"/>
              </a:rPr>
              <a:t> </a:t>
            </a:r>
            <a:r>
              <a:rPr lang="fr-FR" sz="1100" spc="-5" dirty="0">
                <a:latin typeface="Arial MT"/>
                <a:cs typeface="Arial MT"/>
              </a:rPr>
              <a:t>d’analyser</a:t>
            </a:r>
            <a:r>
              <a:rPr lang="fr-FR" sz="1100" spc="25" dirty="0">
                <a:latin typeface="Arial MT"/>
                <a:cs typeface="Arial MT"/>
              </a:rPr>
              <a:t> </a:t>
            </a:r>
            <a:r>
              <a:rPr lang="fr-FR" sz="1100" spc="-10" dirty="0">
                <a:latin typeface="Arial MT"/>
                <a:cs typeface="Arial MT"/>
              </a:rPr>
              <a:t>l’évolution</a:t>
            </a:r>
            <a:r>
              <a:rPr lang="fr-FR" sz="1100" spc="50" dirty="0">
                <a:latin typeface="Arial MT"/>
                <a:cs typeface="Arial MT"/>
              </a:rPr>
              <a:t> </a:t>
            </a:r>
            <a:r>
              <a:rPr lang="fr-FR" sz="1100" spc="-5" dirty="0">
                <a:latin typeface="Arial MT"/>
                <a:cs typeface="Arial MT"/>
              </a:rPr>
              <a:t>des niveaux</a:t>
            </a:r>
            <a:r>
              <a:rPr lang="fr-FR" sz="1100" spc="10" dirty="0">
                <a:latin typeface="Arial MT"/>
                <a:cs typeface="Arial MT"/>
              </a:rPr>
              <a:t> </a:t>
            </a:r>
            <a:r>
              <a:rPr lang="fr-FR" sz="1100" spc="-5" dirty="0">
                <a:latin typeface="Arial MT"/>
                <a:cs typeface="Arial MT"/>
              </a:rPr>
              <a:t>de </a:t>
            </a:r>
            <a:r>
              <a:rPr lang="fr-FR" sz="1100" dirty="0">
                <a:latin typeface="Arial MT"/>
                <a:cs typeface="Arial MT"/>
              </a:rPr>
              <a:t>pression</a:t>
            </a:r>
            <a:r>
              <a:rPr lang="fr-FR" sz="1100" spc="-5" dirty="0">
                <a:latin typeface="Arial MT"/>
                <a:cs typeface="Arial MT"/>
              </a:rPr>
              <a:t> au </a:t>
            </a:r>
            <a:r>
              <a:rPr lang="fr-FR" sz="1100" dirty="0">
                <a:latin typeface="Arial MT"/>
                <a:cs typeface="Arial MT"/>
              </a:rPr>
              <a:t>cours</a:t>
            </a:r>
            <a:r>
              <a:rPr lang="fr-FR" sz="1100" spc="-15" dirty="0">
                <a:latin typeface="Arial MT"/>
                <a:cs typeface="Arial MT"/>
              </a:rPr>
              <a:t> </a:t>
            </a:r>
            <a:r>
              <a:rPr lang="fr-FR" sz="1100" spc="-5" dirty="0">
                <a:latin typeface="Arial MT"/>
                <a:cs typeface="Arial MT"/>
              </a:rPr>
              <a:t>des </a:t>
            </a:r>
            <a:r>
              <a:rPr lang="fr-FR" sz="1100" dirty="0">
                <a:latin typeface="Arial MT"/>
                <a:cs typeface="Arial MT"/>
              </a:rPr>
              <a:t>dernières</a:t>
            </a:r>
            <a:r>
              <a:rPr lang="fr-FR" sz="1100" spc="-15" dirty="0">
                <a:latin typeface="Arial MT"/>
                <a:cs typeface="Arial MT"/>
              </a:rPr>
              <a:t> </a:t>
            </a:r>
            <a:r>
              <a:rPr lang="fr-FR" sz="1100" spc="-5" dirty="0">
                <a:latin typeface="Arial MT"/>
                <a:cs typeface="Arial MT"/>
              </a:rPr>
              <a:t>années.</a:t>
            </a:r>
            <a:endParaRPr lang="fr-FR" sz="1200" dirty="0">
              <a:latin typeface="Arial MT"/>
              <a:cs typeface="Arial MT"/>
            </a:endParaRPr>
          </a:p>
          <a:p>
            <a:pPr>
              <a:lnSpc>
                <a:spcPct val="100000"/>
              </a:lnSpc>
              <a:spcBef>
                <a:spcPts val="25"/>
              </a:spcBef>
            </a:pPr>
            <a:endParaRPr lang="fr-FR" sz="1000" dirty="0">
              <a:latin typeface="Arial MT"/>
              <a:cs typeface="Arial MT"/>
            </a:endParaRPr>
          </a:p>
          <a:p>
            <a:pPr marL="12700" algn="just">
              <a:lnSpc>
                <a:spcPct val="100000"/>
              </a:lnSpc>
              <a:spcBef>
                <a:spcPts val="0"/>
              </a:spcBef>
              <a:spcAft>
                <a:spcPts val="400"/>
              </a:spcAft>
            </a:pPr>
            <a:r>
              <a:rPr lang="fr-FR" sz="1600" b="1" spc="-15" dirty="0">
                <a:solidFill>
                  <a:srgbClr val="E9425C"/>
                </a:solidFill>
                <a:latin typeface="Arial"/>
                <a:cs typeface="Arial"/>
              </a:rPr>
              <a:t>Analyses</a:t>
            </a:r>
            <a:r>
              <a:rPr lang="fr-FR" sz="1600" b="1" spc="65" dirty="0">
                <a:solidFill>
                  <a:srgbClr val="E9425C"/>
                </a:solidFill>
                <a:latin typeface="Arial"/>
                <a:cs typeface="Arial"/>
              </a:rPr>
              <a:t> </a:t>
            </a:r>
            <a:r>
              <a:rPr lang="fr-FR" sz="1600" b="1" spc="-15" dirty="0">
                <a:solidFill>
                  <a:srgbClr val="E9425C"/>
                </a:solidFill>
                <a:latin typeface="Arial"/>
                <a:cs typeface="Arial"/>
              </a:rPr>
              <a:t>envoyées</a:t>
            </a:r>
            <a:r>
              <a:rPr lang="fr-FR" sz="1600" b="1" spc="65" dirty="0">
                <a:solidFill>
                  <a:srgbClr val="E9425C"/>
                </a:solidFill>
                <a:latin typeface="Arial"/>
                <a:cs typeface="Arial"/>
              </a:rPr>
              <a:t> </a:t>
            </a:r>
            <a:r>
              <a:rPr lang="fr-FR" sz="1600" b="1" spc="-5" dirty="0">
                <a:solidFill>
                  <a:srgbClr val="E9425C"/>
                </a:solidFill>
                <a:latin typeface="Arial"/>
                <a:cs typeface="Arial"/>
              </a:rPr>
              <a:t>au</a:t>
            </a:r>
            <a:r>
              <a:rPr lang="fr-FR" sz="1600" b="1" spc="-10" dirty="0">
                <a:solidFill>
                  <a:srgbClr val="E9425C"/>
                </a:solidFill>
                <a:latin typeface="Arial"/>
                <a:cs typeface="Arial"/>
              </a:rPr>
              <a:t> </a:t>
            </a:r>
            <a:r>
              <a:rPr lang="fr-FR" sz="1600" b="1" spc="-5" dirty="0">
                <a:solidFill>
                  <a:srgbClr val="E9425C"/>
                </a:solidFill>
                <a:latin typeface="Arial"/>
                <a:cs typeface="Arial"/>
              </a:rPr>
              <a:t>laboratoire</a:t>
            </a:r>
            <a:endParaRPr lang="fr-FR" sz="1600" b="1" dirty="0">
              <a:solidFill>
                <a:srgbClr val="E9425C"/>
              </a:solidFill>
              <a:latin typeface="Arial"/>
              <a:cs typeface="Arial"/>
            </a:endParaRPr>
          </a:p>
          <a:p>
            <a:pPr marL="12700" algn="just">
              <a:lnSpc>
                <a:spcPct val="100000"/>
              </a:lnSpc>
              <a:spcBef>
                <a:spcPts val="0"/>
              </a:spcBef>
            </a:pPr>
            <a:r>
              <a:rPr lang="fr-FR" sz="1100" spc="-5" dirty="0">
                <a:latin typeface="Arial MT"/>
                <a:cs typeface="Arial MT"/>
              </a:rPr>
              <a:t>L’identification </a:t>
            </a:r>
            <a:r>
              <a:rPr lang="fr-FR" sz="1100" dirty="0">
                <a:latin typeface="Arial MT"/>
                <a:cs typeface="Arial MT"/>
              </a:rPr>
              <a:t>de </a:t>
            </a:r>
            <a:r>
              <a:rPr lang="fr-FR" sz="1100" spc="-5" dirty="0">
                <a:latin typeface="Arial MT"/>
                <a:cs typeface="Arial MT"/>
              </a:rPr>
              <a:t>pathogènes</a:t>
            </a:r>
            <a:r>
              <a:rPr lang="fr-FR" sz="1100" spc="-10" dirty="0">
                <a:latin typeface="Arial MT"/>
                <a:cs typeface="Arial MT"/>
              </a:rPr>
              <a:t> </a:t>
            </a:r>
            <a:r>
              <a:rPr lang="fr-FR" sz="1100" spc="-5" dirty="0">
                <a:latin typeface="Arial MT"/>
                <a:cs typeface="Arial MT"/>
              </a:rPr>
              <a:t>nécessite</a:t>
            </a:r>
            <a:r>
              <a:rPr lang="fr-FR" sz="1100" spc="-15" dirty="0">
                <a:latin typeface="Arial MT"/>
                <a:cs typeface="Arial MT"/>
              </a:rPr>
              <a:t> </a:t>
            </a:r>
            <a:r>
              <a:rPr lang="fr-FR" sz="1100" dirty="0">
                <a:latin typeface="Arial MT"/>
                <a:cs typeface="Arial MT"/>
              </a:rPr>
              <a:t>parfois</a:t>
            </a:r>
            <a:r>
              <a:rPr lang="fr-FR" sz="1100" spc="-20" dirty="0">
                <a:latin typeface="Arial MT"/>
                <a:cs typeface="Arial MT"/>
              </a:rPr>
              <a:t> </a:t>
            </a:r>
            <a:r>
              <a:rPr lang="fr-FR" sz="1100" spc="-10" dirty="0">
                <a:latin typeface="Arial MT"/>
                <a:cs typeface="Arial MT"/>
              </a:rPr>
              <a:t>l’envoi</a:t>
            </a:r>
            <a:r>
              <a:rPr lang="fr-FR" sz="1100" spc="45" dirty="0">
                <a:latin typeface="Arial MT"/>
                <a:cs typeface="Arial MT"/>
              </a:rPr>
              <a:t> </a:t>
            </a:r>
            <a:r>
              <a:rPr lang="fr-FR" sz="1100" spc="-5" dirty="0">
                <a:latin typeface="Arial MT"/>
                <a:cs typeface="Arial MT"/>
              </a:rPr>
              <a:t>d’échantillons</a:t>
            </a:r>
            <a:r>
              <a:rPr lang="fr-FR" sz="1100" spc="30" dirty="0">
                <a:latin typeface="Arial MT"/>
                <a:cs typeface="Arial MT"/>
              </a:rPr>
              <a:t> </a:t>
            </a:r>
            <a:r>
              <a:rPr lang="fr-FR" sz="1100" dirty="0">
                <a:latin typeface="Arial MT"/>
                <a:cs typeface="Arial MT"/>
              </a:rPr>
              <a:t>en </a:t>
            </a:r>
            <a:r>
              <a:rPr lang="fr-FR" sz="1100" spc="-5" dirty="0">
                <a:latin typeface="Arial MT"/>
                <a:cs typeface="Arial MT"/>
              </a:rPr>
              <a:t>laboratoire</a:t>
            </a:r>
            <a:r>
              <a:rPr lang="fr-FR" sz="1100" spc="-15" dirty="0">
                <a:latin typeface="Arial MT"/>
                <a:cs typeface="Arial MT"/>
              </a:rPr>
              <a:t> </a:t>
            </a:r>
            <a:r>
              <a:rPr lang="fr-FR" sz="1100" spc="-5" dirty="0">
                <a:latin typeface="Arial MT"/>
                <a:cs typeface="Arial MT"/>
              </a:rPr>
              <a:t>d’analyses. </a:t>
            </a:r>
            <a:r>
              <a:rPr lang="fr-FR" sz="1100" dirty="0">
                <a:latin typeface="Arial MT"/>
                <a:cs typeface="Arial MT"/>
              </a:rPr>
              <a:t> </a:t>
            </a:r>
            <a:r>
              <a:rPr lang="fr-FR" sz="1100" spc="-5" dirty="0">
                <a:latin typeface="Arial MT"/>
                <a:cs typeface="Arial MT"/>
              </a:rPr>
              <a:t>Pour la saison 2021, 8 échantillons ont été envoyés au LDA33 ou LDA13. </a:t>
            </a:r>
            <a:endParaRPr lang="fr-FR" sz="1100" dirty="0">
              <a:latin typeface="Arial MT"/>
              <a:cs typeface="Arial MT"/>
            </a:endParaRPr>
          </a:p>
          <a:p>
            <a:pPr marL="18415" algn="just">
              <a:lnSpc>
                <a:spcPct val="100000"/>
              </a:lnSpc>
              <a:spcBef>
                <a:spcPts val="0"/>
              </a:spcBef>
              <a:spcAft>
                <a:spcPts val="600"/>
              </a:spcAft>
            </a:pPr>
            <a:endParaRPr lang="fr-FR" sz="1100" dirty="0">
              <a:latin typeface="Arial MT"/>
              <a:cs typeface="Arial MT"/>
            </a:endParaRPr>
          </a:p>
        </p:txBody>
      </p:sp>
      <p:sp>
        <p:nvSpPr>
          <p:cNvPr id="11" name="ZoneTexte 10">
            <a:extLst>
              <a:ext uri="{FF2B5EF4-FFF2-40B4-BE49-F238E27FC236}">
                <a16:creationId xmlns:a16="http://schemas.microsoft.com/office/drawing/2014/main" id="{0E5CECE9-3629-4A1B-824B-6DC4E09EDC8D}"/>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graphicFrame>
        <p:nvGraphicFramePr>
          <p:cNvPr id="18" name="object 8">
            <a:extLst>
              <a:ext uri="{FF2B5EF4-FFF2-40B4-BE49-F238E27FC236}">
                <a16:creationId xmlns:a16="http://schemas.microsoft.com/office/drawing/2014/main" id="{A018E11D-B1D3-4249-AC89-E0D7FDDD8785}"/>
              </a:ext>
            </a:extLst>
          </p:cNvPr>
          <p:cNvGraphicFramePr>
            <a:graphicFrameLocks noGrp="1"/>
          </p:cNvGraphicFramePr>
          <p:nvPr>
            <p:extLst>
              <p:ext uri="{D42A27DB-BD31-4B8C-83A1-F6EECF244321}">
                <p14:modId xmlns:p14="http://schemas.microsoft.com/office/powerpoint/2010/main" val="3124805269"/>
              </p:ext>
            </p:extLst>
          </p:nvPr>
        </p:nvGraphicFramePr>
        <p:xfrm>
          <a:off x="1042258" y="3611476"/>
          <a:ext cx="4572000" cy="914397"/>
        </p:xfrm>
        <a:graphic>
          <a:graphicData uri="http://schemas.openxmlformats.org/drawingml/2006/table">
            <a:tbl>
              <a:tblPr firstRow="1" bandRow="1">
                <a:tableStyleId>{2D5ABB26-0587-4C30-8999-92F81FD0307C}</a:tableStyleId>
              </a:tblPr>
              <a:tblGrid>
                <a:gridCol w="787400">
                  <a:extLst>
                    <a:ext uri="{9D8B030D-6E8A-4147-A177-3AD203B41FA5}">
                      <a16:colId xmlns:a16="http://schemas.microsoft.com/office/drawing/2014/main" val="20000"/>
                    </a:ext>
                  </a:extLst>
                </a:gridCol>
                <a:gridCol w="1181100">
                  <a:extLst>
                    <a:ext uri="{9D8B030D-6E8A-4147-A177-3AD203B41FA5}">
                      <a16:colId xmlns:a16="http://schemas.microsoft.com/office/drawing/2014/main" val="20001"/>
                    </a:ext>
                  </a:extLst>
                </a:gridCol>
                <a:gridCol w="13081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65759">
                <a:tc>
                  <a:txBody>
                    <a:bodyPr/>
                    <a:lstStyle/>
                    <a:p>
                      <a:pPr marL="134620" marR="52705" indent="-76200">
                        <a:lnSpc>
                          <a:spcPct val="100000"/>
                        </a:lnSpc>
                        <a:spcBef>
                          <a:spcPts val="140"/>
                        </a:spcBef>
                      </a:pPr>
                      <a:r>
                        <a:rPr sz="1100" b="1" dirty="0">
                          <a:latin typeface="Calibri"/>
                          <a:cs typeface="Calibri"/>
                        </a:rPr>
                        <a:t>Fré</a:t>
                      </a:r>
                      <a:r>
                        <a:rPr sz="1100" b="1" spc="-10" dirty="0">
                          <a:latin typeface="Calibri"/>
                          <a:cs typeface="Calibri"/>
                        </a:rPr>
                        <a:t>q</a:t>
                      </a:r>
                      <a:r>
                        <a:rPr sz="1100" b="1" spc="-5" dirty="0">
                          <a:latin typeface="Calibri"/>
                          <a:cs typeface="Calibri"/>
                        </a:rPr>
                        <a:t>uen</a:t>
                      </a:r>
                      <a:r>
                        <a:rPr sz="1100" b="1" spc="5" dirty="0">
                          <a:latin typeface="Calibri"/>
                          <a:cs typeface="Calibri"/>
                        </a:rPr>
                        <a:t>c</a:t>
                      </a:r>
                      <a:r>
                        <a:rPr sz="1100" b="1" spc="-5" dirty="0">
                          <a:latin typeface="Calibri"/>
                          <a:cs typeface="Calibri"/>
                        </a:rPr>
                        <a:t>e</a:t>
                      </a:r>
                      <a:r>
                        <a:rPr sz="1100" b="1" dirty="0">
                          <a:latin typeface="Calibri"/>
                          <a:cs typeface="Calibri"/>
                        </a:rPr>
                        <a:t>/  Intensité</a:t>
                      </a:r>
                      <a:endParaRPr sz="1100" dirty="0">
                        <a:latin typeface="Calibri"/>
                        <a:cs typeface="Calibri"/>
                      </a:endParaRPr>
                    </a:p>
                  </a:txBody>
                  <a:tcPr marL="0" marR="0" marT="177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lumMod val="85000"/>
                      </a:schemeClr>
                    </a:solidFill>
                  </a:tcPr>
                </a:tc>
                <a:tc>
                  <a:txBody>
                    <a:bodyPr/>
                    <a:lstStyle/>
                    <a:p>
                      <a:pPr marL="635" algn="ctr">
                        <a:lnSpc>
                          <a:spcPct val="100000"/>
                        </a:lnSpc>
                        <a:spcBef>
                          <a:spcPts val="20"/>
                        </a:spcBef>
                      </a:pPr>
                      <a:r>
                        <a:rPr sz="1100" dirty="0">
                          <a:latin typeface="Calibri"/>
                          <a:cs typeface="Calibri"/>
                        </a:rPr>
                        <a:t>Peu</a:t>
                      </a:r>
                      <a:r>
                        <a:rPr sz="1100" spc="185" dirty="0">
                          <a:latin typeface="Calibri"/>
                          <a:cs typeface="Calibri"/>
                        </a:rPr>
                        <a:t> </a:t>
                      </a:r>
                      <a:r>
                        <a:rPr sz="1100" dirty="0">
                          <a:latin typeface="Calibri"/>
                          <a:cs typeface="Calibri"/>
                        </a:rPr>
                        <a:t>]0;33]</a:t>
                      </a:r>
                      <a:r>
                        <a:rPr sz="1100" spc="-20" dirty="0">
                          <a:latin typeface="Calibri"/>
                          <a:cs typeface="Calibri"/>
                        </a:rPr>
                        <a:t> </a:t>
                      </a:r>
                      <a:r>
                        <a:rPr sz="1100" dirty="0">
                          <a:latin typeface="Calibri"/>
                          <a:cs typeface="Calibri"/>
                        </a:rPr>
                        <a:t>%</a:t>
                      </a: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lumMod val="85000"/>
                      </a:schemeClr>
                    </a:solidFill>
                  </a:tcPr>
                </a:tc>
                <a:tc>
                  <a:txBody>
                    <a:bodyPr/>
                    <a:lstStyle/>
                    <a:p>
                      <a:pPr algn="ctr">
                        <a:lnSpc>
                          <a:spcPct val="100000"/>
                        </a:lnSpc>
                        <a:spcBef>
                          <a:spcPts val="20"/>
                        </a:spcBef>
                      </a:pPr>
                      <a:r>
                        <a:rPr sz="1100" dirty="0">
                          <a:latin typeface="Calibri"/>
                          <a:cs typeface="Calibri"/>
                        </a:rPr>
                        <a:t>Beaucoup</a:t>
                      </a:r>
                      <a:r>
                        <a:rPr sz="1100" spc="-40" dirty="0">
                          <a:latin typeface="Calibri"/>
                          <a:cs typeface="Calibri"/>
                        </a:rPr>
                        <a:t> </a:t>
                      </a:r>
                      <a:r>
                        <a:rPr sz="1100" dirty="0">
                          <a:latin typeface="Calibri"/>
                          <a:cs typeface="Calibri"/>
                        </a:rPr>
                        <a:t>[34</a:t>
                      </a:r>
                      <a:r>
                        <a:rPr sz="1100" spc="-15" dirty="0">
                          <a:latin typeface="Calibri"/>
                          <a:cs typeface="Calibri"/>
                        </a:rPr>
                        <a:t> </a:t>
                      </a:r>
                      <a:r>
                        <a:rPr sz="1100" dirty="0">
                          <a:latin typeface="Calibri"/>
                          <a:cs typeface="Calibri"/>
                        </a:rPr>
                        <a:t>;</a:t>
                      </a:r>
                      <a:r>
                        <a:rPr sz="1100" spc="-15" dirty="0">
                          <a:latin typeface="Calibri"/>
                          <a:cs typeface="Calibri"/>
                        </a:rPr>
                        <a:t> </a:t>
                      </a:r>
                      <a:r>
                        <a:rPr sz="1100" dirty="0">
                          <a:latin typeface="Calibri"/>
                          <a:cs typeface="Calibri"/>
                        </a:rPr>
                        <a:t>66]</a:t>
                      </a:r>
                      <a:r>
                        <a:rPr sz="1100" spc="-15" dirty="0">
                          <a:latin typeface="Calibri"/>
                          <a:cs typeface="Calibri"/>
                        </a:rPr>
                        <a:t> </a:t>
                      </a:r>
                      <a:r>
                        <a:rPr sz="1100" dirty="0">
                          <a:latin typeface="Calibri"/>
                          <a:cs typeface="Calibri"/>
                        </a:rPr>
                        <a:t>%</a:t>
                      </a: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lumMod val="85000"/>
                      </a:schemeClr>
                    </a:solidFill>
                  </a:tcPr>
                </a:tc>
                <a:tc>
                  <a:txBody>
                    <a:bodyPr/>
                    <a:lstStyle/>
                    <a:p>
                      <a:pPr marL="1905" algn="ctr">
                        <a:lnSpc>
                          <a:spcPct val="100000"/>
                        </a:lnSpc>
                        <a:spcBef>
                          <a:spcPts val="20"/>
                        </a:spcBef>
                      </a:pPr>
                      <a:r>
                        <a:rPr sz="1100" dirty="0">
                          <a:latin typeface="Calibri"/>
                          <a:cs typeface="Calibri"/>
                        </a:rPr>
                        <a:t>La</a:t>
                      </a:r>
                      <a:r>
                        <a:rPr sz="1100" spc="-20" dirty="0">
                          <a:latin typeface="Calibri"/>
                          <a:cs typeface="Calibri"/>
                        </a:rPr>
                        <a:t> </a:t>
                      </a:r>
                      <a:r>
                        <a:rPr sz="1100" spc="-5" dirty="0">
                          <a:latin typeface="Calibri"/>
                          <a:cs typeface="Calibri"/>
                        </a:rPr>
                        <a:t>plupart</a:t>
                      </a:r>
                      <a:r>
                        <a:rPr sz="1100" spc="-20" dirty="0">
                          <a:latin typeface="Calibri"/>
                          <a:cs typeface="Calibri"/>
                        </a:rPr>
                        <a:t> </a:t>
                      </a:r>
                      <a:r>
                        <a:rPr sz="1100" dirty="0">
                          <a:latin typeface="Calibri"/>
                          <a:cs typeface="Calibri"/>
                        </a:rPr>
                        <a:t>[67</a:t>
                      </a:r>
                      <a:r>
                        <a:rPr sz="1100" spc="-10" dirty="0">
                          <a:latin typeface="Calibri"/>
                          <a:cs typeface="Calibri"/>
                        </a:rPr>
                        <a:t> </a:t>
                      </a:r>
                      <a:r>
                        <a:rPr sz="1100" dirty="0">
                          <a:latin typeface="Calibri"/>
                          <a:cs typeface="Calibri"/>
                        </a:rPr>
                        <a:t>;</a:t>
                      </a:r>
                      <a:r>
                        <a:rPr sz="1100" spc="-10" dirty="0">
                          <a:latin typeface="Calibri"/>
                          <a:cs typeface="Calibri"/>
                        </a:rPr>
                        <a:t> </a:t>
                      </a:r>
                      <a:r>
                        <a:rPr sz="1100" dirty="0">
                          <a:latin typeface="Calibri"/>
                          <a:cs typeface="Calibri"/>
                        </a:rPr>
                        <a:t>100]%</a:t>
                      </a: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lumMod val="85000"/>
                      </a:schemeClr>
                    </a:solidFill>
                  </a:tcPr>
                </a:tc>
                <a:extLst>
                  <a:ext uri="{0D108BD9-81ED-4DB2-BD59-A6C34878D82A}">
                    <a16:rowId xmlns:a16="http://schemas.microsoft.com/office/drawing/2014/main" val="10000"/>
                  </a:ext>
                </a:extLst>
              </a:tr>
              <a:tr h="182879">
                <a:tc>
                  <a:txBody>
                    <a:bodyPr/>
                    <a:lstStyle/>
                    <a:p>
                      <a:pPr algn="ctr">
                        <a:lnSpc>
                          <a:spcPts val="1285"/>
                        </a:lnSpc>
                        <a:spcBef>
                          <a:spcPts val="55"/>
                        </a:spcBef>
                      </a:pPr>
                      <a:r>
                        <a:rPr sz="1100" spc="-5" dirty="0">
                          <a:latin typeface="Calibri"/>
                          <a:cs typeface="Calibri"/>
                        </a:rPr>
                        <a:t>Faible</a:t>
                      </a:r>
                      <a:endParaRPr sz="1100" dirty="0">
                        <a:latin typeface="Calibri"/>
                        <a:cs typeface="Calibri"/>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lumMod val="85000"/>
                      </a:schemeClr>
                    </a:solidFill>
                  </a:tcPr>
                </a:tc>
                <a:tc>
                  <a:txBody>
                    <a:bodyPr/>
                    <a:lstStyle/>
                    <a:p>
                      <a:pPr marL="635" algn="ctr">
                        <a:lnSpc>
                          <a:spcPts val="1285"/>
                        </a:lnSpc>
                        <a:spcBef>
                          <a:spcPts val="55"/>
                        </a:spcBef>
                      </a:pPr>
                      <a:r>
                        <a:rPr sz="1100" dirty="0">
                          <a:latin typeface="Calibri"/>
                          <a:cs typeface="Calibri"/>
                        </a:rPr>
                        <a:t>1</a:t>
                      </a:r>
                      <a:endParaRPr sz="1100">
                        <a:latin typeface="Calibri"/>
                        <a:cs typeface="Calibri"/>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1EEDA"/>
                    </a:solidFill>
                  </a:tcPr>
                </a:tc>
                <a:tc>
                  <a:txBody>
                    <a:bodyPr/>
                    <a:lstStyle/>
                    <a:p>
                      <a:pPr algn="ctr">
                        <a:lnSpc>
                          <a:spcPts val="1285"/>
                        </a:lnSpc>
                        <a:spcBef>
                          <a:spcPts val="55"/>
                        </a:spcBef>
                      </a:pPr>
                      <a:r>
                        <a:rPr sz="1100" dirty="0">
                          <a:latin typeface="Calibri"/>
                          <a:cs typeface="Calibri"/>
                        </a:rPr>
                        <a:t>1</a:t>
                      </a:r>
                      <a:endParaRPr sz="1100">
                        <a:latin typeface="Calibri"/>
                        <a:cs typeface="Calibri"/>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1EEDA"/>
                    </a:solidFill>
                  </a:tcPr>
                </a:tc>
                <a:tc>
                  <a:txBody>
                    <a:bodyPr/>
                    <a:lstStyle/>
                    <a:p>
                      <a:pPr algn="ctr">
                        <a:lnSpc>
                          <a:spcPts val="1285"/>
                        </a:lnSpc>
                        <a:spcBef>
                          <a:spcPts val="55"/>
                        </a:spcBef>
                      </a:pPr>
                      <a:r>
                        <a:rPr sz="1100" dirty="0">
                          <a:latin typeface="Calibri"/>
                          <a:cs typeface="Calibri"/>
                        </a:rPr>
                        <a:t>2</a:t>
                      </a:r>
                      <a:endParaRPr sz="1100">
                        <a:latin typeface="Calibri"/>
                        <a:cs typeface="Calibri"/>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1CC"/>
                    </a:solidFill>
                  </a:tcPr>
                </a:tc>
                <a:extLst>
                  <a:ext uri="{0D108BD9-81ED-4DB2-BD59-A6C34878D82A}">
                    <a16:rowId xmlns:a16="http://schemas.microsoft.com/office/drawing/2014/main" val="10001"/>
                  </a:ext>
                </a:extLst>
              </a:tr>
              <a:tr h="182880">
                <a:tc>
                  <a:txBody>
                    <a:bodyPr/>
                    <a:lstStyle/>
                    <a:p>
                      <a:pPr algn="ctr">
                        <a:lnSpc>
                          <a:spcPts val="1285"/>
                        </a:lnSpc>
                        <a:spcBef>
                          <a:spcPts val="55"/>
                        </a:spcBef>
                      </a:pPr>
                      <a:r>
                        <a:rPr sz="1100" dirty="0">
                          <a:latin typeface="Calibri"/>
                          <a:cs typeface="Calibri"/>
                        </a:rPr>
                        <a:t>Moyen</a:t>
                      </a: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lumMod val="85000"/>
                      </a:schemeClr>
                    </a:solidFill>
                  </a:tcPr>
                </a:tc>
                <a:tc>
                  <a:txBody>
                    <a:bodyPr/>
                    <a:lstStyle/>
                    <a:p>
                      <a:pPr marL="635" algn="ctr">
                        <a:lnSpc>
                          <a:spcPts val="1285"/>
                        </a:lnSpc>
                        <a:spcBef>
                          <a:spcPts val="55"/>
                        </a:spcBef>
                      </a:pPr>
                      <a:r>
                        <a:rPr sz="1100" dirty="0">
                          <a:latin typeface="Calibri"/>
                          <a:cs typeface="Calibri"/>
                        </a:rPr>
                        <a:t>1</a:t>
                      </a:r>
                      <a:endParaRPr sz="1100">
                        <a:latin typeface="Calibri"/>
                        <a:cs typeface="Calibri"/>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1EEDA"/>
                    </a:solidFill>
                  </a:tcPr>
                </a:tc>
                <a:tc>
                  <a:txBody>
                    <a:bodyPr/>
                    <a:lstStyle/>
                    <a:p>
                      <a:pPr algn="ctr">
                        <a:lnSpc>
                          <a:spcPts val="1285"/>
                        </a:lnSpc>
                        <a:spcBef>
                          <a:spcPts val="55"/>
                        </a:spcBef>
                      </a:pPr>
                      <a:r>
                        <a:rPr sz="1100" dirty="0">
                          <a:latin typeface="Calibri"/>
                          <a:cs typeface="Calibri"/>
                        </a:rPr>
                        <a:t>2</a:t>
                      </a:r>
                      <a:endParaRPr sz="1100">
                        <a:latin typeface="Calibri"/>
                        <a:cs typeface="Calibri"/>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1CC"/>
                    </a:solidFill>
                  </a:tcPr>
                </a:tc>
                <a:tc>
                  <a:txBody>
                    <a:bodyPr/>
                    <a:lstStyle/>
                    <a:p>
                      <a:pPr algn="ctr">
                        <a:lnSpc>
                          <a:spcPts val="1285"/>
                        </a:lnSpc>
                        <a:spcBef>
                          <a:spcPts val="55"/>
                        </a:spcBef>
                      </a:pPr>
                      <a:r>
                        <a:rPr sz="1100" dirty="0">
                          <a:latin typeface="Calibri"/>
                          <a:cs typeface="Calibri"/>
                        </a:rPr>
                        <a:t>3</a:t>
                      </a:r>
                      <a:endParaRPr sz="1100">
                        <a:latin typeface="Calibri"/>
                        <a:cs typeface="Calibri"/>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BE3D5"/>
                    </a:solidFill>
                  </a:tcPr>
                </a:tc>
                <a:extLst>
                  <a:ext uri="{0D108BD9-81ED-4DB2-BD59-A6C34878D82A}">
                    <a16:rowId xmlns:a16="http://schemas.microsoft.com/office/drawing/2014/main" val="10002"/>
                  </a:ext>
                </a:extLst>
              </a:tr>
              <a:tr h="182879">
                <a:tc>
                  <a:txBody>
                    <a:bodyPr/>
                    <a:lstStyle/>
                    <a:p>
                      <a:pPr algn="ctr">
                        <a:lnSpc>
                          <a:spcPts val="1285"/>
                        </a:lnSpc>
                        <a:spcBef>
                          <a:spcPts val="55"/>
                        </a:spcBef>
                      </a:pPr>
                      <a:r>
                        <a:rPr sz="1100" dirty="0">
                          <a:latin typeface="Calibri"/>
                          <a:cs typeface="Calibri"/>
                        </a:rPr>
                        <a:t>Fort</a:t>
                      </a: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lumMod val="85000"/>
                      </a:schemeClr>
                    </a:solidFill>
                  </a:tcPr>
                </a:tc>
                <a:tc>
                  <a:txBody>
                    <a:bodyPr/>
                    <a:lstStyle/>
                    <a:p>
                      <a:pPr marL="635" algn="ctr">
                        <a:lnSpc>
                          <a:spcPts val="1285"/>
                        </a:lnSpc>
                        <a:spcBef>
                          <a:spcPts val="55"/>
                        </a:spcBef>
                      </a:pPr>
                      <a:r>
                        <a:rPr sz="1100" dirty="0">
                          <a:latin typeface="Calibri"/>
                          <a:cs typeface="Calibri"/>
                        </a:rPr>
                        <a:t>2</a:t>
                      </a: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1CC"/>
                    </a:solidFill>
                  </a:tcPr>
                </a:tc>
                <a:tc>
                  <a:txBody>
                    <a:bodyPr/>
                    <a:lstStyle/>
                    <a:p>
                      <a:pPr algn="ctr">
                        <a:lnSpc>
                          <a:spcPts val="1285"/>
                        </a:lnSpc>
                        <a:spcBef>
                          <a:spcPts val="55"/>
                        </a:spcBef>
                      </a:pPr>
                      <a:r>
                        <a:rPr sz="1100" dirty="0">
                          <a:latin typeface="Calibri"/>
                          <a:cs typeface="Calibri"/>
                        </a:rPr>
                        <a:t>3</a:t>
                      </a:r>
                      <a:endParaRPr sz="1100">
                        <a:latin typeface="Calibri"/>
                        <a:cs typeface="Calibri"/>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BE3D5"/>
                    </a:solidFill>
                  </a:tcPr>
                </a:tc>
                <a:tc>
                  <a:txBody>
                    <a:bodyPr/>
                    <a:lstStyle/>
                    <a:p>
                      <a:pPr algn="ctr">
                        <a:lnSpc>
                          <a:spcPts val="1285"/>
                        </a:lnSpc>
                        <a:spcBef>
                          <a:spcPts val="55"/>
                        </a:spcBef>
                      </a:pPr>
                      <a:r>
                        <a:rPr sz="1100" dirty="0">
                          <a:latin typeface="Calibri"/>
                          <a:cs typeface="Calibri"/>
                        </a:rPr>
                        <a:t>3</a:t>
                      </a: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BE3D5"/>
                    </a:solidFill>
                  </a:tcPr>
                </a:tc>
                <a:extLst>
                  <a:ext uri="{0D108BD9-81ED-4DB2-BD59-A6C34878D82A}">
                    <a16:rowId xmlns:a16="http://schemas.microsoft.com/office/drawing/2014/main" val="10003"/>
                  </a:ext>
                </a:extLst>
              </a:tr>
            </a:tbl>
          </a:graphicData>
        </a:graphic>
      </p:graphicFrame>
      <p:graphicFrame>
        <p:nvGraphicFramePr>
          <p:cNvPr id="20" name="object 9">
            <a:extLst>
              <a:ext uri="{FF2B5EF4-FFF2-40B4-BE49-F238E27FC236}">
                <a16:creationId xmlns:a16="http://schemas.microsoft.com/office/drawing/2014/main" id="{5A758ED7-D345-46F6-9B60-18E60B2FFD7C}"/>
              </a:ext>
            </a:extLst>
          </p:cNvPr>
          <p:cNvGraphicFramePr>
            <a:graphicFrameLocks noGrp="1"/>
          </p:cNvGraphicFramePr>
          <p:nvPr>
            <p:extLst>
              <p:ext uri="{D42A27DB-BD31-4B8C-83A1-F6EECF244321}">
                <p14:modId xmlns:p14="http://schemas.microsoft.com/office/powerpoint/2010/main" val="2917690800"/>
              </p:ext>
            </p:extLst>
          </p:nvPr>
        </p:nvGraphicFramePr>
        <p:xfrm>
          <a:off x="349938" y="6190039"/>
          <a:ext cx="6158126" cy="2455914"/>
        </p:xfrm>
        <a:graphic>
          <a:graphicData uri="http://schemas.openxmlformats.org/drawingml/2006/table">
            <a:tbl>
              <a:tblPr firstRow="1" bandRow="1">
                <a:tableStyleId>{2D5ABB26-0587-4C30-8999-92F81FD0307C}</a:tableStyleId>
              </a:tblPr>
              <a:tblGrid>
                <a:gridCol w="811344">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2322446">
                  <a:extLst>
                    <a:ext uri="{9D8B030D-6E8A-4147-A177-3AD203B41FA5}">
                      <a16:colId xmlns:a16="http://schemas.microsoft.com/office/drawing/2014/main" val="20003"/>
                    </a:ext>
                  </a:extLst>
                </a:gridCol>
              </a:tblGrid>
              <a:tr h="157415">
                <a:tc>
                  <a:txBody>
                    <a:bodyPr/>
                    <a:lstStyle/>
                    <a:p>
                      <a:pPr marL="90805" algn="ctr">
                        <a:lnSpc>
                          <a:spcPct val="100000"/>
                        </a:lnSpc>
                        <a:spcBef>
                          <a:spcPts val="345"/>
                        </a:spcBef>
                      </a:pPr>
                      <a:r>
                        <a:rPr sz="1200" b="1" spc="-5" dirty="0">
                          <a:solidFill>
                            <a:srgbClr val="FFFFFF"/>
                          </a:solidFill>
                          <a:latin typeface="Calibri"/>
                          <a:cs typeface="Calibri"/>
                        </a:rPr>
                        <a:t>Echantillon</a:t>
                      </a:r>
                      <a:endParaRPr sz="1200" dirty="0">
                        <a:latin typeface="Calibri"/>
                        <a:cs typeface="Calibri"/>
                      </a:endParaRPr>
                    </a:p>
                  </a:txBody>
                  <a:tcPr marL="0" marR="0" marT="43815" marB="0">
                    <a:solidFill>
                      <a:srgbClr val="2EB496"/>
                    </a:solidFill>
                  </a:tcPr>
                </a:tc>
                <a:tc>
                  <a:txBody>
                    <a:bodyPr/>
                    <a:lstStyle/>
                    <a:p>
                      <a:pPr marL="178435" algn="ctr">
                        <a:lnSpc>
                          <a:spcPct val="100000"/>
                        </a:lnSpc>
                        <a:spcBef>
                          <a:spcPts val="345"/>
                        </a:spcBef>
                      </a:pPr>
                      <a:r>
                        <a:rPr sz="1200" b="1" spc="-5" dirty="0">
                          <a:solidFill>
                            <a:srgbClr val="FFFFFF"/>
                          </a:solidFill>
                          <a:latin typeface="Calibri"/>
                          <a:cs typeface="Calibri"/>
                        </a:rPr>
                        <a:t>Localisation</a:t>
                      </a:r>
                      <a:endParaRPr sz="1200" dirty="0">
                        <a:latin typeface="Calibri"/>
                        <a:cs typeface="Calibri"/>
                      </a:endParaRPr>
                    </a:p>
                  </a:txBody>
                  <a:tcPr marL="0" marR="0" marT="43815" marB="0">
                    <a:solidFill>
                      <a:srgbClr val="2EB496"/>
                    </a:solidFill>
                  </a:tcPr>
                </a:tc>
                <a:tc>
                  <a:txBody>
                    <a:bodyPr/>
                    <a:lstStyle/>
                    <a:p>
                      <a:pPr marL="149225" algn="ctr">
                        <a:lnSpc>
                          <a:spcPct val="100000"/>
                        </a:lnSpc>
                        <a:spcBef>
                          <a:spcPts val="345"/>
                        </a:spcBef>
                      </a:pPr>
                      <a:r>
                        <a:rPr sz="1200" b="1" spc="-10" dirty="0">
                          <a:solidFill>
                            <a:srgbClr val="FFFFFF"/>
                          </a:solidFill>
                          <a:latin typeface="Calibri"/>
                          <a:cs typeface="Calibri"/>
                        </a:rPr>
                        <a:t>Date</a:t>
                      </a:r>
                      <a:endParaRPr sz="1200" dirty="0">
                        <a:latin typeface="Calibri"/>
                        <a:cs typeface="Calibri"/>
                      </a:endParaRPr>
                    </a:p>
                  </a:txBody>
                  <a:tcPr marL="0" marR="0" marT="43815" marB="0">
                    <a:solidFill>
                      <a:srgbClr val="2EB496"/>
                    </a:solidFill>
                  </a:tcPr>
                </a:tc>
                <a:tc>
                  <a:txBody>
                    <a:bodyPr/>
                    <a:lstStyle/>
                    <a:p>
                      <a:pPr marL="144780" algn="ctr">
                        <a:lnSpc>
                          <a:spcPct val="100000"/>
                        </a:lnSpc>
                        <a:spcBef>
                          <a:spcPts val="345"/>
                        </a:spcBef>
                      </a:pPr>
                      <a:r>
                        <a:rPr sz="1200" b="1" spc="-10" dirty="0" err="1">
                          <a:solidFill>
                            <a:srgbClr val="FFFFFF"/>
                          </a:solidFill>
                          <a:latin typeface="Calibri"/>
                          <a:cs typeface="Calibri"/>
                        </a:rPr>
                        <a:t>Résultat</a:t>
                      </a:r>
                      <a:r>
                        <a:rPr lang="fr-FR" sz="1200" b="1" spc="-10" dirty="0">
                          <a:solidFill>
                            <a:srgbClr val="FFFFFF"/>
                          </a:solidFill>
                          <a:latin typeface="Calibri"/>
                          <a:cs typeface="Calibri"/>
                        </a:rPr>
                        <a:t>s</a:t>
                      </a:r>
                      <a:endParaRPr sz="1200" dirty="0">
                        <a:latin typeface="Calibri"/>
                        <a:cs typeface="Calibri"/>
                      </a:endParaRPr>
                    </a:p>
                  </a:txBody>
                  <a:tcPr marL="0" marR="0" marT="43815" marB="0">
                    <a:solidFill>
                      <a:srgbClr val="2EB496"/>
                    </a:solidFill>
                  </a:tcPr>
                </a:tc>
                <a:extLst>
                  <a:ext uri="{0D108BD9-81ED-4DB2-BD59-A6C34878D82A}">
                    <a16:rowId xmlns:a16="http://schemas.microsoft.com/office/drawing/2014/main" val="10000"/>
                  </a:ext>
                </a:extLst>
              </a:tr>
              <a:tr h="264122">
                <a:tc>
                  <a:txBody>
                    <a:bodyPr/>
                    <a:lstStyle/>
                    <a:p>
                      <a:pPr marL="90805" algn="ctr">
                        <a:lnSpc>
                          <a:spcPct val="100000"/>
                        </a:lnSpc>
                        <a:spcBef>
                          <a:spcPts val="245"/>
                        </a:spcBef>
                      </a:pPr>
                      <a:r>
                        <a:rPr lang="fr-FR" sz="1000" i="0" dirty="0">
                          <a:latin typeface="Calibri"/>
                          <a:cs typeface="Calibri"/>
                        </a:rPr>
                        <a:t>1</a:t>
                      </a:r>
                      <a:endParaRPr sz="1000" i="0" dirty="0">
                        <a:latin typeface="Calibri"/>
                        <a:cs typeface="Calibri"/>
                      </a:endParaRPr>
                    </a:p>
                  </a:txBody>
                  <a:tcPr marL="0" marR="0" marT="31115" marB="0">
                    <a:lnL w="12700">
                      <a:solidFill>
                        <a:srgbClr val="2EB496"/>
                      </a:solidFill>
                      <a:prstDash val="solid"/>
                    </a:lnL>
                  </a:tcPr>
                </a:tc>
                <a:tc>
                  <a:txBody>
                    <a:bodyPr/>
                    <a:lstStyle/>
                    <a:p>
                      <a:pPr marL="178435" marR="0" lvl="0" indent="0" algn="ctr" defTabSz="914400" rtl="0" eaLnBrk="1" fontAlgn="auto" latinLnBrk="0" hangingPunct="1">
                        <a:lnSpc>
                          <a:spcPct val="100000"/>
                        </a:lnSpc>
                        <a:spcBef>
                          <a:spcPts val="245"/>
                        </a:spcBef>
                        <a:spcAft>
                          <a:spcPts val="0"/>
                        </a:spcAft>
                        <a:buClrTx/>
                        <a:buSzTx/>
                        <a:buFontTx/>
                        <a:buNone/>
                        <a:tabLst/>
                        <a:defRPr/>
                      </a:pPr>
                      <a:r>
                        <a:rPr lang="fr-FR" sz="1000" dirty="0">
                          <a:latin typeface="+mn-lt"/>
                          <a:cs typeface="Calibri"/>
                        </a:rPr>
                        <a:t>Secteur Berre (13)</a:t>
                      </a:r>
                    </a:p>
                  </a:txBody>
                  <a:tcPr marL="0" marR="0" marT="31115" marB="0"/>
                </a:tc>
                <a:tc>
                  <a:txBody>
                    <a:bodyPr/>
                    <a:lstStyle/>
                    <a:p>
                      <a:pPr marL="149225" algn="ctr">
                        <a:lnSpc>
                          <a:spcPct val="100000"/>
                        </a:lnSpc>
                        <a:spcBef>
                          <a:spcPts val="245"/>
                        </a:spcBef>
                      </a:pPr>
                      <a:r>
                        <a:rPr lang="fr-FR" sz="1000" i="0" dirty="0">
                          <a:latin typeface="Calibri"/>
                          <a:cs typeface="Calibri"/>
                        </a:rPr>
                        <a:t>12 mai</a:t>
                      </a:r>
                      <a:endParaRPr sz="1000" i="0" dirty="0">
                        <a:latin typeface="Calibri"/>
                        <a:cs typeface="Calibri"/>
                      </a:endParaRPr>
                    </a:p>
                  </a:txBody>
                  <a:tcPr marL="0" marR="0" marT="31115" marB="0"/>
                </a:tc>
                <a:tc>
                  <a:txBody>
                    <a:bodyPr/>
                    <a:lstStyle/>
                    <a:p>
                      <a:pPr marL="144780" marR="0" lvl="0" indent="0" algn="ctr" defTabSz="914400" rtl="0" eaLnBrk="1" fontAlgn="auto" latinLnBrk="0" hangingPunct="1">
                        <a:lnSpc>
                          <a:spcPct val="100000"/>
                        </a:lnSpc>
                        <a:spcBef>
                          <a:spcPts val="245"/>
                        </a:spcBef>
                        <a:spcAft>
                          <a:spcPts val="0"/>
                        </a:spcAft>
                        <a:buClrTx/>
                        <a:buSzTx/>
                        <a:buFontTx/>
                        <a:buNone/>
                        <a:tabLst/>
                        <a:defRPr/>
                      </a:pPr>
                      <a:r>
                        <a:rPr lang="fr-FR" sz="1000" b="0" i="0" kern="1200" dirty="0">
                          <a:solidFill>
                            <a:schemeClr val="tx1"/>
                          </a:solidFill>
                          <a:effectLst/>
                          <a:latin typeface="+mn-lt"/>
                          <a:ea typeface="+mn-ea"/>
                          <a:cs typeface="+mn-cs"/>
                        </a:rPr>
                        <a:t>Virus PZSV</a:t>
                      </a:r>
                      <a:endParaRPr lang="fr-FR" sz="1000" b="0" i="0" dirty="0">
                        <a:effectLst/>
                      </a:endParaRPr>
                    </a:p>
                  </a:txBody>
                  <a:tcPr marL="0" marR="0" marT="31115" marB="0">
                    <a:lnR w="12700">
                      <a:solidFill>
                        <a:srgbClr val="2EB496"/>
                      </a:solidFill>
                      <a:prstDash val="solid"/>
                    </a:lnR>
                  </a:tcPr>
                </a:tc>
                <a:extLst>
                  <a:ext uri="{0D108BD9-81ED-4DB2-BD59-A6C34878D82A}">
                    <a16:rowId xmlns:a16="http://schemas.microsoft.com/office/drawing/2014/main" val="2921135117"/>
                  </a:ext>
                </a:extLst>
              </a:tr>
              <a:tr h="264122">
                <a:tc>
                  <a:txBody>
                    <a:bodyPr/>
                    <a:lstStyle/>
                    <a:p>
                      <a:pPr marL="90805" algn="ctr">
                        <a:lnSpc>
                          <a:spcPct val="100000"/>
                        </a:lnSpc>
                        <a:spcBef>
                          <a:spcPts val="245"/>
                        </a:spcBef>
                      </a:pPr>
                      <a:r>
                        <a:rPr lang="fr-FR" sz="1000" i="0" dirty="0">
                          <a:latin typeface="Calibri"/>
                          <a:cs typeface="Calibri"/>
                        </a:rPr>
                        <a:t>2</a:t>
                      </a:r>
                      <a:endParaRPr sz="1000" i="0" dirty="0">
                        <a:latin typeface="Calibri"/>
                        <a:cs typeface="Calibri"/>
                      </a:endParaRPr>
                    </a:p>
                  </a:txBody>
                  <a:tcPr marL="0" marR="0" marT="31115" marB="0">
                    <a:lnL w="12700">
                      <a:solidFill>
                        <a:srgbClr val="2EB496"/>
                      </a:solidFill>
                      <a:prstDash val="solid"/>
                    </a:lnL>
                  </a:tcPr>
                </a:tc>
                <a:tc>
                  <a:txBody>
                    <a:bodyPr/>
                    <a:lstStyle/>
                    <a:p>
                      <a:pPr marL="178435" algn="ctr">
                        <a:lnSpc>
                          <a:spcPct val="100000"/>
                        </a:lnSpc>
                        <a:spcBef>
                          <a:spcPts val="245"/>
                        </a:spcBef>
                      </a:pPr>
                      <a:r>
                        <a:rPr lang="fr-FR" sz="1000" dirty="0">
                          <a:latin typeface="Calibri"/>
                          <a:cs typeface="Calibri"/>
                        </a:rPr>
                        <a:t>Secteur Berre (13)</a:t>
                      </a:r>
                      <a:endParaRPr sz="1000" dirty="0">
                        <a:latin typeface="Calibri"/>
                        <a:cs typeface="Calibri"/>
                      </a:endParaRPr>
                    </a:p>
                  </a:txBody>
                  <a:tcPr marL="0" marR="0" marT="31115" marB="0"/>
                </a:tc>
                <a:tc>
                  <a:txBody>
                    <a:bodyPr/>
                    <a:lstStyle/>
                    <a:p>
                      <a:pPr marL="149225" algn="ctr">
                        <a:lnSpc>
                          <a:spcPct val="100000"/>
                        </a:lnSpc>
                        <a:spcBef>
                          <a:spcPts val="245"/>
                        </a:spcBef>
                      </a:pPr>
                      <a:r>
                        <a:rPr lang="fr-FR" sz="1000" dirty="0">
                          <a:latin typeface="Calibri"/>
                          <a:cs typeface="Calibri"/>
                        </a:rPr>
                        <a:t>16 juin</a:t>
                      </a:r>
                      <a:endParaRPr sz="1000" dirty="0">
                        <a:latin typeface="Calibri"/>
                        <a:cs typeface="Calibri"/>
                      </a:endParaRPr>
                    </a:p>
                  </a:txBody>
                  <a:tcPr marL="0" marR="0" marT="31115" marB="0"/>
                </a:tc>
                <a:tc>
                  <a:txBody>
                    <a:bodyPr/>
                    <a:lstStyle/>
                    <a:p>
                      <a:pPr marL="144780" marR="0" lvl="0" indent="0" algn="ctr" defTabSz="914400" rtl="0" eaLnBrk="1" fontAlgn="auto" latinLnBrk="0" hangingPunct="1">
                        <a:lnSpc>
                          <a:spcPct val="100000"/>
                        </a:lnSpc>
                        <a:spcBef>
                          <a:spcPts val="245"/>
                        </a:spcBef>
                        <a:spcAft>
                          <a:spcPts val="0"/>
                        </a:spcAft>
                        <a:buClrTx/>
                        <a:buSzTx/>
                        <a:buFontTx/>
                        <a:buNone/>
                        <a:tabLst/>
                        <a:defRPr/>
                      </a:pPr>
                      <a:r>
                        <a:rPr lang="fr-FR" sz="1000" b="0" i="1" kern="1200" dirty="0" err="1">
                          <a:solidFill>
                            <a:schemeClr val="tx1"/>
                          </a:solidFill>
                          <a:effectLst/>
                          <a:latin typeface="+mn-lt"/>
                          <a:ea typeface="+mn-ea"/>
                          <a:cs typeface="+mn-cs"/>
                        </a:rPr>
                        <a:t>Verticillium</a:t>
                      </a:r>
                      <a:r>
                        <a:rPr lang="fr-FR" sz="1000" b="0" i="1" kern="1200" dirty="0">
                          <a:solidFill>
                            <a:schemeClr val="tx1"/>
                          </a:solidFill>
                          <a:effectLst/>
                          <a:latin typeface="+mn-lt"/>
                          <a:ea typeface="+mn-ea"/>
                          <a:cs typeface="+mn-cs"/>
                        </a:rPr>
                        <a:t> </a:t>
                      </a:r>
                      <a:r>
                        <a:rPr lang="fr-FR" sz="1000" b="0" i="1" kern="1200" dirty="0" err="1">
                          <a:solidFill>
                            <a:schemeClr val="tx1"/>
                          </a:solidFill>
                          <a:effectLst/>
                          <a:latin typeface="+mn-lt"/>
                          <a:ea typeface="+mn-ea"/>
                          <a:cs typeface="+mn-cs"/>
                        </a:rPr>
                        <a:t>dahliae</a:t>
                      </a:r>
                      <a:endParaRPr lang="fr-FR" sz="1000" b="0" dirty="0">
                        <a:effectLst/>
                      </a:endParaRPr>
                    </a:p>
                  </a:txBody>
                  <a:tcPr marL="0" marR="0" marT="31115" marB="0">
                    <a:lnR w="12700">
                      <a:solidFill>
                        <a:srgbClr val="2EB496"/>
                      </a:solidFill>
                      <a:prstDash val="solid"/>
                    </a:lnR>
                  </a:tcPr>
                </a:tc>
                <a:extLst>
                  <a:ext uri="{0D108BD9-81ED-4DB2-BD59-A6C34878D82A}">
                    <a16:rowId xmlns:a16="http://schemas.microsoft.com/office/drawing/2014/main" val="3959000637"/>
                  </a:ext>
                </a:extLst>
              </a:tr>
              <a:tr h="264122">
                <a:tc>
                  <a:txBody>
                    <a:bodyPr/>
                    <a:lstStyle/>
                    <a:p>
                      <a:pPr marL="90805" algn="ctr">
                        <a:lnSpc>
                          <a:spcPct val="100000"/>
                        </a:lnSpc>
                        <a:spcBef>
                          <a:spcPts val="245"/>
                        </a:spcBef>
                      </a:pPr>
                      <a:r>
                        <a:rPr lang="fr-FR" sz="1000" i="0" dirty="0">
                          <a:latin typeface="Calibri"/>
                          <a:cs typeface="Calibri"/>
                        </a:rPr>
                        <a:t>3</a:t>
                      </a:r>
                      <a:endParaRPr sz="1000" i="0" dirty="0">
                        <a:latin typeface="Calibri"/>
                        <a:cs typeface="Calibri"/>
                      </a:endParaRPr>
                    </a:p>
                  </a:txBody>
                  <a:tcPr marL="0" marR="0" marT="31115" marB="0">
                    <a:lnL w="12700">
                      <a:solidFill>
                        <a:srgbClr val="2EB496"/>
                      </a:solidFill>
                      <a:prstDash val="solid"/>
                    </a:lnL>
                  </a:tcPr>
                </a:tc>
                <a:tc>
                  <a:txBody>
                    <a:bodyPr/>
                    <a:lstStyle/>
                    <a:p>
                      <a:pPr marL="178435" algn="ctr">
                        <a:lnSpc>
                          <a:spcPct val="100000"/>
                        </a:lnSpc>
                        <a:spcBef>
                          <a:spcPts val="245"/>
                        </a:spcBef>
                      </a:pPr>
                      <a:r>
                        <a:rPr lang="fr-FR" sz="1000" dirty="0">
                          <a:latin typeface="Calibri"/>
                          <a:cs typeface="Calibri"/>
                        </a:rPr>
                        <a:t>Secteur Durance Alpilles (13)</a:t>
                      </a:r>
                      <a:endParaRPr sz="1000" dirty="0">
                        <a:latin typeface="Calibri"/>
                        <a:cs typeface="Calibri"/>
                      </a:endParaRPr>
                    </a:p>
                  </a:txBody>
                  <a:tcPr marL="0" marR="0" marT="31115" marB="0"/>
                </a:tc>
                <a:tc>
                  <a:txBody>
                    <a:bodyPr/>
                    <a:lstStyle/>
                    <a:p>
                      <a:pPr marL="149225" algn="ctr">
                        <a:lnSpc>
                          <a:spcPct val="100000"/>
                        </a:lnSpc>
                        <a:spcBef>
                          <a:spcPts val="245"/>
                        </a:spcBef>
                      </a:pPr>
                      <a:r>
                        <a:rPr lang="fr-FR" sz="1000" dirty="0">
                          <a:latin typeface="Calibri"/>
                          <a:cs typeface="Calibri"/>
                        </a:rPr>
                        <a:t>22 juillet</a:t>
                      </a:r>
                      <a:endParaRPr sz="1000" dirty="0">
                        <a:latin typeface="Calibri"/>
                        <a:cs typeface="Calibri"/>
                      </a:endParaRPr>
                    </a:p>
                  </a:txBody>
                  <a:tcPr marL="0" marR="0" marT="31115" marB="0"/>
                </a:tc>
                <a:tc>
                  <a:txBody>
                    <a:bodyPr/>
                    <a:lstStyle/>
                    <a:p>
                      <a:pPr marL="144780" marR="0" lvl="0" indent="0" algn="ctr" defTabSz="914400" rtl="0" eaLnBrk="1" fontAlgn="auto" latinLnBrk="0" hangingPunct="1">
                        <a:lnSpc>
                          <a:spcPct val="100000"/>
                        </a:lnSpc>
                        <a:spcBef>
                          <a:spcPts val="245"/>
                        </a:spcBef>
                        <a:spcAft>
                          <a:spcPts val="0"/>
                        </a:spcAft>
                        <a:buClrTx/>
                        <a:buSzTx/>
                        <a:buFontTx/>
                        <a:buNone/>
                        <a:tabLst/>
                        <a:defRPr/>
                      </a:pPr>
                      <a:r>
                        <a:rPr lang="fr-FR" sz="1000" b="0" i="1" kern="1200" dirty="0" err="1">
                          <a:solidFill>
                            <a:schemeClr val="tx1"/>
                          </a:solidFill>
                          <a:effectLst/>
                          <a:latin typeface="+mn-lt"/>
                          <a:ea typeface="+mn-ea"/>
                          <a:cs typeface="+mn-cs"/>
                        </a:rPr>
                        <a:t>Verticillium</a:t>
                      </a:r>
                      <a:r>
                        <a:rPr lang="fr-FR" sz="1000" b="0" i="1" kern="1200" dirty="0">
                          <a:solidFill>
                            <a:schemeClr val="tx1"/>
                          </a:solidFill>
                          <a:effectLst/>
                          <a:latin typeface="+mn-lt"/>
                          <a:ea typeface="+mn-ea"/>
                          <a:cs typeface="+mn-cs"/>
                        </a:rPr>
                        <a:t> </a:t>
                      </a:r>
                      <a:r>
                        <a:rPr lang="fr-FR" sz="1000" b="0" i="1" kern="1200" dirty="0" err="1">
                          <a:solidFill>
                            <a:schemeClr val="tx1"/>
                          </a:solidFill>
                          <a:effectLst/>
                          <a:latin typeface="+mn-lt"/>
                          <a:ea typeface="+mn-ea"/>
                          <a:cs typeface="+mn-cs"/>
                        </a:rPr>
                        <a:t>dahliae</a:t>
                      </a:r>
                      <a:endParaRPr lang="fr-FR" sz="1000" b="0" dirty="0">
                        <a:effectLst/>
                      </a:endParaRPr>
                    </a:p>
                  </a:txBody>
                  <a:tcPr marL="0" marR="0" marT="31115" marB="0">
                    <a:lnR w="12700">
                      <a:solidFill>
                        <a:srgbClr val="2EB496"/>
                      </a:solidFill>
                      <a:prstDash val="solid"/>
                    </a:lnR>
                  </a:tcPr>
                </a:tc>
                <a:extLst>
                  <a:ext uri="{0D108BD9-81ED-4DB2-BD59-A6C34878D82A}">
                    <a16:rowId xmlns:a16="http://schemas.microsoft.com/office/drawing/2014/main" val="117815527"/>
                  </a:ext>
                </a:extLst>
              </a:tr>
              <a:tr h="264122">
                <a:tc>
                  <a:txBody>
                    <a:bodyPr/>
                    <a:lstStyle/>
                    <a:p>
                      <a:pPr marL="90805" algn="ctr">
                        <a:lnSpc>
                          <a:spcPct val="100000"/>
                        </a:lnSpc>
                        <a:spcBef>
                          <a:spcPts val="245"/>
                        </a:spcBef>
                      </a:pPr>
                      <a:r>
                        <a:rPr lang="fr-FR" sz="1000" i="0" dirty="0">
                          <a:latin typeface="Calibri"/>
                          <a:cs typeface="Calibri"/>
                        </a:rPr>
                        <a:t>4</a:t>
                      </a:r>
                      <a:endParaRPr sz="1000" i="0" dirty="0">
                        <a:latin typeface="Calibri"/>
                        <a:cs typeface="Calibri"/>
                      </a:endParaRPr>
                    </a:p>
                  </a:txBody>
                  <a:tcPr marL="0" marR="0" marT="31115" marB="0">
                    <a:lnL w="12700">
                      <a:solidFill>
                        <a:srgbClr val="2EB496"/>
                      </a:solidFill>
                      <a:prstDash val="solid"/>
                    </a:lnL>
                  </a:tcPr>
                </a:tc>
                <a:tc>
                  <a:txBody>
                    <a:bodyPr/>
                    <a:lstStyle/>
                    <a:p>
                      <a:pPr marL="178435" algn="ctr">
                        <a:lnSpc>
                          <a:spcPct val="100000"/>
                        </a:lnSpc>
                        <a:spcBef>
                          <a:spcPts val="245"/>
                        </a:spcBef>
                      </a:pPr>
                      <a:r>
                        <a:rPr lang="fr-FR" sz="1000" dirty="0">
                          <a:latin typeface="Calibri"/>
                          <a:cs typeface="Calibri"/>
                        </a:rPr>
                        <a:t>Secteur Aubagne (13)</a:t>
                      </a:r>
                      <a:endParaRPr sz="1000" dirty="0">
                        <a:latin typeface="Calibri"/>
                        <a:cs typeface="Calibri"/>
                      </a:endParaRPr>
                    </a:p>
                  </a:txBody>
                  <a:tcPr marL="0" marR="0" marT="31115" marB="0"/>
                </a:tc>
                <a:tc>
                  <a:txBody>
                    <a:bodyPr/>
                    <a:lstStyle/>
                    <a:p>
                      <a:pPr marL="149225" algn="ctr">
                        <a:lnSpc>
                          <a:spcPct val="100000"/>
                        </a:lnSpc>
                        <a:spcBef>
                          <a:spcPts val="245"/>
                        </a:spcBef>
                      </a:pPr>
                      <a:r>
                        <a:rPr lang="fr-FR" sz="1000" dirty="0">
                          <a:latin typeface="Calibri"/>
                          <a:cs typeface="Calibri"/>
                        </a:rPr>
                        <a:t>11 août</a:t>
                      </a:r>
                      <a:endParaRPr sz="1000" dirty="0">
                        <a:latin typeface="Calibri"/>
                        <a:cs typeface="Calibri"/>
                      </a:endParaRPr>
                    </a:p>
                  </a:txBody>
                  <a:tcPr marL="0" marR="0" marT="31115" marB="0"/>
                </a:tc>
                <a:tc>
                  <a:txBody>
                    <a:bodyPr/>
                    <a:lstStyle/>
                    <a:p>
                      <a:pPr marL="144780" algn="ctr">
                        <a:lnSpc>
                          <a:spcPct val="100000"/>
                        </a:lnSpc>
                        <a:spcBef>
                          <a:spcPts val="245"/>
                        </a:spcBef>
                      </a:pPr>
                      <a:r>
                        <a:rPr lang="fr-FR" sz="1000" i="1" dirty="0">
                          <a:latin typeface="Calibri"/>
                          <a:cs typeface="Calibri"/>
                        </a:rPr>
                        <a:t>Fusarium </a:t>
                      </a:r>
                      <a:r>
                        <a:rPr lang="fr-FR" sz="1000" i="1" dirty="0" err="1">
                          <a:latin typeface="Calibri"/>
                          <a:cs typeface="Calibri"/>
                        </a:rPr>
                        <a:t>solani</a:t>
                      </a:r>
                      <a:endParaRPr sz="1000" i="1" dirty="0">
                        <a:latin typeface="Calibri"/>
                        <a:cs typeface="Calibri"/>
                      </a:endParaRPr>
                    </a:p>
                  </a:txBody>
                  <a:tcPr marL="0" marR="0" marT="31115" marB="0">
                    <a:lnR w="12700">
                      <a:solidFill>
                        <a:srgbClr val="2EB496"/>
                      </a:solidFill>
                      <a:prstDash val="solid"/>
                    </a:lnR>
                  </a:tcPr>
                </a:tc>
                <a:extLst>
                  <a:ext uri="{0D108BD9-81ED-4DB2-BD59-A6C34878D82A}">
                    <a16:rowId xmlns:a16="http://schemas.microsoft.com/office/drawing/2014/main" val="3473888024"/>
                  </a:ext>
                </a:extLst>
              </a:tr>
              <a:tr h="264122">
                <a:tc>
                  <a:txBody>
                    <a:bodyPr/>
                    <a:lstStyle/>
                    <a:p>
                      <a:pPr marL="90805" algn="ctr">
                        <a:lnSpc>
                          <a:spcPct val="100000"/>
                        </a:lnSpc>
                        <a:spcBef>
                          <a:spcPts val="245"/>
                        </a:spcBef>
                      </a:pPr>
                      <a:r>
                        <a:rPr lang="fr-FR" sz="1000" i="0" dirty="0">
                          <a:latin typeface="Calibri"/>
                          <a:cs typeface="Calibri"/>
                        </a:rPr>
                        <a:t>5</a:t>
                      </a:r>
                      <a:endParaRPr sz="1000" i="0" dirty="0">
                        <a:latin typeface="Calibri"/>
                        <a:cs typeface="Calibri"/>
                      </a:endParaRPr>
                    </a:p>
                  </a:txBody>
                  <a:tcPr marL="0" marR="0" marT="31115" marB="0">
                    <a:lnL w="12700">
                      <a:solidFill>
                        <a:srgbClr val="2EB496"/>
                      </a:solidFill>
                      <a:prstDash val="solid"/>
                    </a:lnL>
                  </a:tcPr>
                </a:tc>
                <a:tc>
                  <a:txBody>
                    <a:bodyPr/>
                    <a:lstStyle/>
                    <a:p>
                      <a:pPr marL="178435" algn="ctr">
                        <a:lnSpc>
                          <a:spcPct val="100000"/>
                        </a:lnSpc>
                        <a:spcBef>
                          <a:spcPts val="245"/>
                        </a:spcBef>
                      </a:pPr>
                      <a:r>
                        <a:rPr lang="fr-FR" sz="1000" dirty="0">
                          <a:latin typeface="Calibri"/>
                          <a:cs typeface="Calibri"/>
                        </a:rPr>
                        <a:t>Secteur Saint-Martin-de-Crau (13)</a:t>
                      </a:r>
                      <a:endParaRPr sz="1000" dirty="0">
                        <a:latin typeface="Calibri"/>
                        <a:cs typeface="Calibri"/>
                      </a:endParaRPr>
                    </a:p>
                  </a:txBody>
                  <a:tcPr marL="0" marR="0" marT="31115" marB="0"/>
                </a:tc>
                <a:tc>
                  <a:txBody>
                    <a:bodyPr/>
                    <a:lstStyle/>
                    <a:p>
                      <a:pPr marL="149225" algn="ctr">
                        <a:lnSpc>
                          <a:spcPct val="100000"/>
                        </a:lnSpc>
                        <a:spcBef>
                          <a:spcPts val="245"/>
                        </a:spcBef>
                      </a:pPr>
                      <a:r>
                        <a:rPr lang="fr-FR" sz="1000" i="0" dirty="0">
                          <a:latin typeface="Calibri"/>
                          <a:cs typeface="Calibri"/>
                        </a:rPr>
                        <a:t>9 septembre</a:t>
                      </a:r>
                      <a:endParaRPr sz="1000" i="0" dirty="0">
                        <a:latin typeface="Calibri"/>
                        <a:cs typeface="Calibri"/>
                      </a:endParaRPr>
                    </a:p>
                  </a:txBody>
                  <a:tcPr marL="0" marR="0" marT="31115" marB="0"/>
                </a:tc>
                <a:tc>
                  <a:txBody>
                    <a:bodyPr/>
                    <a:lstStyle/>
                    <a:p>
                      <a:pPr marL="144780" marR="0" lvl="0" indent="0" algn="ctr" defTabSz="914400" rtl="0" eaLnBrk="1" fontAlgn="auto" latinLnBrk="0" hangingPunct="1">
                        <a:lnSpc>
                          <a:spcPct val="100000"/>
                        </a:lnSpc>
                        <a:spcBef>
                          <a:spcPts val="245"/>
                        </a:spcBef>
                        <a:spcAft>
                          <a:spcPts val="0"/>
                        </a:spcAft>
                        <a:buClrTx/>
                        <a:buSzTx/>
                        <a:buFontTx/>
                        <a:buNone/>
                        <a:tabLst/>
                        <a:defRPr/>
                      </a:pPr>
                      <a:r>
                        <a:rPr lang="fr-FR" sz="1000" b="0" i="1" kern="1200" dirty="0" err="1">
                          <a:solidFill>
                            <a:schemeClr val="tx1"/>
                          </a:solidFill>
                          <a:effectLst/>
                          <a:latin typeface="+mn-lt"/>
                          <a:ea typeface="+mn-ea"/>
                          <a:cs typeface="+mn-cs"/>
                        </a:rPr>
                        <a:t>Verticillium</a:t>
                      </a:r>
                      <a:r>
                        <a:rPr lang="fr-FR" sz="1000" b="0" i="1" kern="1200" dirty="0">
                          <a:solidFill>
                            <a:schemeClr val="tx1"/>
                          </a:solidFill>
                          <a:effectLst/>
                          <a:latin typeface="+mn-lt"/>
                          <a:ea typeface="+mn-ea"/>
                          <a:cs typeface="+mn-cs"/>
                        </a:rPr>
                        <a:t> </a:t>
                      </a:r>
                      <a:r>
                        <a:rPr lang="fr-FR" sz="1000" b="0" i="1" kern="1200" dirty="0" err="1">
                          <a:solidFill>
                            <a:schemeClr val="tx1"/>
                          </a:solidFill>
                          <a:effectLst/>
                          <a:latin typeface="+mn-lt"/>
                          <a:ea typeface="+mn-ea"/>
                          <a:cs typeface="+mn-cs"/>
                        </a:rPr>
                        <a:t>dahliae</a:t>
                      </a:r>
                      <a:endParaRPr lang="fr-FR" sz="1000" b="0" dirty="0">
                        <a:effectLst/>
                      </a:endParaRPr>
                    </a:p>
                  </a:txBody>
                  <a:tcPr marL="0" marR="0" marT="31115" marB="0">
                    <a:lnR w="12700">
                      <a:solidFill>
                        <a:srgbClr val="2EB496"/>
                      </a:solidFill>
                      <a:prstDash val="solid"/>
                    </a:lnR>
                  </a:tcPr>
                </a:tc>
                <a:extLst>
                  <a:ext uri="{0D108BD9-81ED-4DB2-BD59-A6C34878D82A}">
                    <a16:rowId xmlns:a16="http://schemas.microsoft.com/office/drawing/2014/main" val="4087039012"/>
                  </a:ext>
                </a:extLst>
              </a:tr>
              <a:tr h="264122">
                <a:tc>
                  <a:txBody>
                    <a:bodyPr/>
                    <a:lstStyle/>
                    <a:p>
                      <a:pPr marL="90805" algn="ctr">
                        <a:lnSpc>
                          <a:spcPct val="100000"/>
                        </a:lnSpc>
                        <a:spcBef>
                          <a:spcPts val="245"/>
                        </a:spcBef>
                      </a:pPr>
                      <a:r>
                        <a:rPr lang="fr-FR" sz="1000" i="0" dirty="0">
                          <a:latin typeface="+mn-lt"/>
                          <a:cs typeface="Calibri"/>
                        </a:rPr>
                        <a:t>6</a:t>
                      </a:r>
                    </a:p>
                  </a:txBody>
                  <a:tcPr marL="0" marR="0" marT="37465" marB="0">
                    <a:lnL w="12700">
                      <a:solidFill>
                        <a:srgbClr val="2EB496"/>
                      </a:solidFill>
                      <a:prstDash val="solid"/>
                    </a:lnL>
                  </a:tcPr>
                </a:tc>
                <a:tc>
                  <a:txBody>
                    <a:bodyPr/>
                    <a:lstStyle/>
                    <a:p>
                      <a:pPr marL="178435" marR="0" lvl="0" indent="0" algn="ctr" defTabSz="914400" rtl="0" eaLnBrk="1" fontAlgn="auto" latinLnBrk="0" hangingPunct="1">
                        <a:lnSpc>
                          <a:spcPct val="100000"/>
                        </a:lnSpc>
                        <a:spcBef>
                          <a:spcPts val="245"/>
                        </a:spcBef>
                        <a:spcAft>
                          <a:spcPts val="0"/>
                        </a:spcAft>
                        <a:buClrTx/>
                        <a:buSzTx/>
                        <a:buFontTx/>
                        <a:buNone/>
                        <a:tabLst/>
                        <a:defRPr/>
                      </a:pPr>
                      <a:r>
                        <a:rPr lang="fr-FR" sz="1000" dirty="0">
                          <a:latin typeface="+mn-lt"/>
                          <a:cs typeface="Calibri"/>
                        </a:rPr>
                        <a:t>Secteur Saint-Martin-de-Crau (13)</a:t>
                      </a:r>
                    </a:p>
                  </a:txBody>
                  <a:tcPr marL="0" marR="0" marT="31115" marB="0"/>
                </a:tc>
                <a:tc>
                  <a:txBody>
                    <a:bodyPr/>
                    <a:lstStyle/>
                    <a:p>
                      <a:pPr marL="149225" marR="0" lvl="0" indent="0" algn="ctr" defTabSz="914400" rtl="0" eaLnBrk="1" fontAlgn="auto" latinLnBrk="0" hangingPunct="1">
                        <a:lnSpc>
                          <a:spcPct val="100000"/>
                        </a:lnSpc>
                        <a:spcBef>
                          <a:spcPts val="245"/>
                        </a:spcBef>
                        <a:spcAft>
                          <a:spcPts val="0"/>
                        </a:spcAft>
                        <a:buClrTx/>
                        <a:buSzTx/>
                        <a:buFontTx/>
                        <a:buNone/>
                        <a:tabLst/>
                        <a:defRPr/>
                      </a:pPr>
                      <a:r>
                        <a:rPr lang="fr-FR" sz="1000" i="0" dirty="0">
                          <a:latin typeface="+mn-lt"/>
                          <a:cs typeface="Calibri"/>
                        </a:rPr>
                        <a:t>9 septembre</a:t>
                      </a:r>
                    </a:p>
                  </a:txBody>
                  <a:tcPr marL="0" marR="0" marT="31115" marB="0"/>
                </a:tc>
                <a:tc>
                  <a:txBody>
                    <a:bodyPr/>
                    <a:lstStyle/>
                    <a:p>
                      <a:pPr marL="144780" marR="0" lvl="0" indent="0" algn="ctr" defTabSz="914400" rtl="0" eaLnBrk="1" fontAlgn="auto" latinLnBrk="0" hangingPunct="1">
                        <a:lnSpc>
                          <a:spcPct val="100000"/>
                        </a:lnSpc>
                        <a:spcBef>
                          <a:spcPts val="245"/>
                        </a:spcBef>
                        <a:spcAft>
                          <a:spcPts val="0"/>
                        </a:spcAft>
                        <a:buClrTx/>
                        <a:buSzTx/>
                        <a:buFontTx/>
                        <a:buNone/>
                        <a:tabLst/>
                        <a:defRPr/>
                      </a:pPr>
                      <a:r>
                        <a:rPr lang="fr-FR" sz="1000" i="1" dirty="0" err="1">
                          <a:latin typeface="+mn-lt"/>
                          <a:cs typeface="Calibri"/>
                        </a:rPr>
                        <a:t>Rhizoctonia</a:t>
                      </a:r>
                      <a:r>
                        <a:rPr lang="fr-FR" sz="1000" i="1" dirty="0">
                          <a:latin typeface="+mn-lt"/>
                          <a:cs typeface="Calibri"/>
                        </a:rPr>
                        <a:t> </a:t>
                      </a:r>
                      <a:r>
                        <a:rPr lang="fr-FR" sz="1000" i="1" dirty="0" err="1">
                          <a:latin typeface="+mn-lt"/>
                          <a:cs typeface="Calibri"/>
                        </a:rPr>
                        <a:t>solani</a:t>
                      </a:r>
                      <a:endParaRPr lang="fr-FR" sz="1000" i="1" dirty="0">
                        <a:latin typeface="+mn-lt"/>
                        <a:cs typeface="Calibri"/>
                      </a:endParaRPr>
                    </a:p>
                  </a:txBody>
                  <a:tcPr marL="0" marR="0" marT="31115" marB="0">
                    <a:lnR w="12700">
                      <a:solidFill>
                        <a:srgbClr val="2EB496"/>
                      </a:solidFill>
                      <a:prstDash val="solid"/>
                    </a:lnR>
                  </a:tcPr>
                </a:tc>
                <a:extLst>
                  <a:ext uri="{0D108BD9-81ED-4DB2-BD59-A6C34878D82A}">
                    <a16:rowId xmlns:a16="http://schemas.microsoft.com/office/drawing/2014/main" val="4260415960"/>
                  </a:ext>
                </a:extLst>
              </a:tr>
              <a:tr h="264122">
                <a:tc>
                  <a:txBody>
                    <a:bodyPr/>
                    <a:lstStyle/>
                    <a:p>
                      <a:pPr marL="90805" algn="ctr">
                        <a:lnSpc>
                          <a:spcPct val="100000"/>
                        </a:lnSpc>
                        <a:spcBef>
                          <a:spcPts val="245"/>
                        </a:spcBef>
                      </a:pPr>
                      <a:r>
                        <a:rPr lang="fr-FR" sz="1000" i="0" dirty="0">
                          <a:latin typeface="Calibri"/>
                          <a:cs typeface="Calibri"/>
                        </a:rPr>
                        <a:t>7</a:t>
                      </a:r>
                      <a:endParaRPr sz="1000" i="0" dirty="0">
                        <a:latin typeface="Calibri"/>
                        <a:cs typeface="Calibri"/>
                      </a:endParaRPr>
                    </a:p>
                  </a:txBody>
                  <a:tcPr marL="0" marR="0" marT="31115" marB="0">
                    <a:lnL w="12700">
                      <a:solidFill>
                        <a:srgbClr val="2EB496"/>
                      </a:solidFill>
                      <a:prstDash val="solid"/>
                    </a:lnL>
                    <a:lnB w="12700" cap="flat" cmpd="sng" algn="ctr">
                      <a:noFill/>
                      <a:prstDash val="solid"/>
                      <a:round/>
                      <a:headEnd type="none" w="med" len="med"/>
                      <a:tailEnd type="none" w="med" len="med"/>
                    </a:lnB>
                  </a:tcPr>
                </a:tc>
                <a:tc>
                  <a:txBody>
                    <a:bodyPr/>
                    <a:lstStyle/>
                    <a:p>
                      <a:pPr marL="178435" algn="ctr">
                        <a:lnSpc>
                          <a:spcPct val="100000"/>
                        </a:lnSpc>
                        <a:spcBef>
                          <a:spcPts val="245"/>
                        </a:spcBef>
                      </a:pPr>
                      <a:r>
                        <a:rPr lang="fr-FR" sz="1000" dirty="0">
                          <a:latin typeface="Calibri"/>
                          <a:cs typeface="Calibri"/>
                        </a:rPr>
                        <a:t>Var (83)</a:t>
                      </a:r>
                      <a:endParaRPr sz="1000" dirty="0">
                        <a:latin typeface="Calibri"/>
                        <a:cs typeface="Calibri"/>
                      </a:endParaRPr>
                    </a:p>
                  </a:txBody>
                  <a:tcPr marL="0" marR="0" marT="31115" marB="0">
                    <a:lnB w="12700" cap="flat" cmpd="sng" algn="ctr">
                      <a:noFill/>
                      <a:prstDash val="solid"/>
                      <a:round/>
                      <a:headEnd type="none" w="med" len="med"/>
                      <a:tailEnd type="none" w="med" len="med"/>
                    </a:lnB>
                  </a:tcPr>
                </a:tc>
                <a:tc>
                  <a:txBody>
                    <a:bodyPr/>
                    <a:lstStyle/>
                    <a:p>
                      <a:pPr marL="149225" algn="ctr">
                        <a:lnSpc>
                          <a:spcPct val="100000"/>
                        </a:lnSpc>
                        <a:spcBef>
                          <a:spcPts val="245"/>
                        </a:spcBef>
                      </a:pPr>
                      <a:r>
                        <a:rPr lang="fr-FR" sz="1000" dirty="0">
                          <a:latin typeface="Calibri"/>
                          <a:cs typeface="Calibri"/>
                        </a:rPr>
                        <a:t>8 octobre</a:t>
                      </a:r>
                      <a:endParaRPr sz="1000" dirty="0">
                        <a:latin typeface="Calibri"/>
                        <a:cs typeface="Calibri"/>
                      </a:endParaRPr>
                    </a:p>
                  </a:txBody>
                  <a:tcPr marL="0" marR="0" marT="31115" marB="0">
                    <a:lnB w="12700" cap="flat" cmpd="sng" algn="ctr">
                      <a:noFill/>
                      <a:prstDash val="solid"/>
                      <a:round/>
                      <a:headEnd type="none" w="med" len="med"/>
                      <a:tailEnd type="none" w="med" len="med"/>
                    </a:lnB>
                  </a:tcPr>
                </a:tc>
                <a:tc>
                  <a:txBody>
                    <a:bodyPr/>
                    <a:lstStyle/>
                    <a:p>
                      <a:pPr marL="144780" algn="ctr">
                        <a:lnSpc>
                          <a:spcPct val="100000"/>
                        </a:lnSpc>
                        <a:spcBef>
                          <a:spcPts val="245"/>
                        </a:spcBef>
                      </a:pPr>
                      <a:r>
                        <a:rPr lang="fr-FR" sz="1000" i="1" dirty="0" err="1">
                          <a:latin typeface="Calibri"/>
                          <a:cs typeface="Calibri"/>
                        </a:rPr>
                        <a:t>Rhizoctonia</a:t>
                      </a:r>
                      <a:r>
                        <a:rPr lang="fr-FR" sz="1000" i="1" dirty="0">
                          <a:latin typeface="Calibri"/>
                          <a:cs typeface="Calibri"/>
                        </a:rPr>
                        <a:t> </a:t>
                      </a:r>
                      <a:r>
                        <a:rPr lang="fr-FR" sz="1000" i="1" dirty="0" err="1">
                          <a:latin typeface="Calibri"/>
                          <a:cs typeface="Calibri"/>
                        </a:rPr>
                        <a:t>solani</a:t>
                      </a:r>
                      <a:endParaRPr sz="1000" i="1" dirty="0">
                        <a:latin typeface="Calibri"/>
                        <a:cs typeface="Calibri"/>
                      </a:endParaRPr>
                    </a:p>
                  </a:txBody>
                  <a:tcPr marL="0" marR="0" marT="31115" marB="0">
                    <a:lnR w="12700">
                      <a:solidFill>
                        <a:srgbClr val="2EB496"/>
                      </a:solidFill>
                      <a:prstDash val="solid"/>
                    </a:lnR>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64122">
                <a:tc>
                  <a:txBody>
                    <a:bodyPr/>
                    <a:lstStyle/>
                    <a:p>
                      <a:pPr marL="90805" algn="ctr">
                        <a:lnSpc>
                          <a:spcPct val="100000"/>
                        </a:lnSpc>
                        <a:spcBef>
                          <a:spcPts val="245"/>
                        </a:spcBef>
                      </a:pPr>
                      <a:r>
                        <a:rPr lang="fr-FR" sz="1000" i="0" dirty="0">
                          <a:latin typeface="+mn-lt"/>
                          <a:cs typeface="Calibri"/>
                        </a:rPr>
                        <a:t>8</a:t>
                      </a:r>
                    </a:p>
                  </a:txBody>
                  <a:tcPr marL="0" marR="0" marT="37465" marB="0">
                    <a:lnL w="12700">
                      <a:solidFill>
                        <a:srgbClr val="2EB496"/>
                      </a:solidFill>
                      <a:prstDash val="solid"/>
                    </a:lnL>
                    <a:lnT w="12700" cap="flat" cmpd="sng" algn="ctr">
                      <a:noFill/>
                      <a:prstDash val="solid"/>
                      <a:round/>
                      <a:headEnd type="none" w="med" len="med"/>
                      <a:tailEnd type="none" w="med" len="med"/>
                    </a:lnT>
                    <a:lnB w="12700">
                      <a:solidFill>
                        <a:srgbClr val="2EB496"/>
                      </a:solidFill>
                      <a:prstDash val="solid"/>
                    </a:lnB>
                  </a:tcPr>
                </a:tc>
                <a:tc>
                  <a:txBody>
                    <a:bodyPr/>
                    <a:lstStyle/>
                    <a:p>
                      <a:pPr marL="178435" marR="0" lvl="0" indent="0" algn="ctr" defTabSz="914400" rtl="0" eaLnBrk="1" fontAlgn="auto" latinLnBrk="0" hangingPunct="1">
                        <a:lnSpc>
                          <a:spcPct val="100000"/>
                        </a:lnSpc>
                        <a:spcBef>
                          <a:spcPts val="295"/>
                        </a:spcBef>
                        <a:spcAft>
                          <a:spcPts val="0"/>
                        </a:spcAft>
                        <a:buClrTx/>
                        <a:buSzTx/>
                        <a:buFontTx/>
                        <a:buNone/>
                        <a:tabLst/>
                        <a:defRPr/>
                      </a:pPr>
                      <a:r>
                        <a:rPr lang="fr-FR" sz="1000" dirty="0">
                          <a:latin typeface="+mn-lt"/>
                          <a:cs typeface="Calibri"/>
                        </a:rPr>
                        <a:t>Var (83)</a:t>
                      </a:r>
                    </a:p>
                    <a:p>
                      <a:pPr marL="178435" algn="ctr">
                        <a:lnSpc>
                          <a:spcPct val="100000"/>
                        </a:lnSpc>
                        <a:spcBef>
                          <a:spcPts val="295"/>
                        </a:spcBef>
                      </a:pPr>
                      <a:endParaRPr sz="1000" dirty="0">
                        <a:latin typeface="Calibri"/>
                        <a:cs typeface="Calibri"/>
                      </a:endParaRPr>
                    </a:p>
                  </a:txBody>
                  <a:tcPr marL="0" marR="0" marT="37465" marB="0">
                    <a:lnT w="12700" cap="flat" cmpd="sng" algn="ctr">
                      <a:noFill/>
                      <a:prstDash val="solid"/>
                      <a:round/>
                      <a:headEnd type="none" w="med" len="med"/>
                      <a:tailEnd type="none" w="med" len="med"/>
                    </a:lnT>
                    <a:lnB w="12700">
                      <a:solidFill>
                        <a:srgbClr val="2EB496"/>
                      </a:solidFill>
                      <a:prstDash val="solid"/>
                    </a:lnB>
                  </a:tcPr>
                </a:tc>
                <a:tc>
                  <a:txBody>
                    <a:bodyPr/>
                    <a:lstStyle/>
                    <a:p>
                      <a:pPr marL="149225" algn="ctr">
                        <a:lnSpc>
                          <a:spcPct val="100000"/>
                        </a:lnSpc>
                        <a:spcBef>
                          <a:spcPts val="295"/>
                        </a:spcBef>
                      </a:pPr>
                      <a:r>
                        <a:rPr lang="fr-FR" sz="1000" dirty="0">
                          <a:latin typeface="Calibri"/>
                          <a:cs typeface="Calibri"/>
                        </a:rPr>
                        <a:t>8 octobre</a:t>
                      </a:r>
                      <a:endParaRPr sz="1000" dirty="0">
                        <a:latin typeface="Calibri"/>
                        <a:cs typeface="Calibri"/>
                      </a:endParaRPr>
                    </a:p>
                  </a:txBody>
                  <a:tcPr marL="0" marR="0" marT="37465" marB="0">
                    <a:lnT w="12700" cap="flat" cmpd="sng" algn="ctr">
                      <a:noFill/>
                      <a:prstDash val="solid"/>
                      <a:round/>
                      <a:headEnd type="none" w="med" len="med"/>
                      <a:tailEnd type="none" w="med" len="med"/>
                    </a:lnT>
                    <a:lnB w="12700">
                      <a:solidFill>
                        <a:srgbClr val="2EB496"/>
                      </a:solidFill>
                      <a:prstDash val="solid"/>
                    </a:lnB>
                  </a:tcPr>
                </a:tc>
                <a:tc>
                  <a:txBody>
                    <a:bodyPr/>
                    <a:lstStyle/>
                    <a:p>
                      <a:pPr marL="144780" algn="ctr">
                        <a:lnSpc>
                          <a:spcPct val="100000"/>
                        </a:lnSpc>
                        <a:spcBef>
                          <a:spcPts val="295"/>
                        </a:spcBef>
                      </a:pPr>
                      <a:r>
                        <a:rPr lang="fr-FR" sz="1000" i="1" dirty="0" err="1">
                          <a:latin typeface="Calibri"/>
                          <a:cs typeface="Calibri"/>
                        </a:rPr>
                        <a:t>Scerotium</a:t>
                      </a:r>
                      <a:r>
                        <a:rPr lang="fr-FR" sz="1000" i="1" dirty="0">
                          <a:latin typeface="Calibri"/>
                          <a:cs typeface="Calibri"/>
                        </a:rPr>
                        <a:t> </a:t>
                      </a:r>
                      <a:r>
                        <a:rPr lang="fr-FR" sz="1000" i="1" dirty="0" err="1">
                          <a:latin typeface="Calibri"/>
                          <a:cs typeface="Calibri"/>
                        </a:rPr>
                        <a:t>rolfsii</a:t>
                      </a:r>
                      <a:r>
                        <a:rPr lang="fr-FR" sz="1000" i="1" dirty="0">
                          <a:latin typeface="Calibri"/>
                          <a:cs typeface="Calibri"/>
                        </a:rPr>
                        <a:t> </a:t>
                      </a:r>
                    </a:p>
                    <a:p>
                      <a:pPr marL="144780" algn="ctr">
                        <a:lnSpc>
                          <a:spcPct val="100000"/>
                        </a:lnSpc>
                        <a:spcBef>
                          <a:spcPts val="295"/>
                        </a:spcBef>
                      </a:pPr>
                      <a:r>
                        <a:rPr lang="fr-FR" sz="1000" dirty="0">
                          <a:latin typeface="Calibri"/>
                          <a:cs typeface="Calibri"/>
                        </a:rPr>
                        <a:t>(pourritures des racines)</a:t>
                      </a:r>
                      <a:endParaRPr sz="1000" dirty="0">
                        <a:latin typeface="Calibri"/>
                        <a:cs typeface="Calibri"/>
                      </a:endParaRPr>
                    </a:p>
                  </a:txBody>
                  <a:tcPr marL="0" marR="0" marT="37465" marB="0">
                    <a:lnR w="12700">
                      <a:solidFill>
                        <a:srgbClr val="2EB496"/>
                      </a:solidFill>
                      <a:prstDash val="solid"/>
                    </a:lnR>
                    <a:lnT w="12700" cap="flat" cmpd="sng" algn="ctr">
                      <a:noFill/>
                      <a:prstDash val="solid"/>
                      <a:round/>
                      <a:headEnd type="none" w="med" len="med"/>
                      <a:tailEnd type="none" w="med" len="med"/>
                    </a:lnT>
                    <a:lnB w="12700">
                      <a:solidFill>
                        <a:srgbClr val="2EB496"/>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05794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39700" y="539764"/>
            <a:ext cx="4640561" cy="338554"/>
          </a:xfrm>
          <a:prstGeom prst="rect">
            <a:avLst/>
          </a:prstGeom>
        </p:spPr>
        <p:txBody>
          <a:bodyPr wrap="square">
            <a:spAutoFit/>
          </a:bodyPr>
          <a:lstStyle/>
          <a:p>
            <a:pPr lvl="0">
              <a:spcAft>
                <a:spcPts val="18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Bilan climatique régional</a:t>
            </a:r>
          </a:p>
        </p:txBody>
      </p:sp>
      <p:sp>
        <p:nvSpPr>
          <p:cNvPr id="24" name="Rectangle 23"/>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FACTEURS DE RISQUE</a:t>
            </a:r>
          </a:p>
        </p:txBody>
      </p:sp>
      <p:pic>
        <p:nvPicPr>
          <p:cNvPr id="25" name="Image 24" descr="Image11.png"/>
          <p:cNvPicPr>
            <a:picLocks noChangeAspect="1"/>
          </p:cNvPicPr>
          <p:nvPr/>
        </p:nvPicPr>
        <p:blipFill>
          <a:blip r:embed="rId2" cstate="print"/>
          <a:srcRect t="32715"/>
          <a:stretch>
            <a:fillRect/>
          </a:stretch>
        </p:blipFill>
        <p:spPr bwMode="auto">
          <a:xfrm>
            <a:off x="5876925" y="0"/>
            <a:ext cx="841375" cy="841375"/>
          </a:xfrm>
          <a:prstGeom prst="rect">
            <a:avLst/>
          </a:prstGeom>
          <a:noFill/>
          <a:ln w="9525">
            <a:noFill/>
            <a:miter lim="800000"/>
            <a:headEnd/>
            <a:tailEnd/>
          </a:ln>
        </p:spPr>
      </p:pic>
      <p:cxnSp>
        <p:nvCxnSpPr>
          <p:cNvPr id="15"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sp>
        <p:nvSpPr>
          <p:cNvPr id="13" name="ZoneTexte 12">
            <a:extLst>
              <a:ext uri="{FF2B5EF4-FFF2-40B4-BE49-F238E27FC236}">
                <a16:creationId xmlns:a16="http://schemas.microsoft.com/office/drawing/2014/main" id="{E03D1F85-12CA-45A6-9EA3-22847759FF6C}"/>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graphicFrame>
        <p:nvGraphicFramePr>
          <p:cNvPr id="18" name="object 5">
            <a:extLst>
              <a:ext uri="{FF2B5EF4-FFF2-40B4-BE49-F238E27FC236}">
                <a16:creationId xmlns:a16="http://schemas.microsoft.com/office/drawing/2014/main" id="{9251A869-EF15-432F-B535-EFB1DA9043F9}"/>
              </a:ext>
            </a:extLst>
          </p:cNvPr>
          <p:cNvGraphicFramePr>
            <a:graphicFrameLocks noGrp="1"/>
          </p:cNvGraphicFramePr>
          <p:nvPr>
            <p:extLst>
              <p:ext uri="{D42A27DB-BD31-4B8C-83A1-F6EECF244321}">
                <p14:modId xmlns:p14="http://schemas.microsoft.com/office/powerpoint/2010/main" val="1225731275"/>
              </p:ext>
            </p:extLst>
          </p:nvPr>
        </p:nvGraphicFramePr>
        <p:xfrm>
          <a:off x="436156" y="916688"/>
          <a:ext cx="5973445" cy="7459979"/>
        </p:xfrm>
        <a:graphic>
          <a:graphicData uri="http://schemas.openxmlformats.org/drawingml/2006/table">
            <a:tbl>
              <a:tblPr firstRow="1" bandRow="1">
                <a:tableStyleId>{2D5ABB26-0587-4C30-8999-92F81FD0307C}</a:tableStyleId>
              </a:tblPr>
              <a:tblGrid>
                <a:gridCol w="1093470">
                  <a:extLst>
                    <a:ext uri="{9D8B030D-6E8A-4147-A177-3AD203B41FA5}">
                      <a16:colId xmlns:a16="http://schemas.microsoft.com/office/drawing/2014/main" val="20000"/>
                    </a:ext>
                  </a:extLst>
                </a:gridCol>
                <a:gridCol w="4879975">
                  <a:extLst>
                    <a:ext uri="{9D8B030D-6E8A-4147-A177-3AD203B41FA5}">
                      <a16:colId xmlns:a16="http://schemas.microsoft.com/office/drawing/2014/main" val="20001"/>
                    </a:ext>
                  </a:extLst>
                </a:gridCol>
              </a:tblGrid>
              <a:tr h="240884">
                <a:tc>
                  <a:txBody>
                    <a:bodyPr/>
                    <a:lstStyle/>
                    <a:p>
                      <a:pPr marL="269875">
                        <a:lnSpc>
                          <a:spcPct val="100000"/>
                        </a:lnSpc>
                        <a:spcBef>
                          <a:spcPts val="280"/>
                        </a:spcBef>
                      </a:pPr>
                      <a:r>
                        <a:rPr sz="1400" b="1" spc="-5" dirty="0">
                          <a:latin typeface="Calibri"/>
                          <a:cs typeface="Calibri"/>
                        </a:rPr>
                        <a:t>Période</a:t>
                      </a:r>
                      <a:endParaRPr sz="1400">
                        <a:latin typeface="Calibri"/>
                        <a:cs typeface="Calibri"/>
                      </a:endParaRPr>
                    </a:p>
                  </a:txBody>
                  <a:tcPr marL="0" marR="0" marT="35560" marB="0">
                    <a:lnL w="12700">
                      <a:solidFill>
                        <a:srgbClr val="2EB496"/>
                      </a:solidFill>
                      <a:prstDash val="solid"/>
                    </a:lnL>
                    <a:lnT w="12700">
                      <a:solidFill>
                        <a:srgbClr val="2EB496"/>
                      </a:solidFill>
                      <a:prstDash val="solid"/>
                    </a:lnT>
                    <a:lnB w="12700" cap="flat" cmpd="sng" algn="ctr">
                      <a:solidFill>
                        <a:srgbClr val="2EB496"/>
                      </a:solidFill>
                      <a:prstDash val="solid"/>
                      <a:round/>
                      <a:headEnd type="none" w="med" len="med"/>
                      <a:tailEnd type="none" w="med" len="med"/>
                    </a:lnB>
                  </a:tcPr>
                </a:tc>
                <a:tc>
                  <a:txBody>
                    <a:bodyPr/>
                    <a:lstStyle/>
                    <a:p>
                      <a:pPr marL="1859280">
                        <a:lnSpc>
                          <a:spcPct val="100000"/>
                        </a:lnSpc>
                        <a:spcBef>
                          <a:spcPts val="100"/>
                        </a:spcBef>
                        <a:tabLst>
                          <a:tab pos="3649345" algn="l"/>
                        </a:tabLst>
                      </a:pPr>
                      <a:r>
                        <a:rPr sz="2100" b="1" spc="-15" baseline="-7936" dirty="0">
                          <a:latin typeface="Calibri"/>
                          <a:cs typeface="Calibri"/>
                        </a:rPr>
                        <a:t>Faits</a:t>
                      </a:r>
                      <a:r>
                        <a:rPr sz="2100" b="1" spc="-22" baseline="-7936" dirty="0">
                          <a:latin typeface="Calibri"/>
                          <a:cs typeface="Calibri"/>
                        </a:rPr>
                        <a:t> </a:t>
                      </a:r>
                      <a:r>
                        <a:rPr sz="2100" b="1" spc="-7" baseline="-7936" dirty="0">
                          <a:latin typeface="Calibri"/>
                          <a:cs typeface="Calibri"/>
                        </a:rPr>
                        <a:t>marquants	</a:t>
                      </a:r>
                      <a:r>
                        <a:rPr sz="900" i="1" dirty="0">
                          <a:latin typeface="Arial"/>
                          <a:cs typeface="Arial"/>
                        </a:rPr>
                        <a:t>source</a:t>
                      </a:r>
                      <a:r>
                        <a:rPr sz="900" i="1" spc="-35" dirty="0">
                          <a:latin typeface="Arial"/>
                          <a:cs typeface="Arial"/>
                        </a:rPr>
                        <a:t> </a:t>
                      </a:r>
                      <a:r>
                        <a:rPr sz="900" i="1" dirty="0">
                          <a:latin typeface="Arial"/>
                          <a:cs typeface="Arial"/>
                        </a:rPr>
                        <a:t>:</a:t>
                      </a:r>
                      <a:r>
                        <a:rPr sz="900" i="1" spc="-25" dirty="0">
                          <a:latin typeface="Arial"/>
                          <a:cs typeface="Arial"/>
                        </a:rPr>
                        <a:t> </a:t>
                      </a:r>
                      <a:r>
                        <a:rPr sz="900" i="1" spc="-5" dirty="0">
                          <a:latin typeface="Arial"/>
                          <a:cs typeface="Arial"/>
                        </a:rPr>
                        <a:t>Météo</a:t>
                      </a:r>
                      <a:r>
                        <a:rPr sz="900" i="1" dirty="0">
                          <a:latin typeface="Arial"/>
                          <a:cs typeface="Arial"/>
                        </a:rPr>
                        <a:t> France</a:t>
                      </a:r>
                      <a:endParaRPr sz="900">
                        <a:latin typeface="Arial"/>
                        <a:cs typeface="Arial"/>
                      </a:endParaRPr>
                    </a:p>
                  </a:txBody>
                  <a:tcPr marL="0" marR="0" marT="12700" marB="0">
                    <a:lnR w="12700">
                      <a:solidFill>
                        <a:srgbClr val="2EB496"/>
                      </a:solidFill>
                      <a:prstDash val="solid"/>
                    </a:lnR>
                    <a:lnT w="12700">
                      <a:solidFill>
                        <a:srgbClr val="2EB496"/>
                      </a:solidFill>
                      <a:prstDash val="solid"/>
                    </a:lnT>
                    <a:lnB w="12700" cap="flat" cmpd="sng" algn="ctr">
                      <a:solidFill>
                        <a:srgbClr val="2EB496"/>
                      </a:solidFill>
                      <a:prstDash val="solid"/>
                      <a:round/>
                      <a:headEnd type="none" w="med" len="med"/>
                      <a:tailEnd type="none" w="med" len="med"/>
                    </a:lnB>
                  </a:tcPr>
                </a:tc>
                <a:extLst>
                  <a:ext uri="{0D108BD9-81ED-4DB2-BD59-A6C34878D82A}">
                    <a16:rowId xmlns:a16="http://schemas.microsoft.com/office/drawing/2014/main" val="10000"/>
                  </a:ext>
                </a:extLst>
              </a:tr>
              <a:tr h="1745178">
                <a:tc>
                  <a:txBody>
                    <a:bodyPr/>
                    <a:lstStyle/>
                    <a:p>
                      <a:pPr marL="91440">
                        <a:lnSpc>
                          <a:spcPct val="100000"/>
                        </a:lnSpc>
                        <a:spcBef>
                          <a:spcPts val="334"/>
                        </a:spcBef>
                      </a:pPr>
                      <a:r>
                        <a:rPr sz="1200" b="1" dirty="0">
                          <a:latin typeface="Arial"/>
                          <a:cs typeface="Arial"/>
                        </a:rPr>
                        <a:t>HIVER</a:t>
                      </a:r>
                      <a:endParaRPr sz="1200" dirty="0">
                        <a:latin typeface="Arial"/>
                        <a:cs typeface="Arial"/>
                      </a:endParaRPr>
                    </a:p>
                    <a:p>
                      <a:pPr marL="91440" marR="211454">
                        <a:lnSpc>
                          <a:spcPct val="100000"/>
                        </a:lnSpc>
                      </a:pPr>
                      <a:r>
                        <a:rPr sz="1100" dirty="0">
                          <a:latin typeface="Arial MT"/>
                          <a:cs typeface="Arial MT"/>
                        </a:rPr>
                        <a:t>(d</a:t>
                      </a:r>
                      <a:r>
                        <a:rPr sz="1100" spc="-5" dirty="0">
                          <a:latin typeface="Arial MT"/>
                          <a:cs typeface="Arial MT"/>
                        </a:rPr>
                        <a:t>é</a:t>
                      </a:r>
                      <a:r>
                        <a:rPr sz="1100" dirty="0">
                          <a:latin typeface="Arial MT"/>
                          <a:cs typeface="Arial MT"/>
                        </a:rPr>
                        <a:t>cembre</a:t>
                      </a:r>
                      <a:r>
                        <a:rPr sz="1100" spc="-45" dirty="0">
                          <a:latin typeface="Arial MT"/>
                          <a:cs typeface="Arial MT"/>
                        </a:rPr>
                        <a:t> </a:t>
                      </a:r>
                      <a:r>
                        <a:rPr sz="1100" dirty="0">
                          <a:latin typeface="Arial MT"/>
                          <a:cs typeface="Arial MT"/>
                        </a:rPr>
                        <a:t>à  </a:t>
                      </a:r>
                      <a:r>
                        <a:rPr sz="1100" spc="15" dirty="0">
                          <a:latin typeface="Arial MT"/>
                          <a:cs typeface="Arial MT"/>
                        </a:rPr>
                        <a:t>f</a:t>
                      </a:r>
                      <a:r>
                        <a:rPr sz="1100" dirty="0">
                          <a:latin typeface="Arial MT"/>
                          <a:cs typeface="Arial MT"/>
                        </a:rPr>
                        <a:t>é</a:t>
                      </a:r>
                      <a:r>
                        <a:rPr sz="1100" spc="-15" dirty="0">
                          <a:latin typeface="Arial MT"/>
                          <a:cs typeface="Arial MT"/>
                        </a:rPr>
                        <a:t>v</a:t>
                      </a:r>
                      <a:r>
                        <a:rPr sz="1100" dirty="0">
                          <a:latin typeface="Arial MT"/>
                          <a:cs typeface="Arial MT"/>
                        </a:rPr>
                        <a:t>r</a:t>
                      </a:r>
                      <a:r>
                        <a:rPr sz="1100" spc="-10" dirty="0">
                          <a:latin typeface="Arial MT"/>
                          <a:cs typeface="Arial MT"/>
                        </a:rPr>
                        <a:t>i</a:t>
                      </a:r>
                      <a:r>
                        <a:rPr sz="1100" dirty="0">
                          <a:latin typeface="Arial MT"/>
                          <a:cs typeface="Arial MT"/>
                        </a:rPr>
                        <a:t>er</a:t>
                      </a:r>
                      <a:r>
                        <a:rPr sz="1100" spc="-30" dirty="0">
                          <a:latin typeface="Arial MT"/>
                          <a:cs typeface="Arial MT"/>
                        </a:rPr>
                        <a:t> </a:t>
                      </a:r>
                      <a:r>
                        <a:rPr sz="1100" dirty="0">
                          <a:latin typeface="Arial MT"/>
                          <a:cs typeface="Arial MT"/>
                        </a:rPr>
                        <a:t>2</a:t>
                      </a:r>
                      <a:r>
                        <a:rPr sz="1100" spc="-5" dirty="0">
                          <a:latin typeface="Arial MT"/>
                          <a:cs typeface="Arial MT"/>
                        </a:rPr>
                        <a:t>0</a:t>
                      </a:r>
                      <a:r>
                        <a:rPr sz="1100" dirty="0">
                          <a:latin typeface="Arial MT"/>
                          <a:cs typeface="Arial MT"/>
                        </a:rPr>
                        <a:t>2</a:t>
                      </a:r>
                      <a:r>
                        <a:rPr sz="1100" spc="-5" dirty="0">
                          <a:latin typeface="Arial MT"/>
                          <a:cs typeface="Arial MT"/>
                        </a:rPr>
                        <a:t>1</a:t>
                      </a:r>
                      <a:r>
                        <a:rPr sz="1100" dirty="0">
                          <a:latin typeface="Arial MT"/>
                          <a:cs typeface="Arial MT"/>
                        </a:rPr>
                        <a:t>)</a:t>
                      </a:r>
                    </a:p>
                  </a:txBody>
                  <a:tcPr marL="0" marR="0" marT="42544" marB="0">
                    <a:lnL w="12700">
                      <a:solidFill>
                        <a:srgbClr val="2EB496"/>
                      </a:solidFill>
                      <a:prstDash val="solid"/>
                    </a:lnL>
                    <a:lnT w="12700">
                      <a:solidFill>
                        <a:srgbClr val="2EB496"/>
                      </a:solidFill>
                      <a:prstDash val="solid"/>
                    </a:lnT>
                    <a:lnB w="12700" cap="flat" cmpd="sng" algn="ctr">
                      <a:solidFill>
                        <a:srgbClr val="2EB496"/>
                      </a:solidFill>
                      <a:prstDash val="solid"/>
                      <a:round/>
                      <a:headEnd type="none" w="med" len="med"/>
                      <a:tailEnd type="none" w="med" len="med"/>
                    </a:lnB>
                    <a:solidFill>
                      <a:srgbClr val="DAEEF3"/>
                    </a:solidFill>
                  </a:tcPr>
                </a:tc>
                <a:tc>
                  <a:txBody>
                    <a:bodyPr/>
                    <a:lstStyle/>
                    <a:p>
                      <a:pPr marL="112395" marR="81280" algn="just">
                        <a:lnSpc>
                          <a:spcPct val="100000"/>
                        </a:lnSpc>
                        <a:spcBef>
                          <a:spcPts val="340"/>
                        </a:spcBef>
                      </a:pPr>
                      <a:r>
                        <a:rPr sz="1050" dirty="0">
                          <a:latin typeface="Arial MT"/>
                          <a:cs typeface="Arial MT"/>
                        </a:rPr>
                        <a:t>Le temps est froid du </a:t>
                      </a:r>
                      <a:r>
                        <a:rPr sz="1050" spc="-5" dirty="0">
                          <a:latin typeface="Arial MT"/>
                          <a:cs typeface="Arial MT"/>
                        </a:rPr>
                        <a:t>1</a:t>
                      </a:r>
                      <a:r>
                        <a:rPr sz="1050" spc="-7" baseline="23809" dirty="0">
                          <a:latin typeface="Arial MT"/>
                          <a:cs typeface="Arial MT"/>
                        </a:rPr>
                        <a:t>er</a:t>
                      </a:r>
                      <a:r>
                        <a:rPr sz="1050" baseline="23809" dirty="0">
                          <a:latin typeface="Arial MT"/>
                          <a:cs typeface="Arial MT"/>
                        </a:rPr>
                        <a:t> </a:t>
                      </a:r>
                      <a:r>
                        <a:rPr sz="1050" dirty="0">
                          <a:latin typeface="Arial MT"/>
                          <a:cs typeface="Arial MT"/>
                        </a:rPr>
                        <a:t>au 11 décembre </a:t>
                      </a:r>
                      <a:r>
                        <a:rPr sz="1050" spc="-5" dirty="0">
                          <a:latin typeface="Arial MT"/>
                          <a:cs typeface="Arial MT"/>
                        </a:rPr>
                        <a:t>avec </a:t>
                      </a:r>
                      <a:r>
                        <a:rPr sz="1050" dirty="0">
                          <a:latin typeface="Arial MT"/>
                          <a:cs typeface="Arial MT"/>
                        </a:rPr>
                        <a:t>une température moyenne de </a:t>
                      </a:r>
                      <a:r>
                        <a:rPr sz="1050" spc="5" dirty="0">
                          <a:latin typeface="Arial MT"/>
                          <a:cs typeface="Arial MT"/>
                        </a:rPr>
                        <a:t> </a:t>
                      </a:r>
                      <a:r>
                        <a:rPr sz="1050" dirty="0">
                          <a:latin typeface="Arial MT"/>
                          <a:cs typeface="Arial MT"/>
                        </a:rPr>
                        <a:t>1,7°C sur la région </a:t>
                      </a:r>
                      <a:r>
                        <a:rPr sz="1050" spc="-5" dirty="0">
                          <a:latin typeface="Arial MT"/>
                          <a:cs typeface="Arial MT"/>
                        </a:rPr>
                        <a:t>PACA, </a:t>
                      </a:r>
                      <a:r>
                        <a:rPr sz="1050" dirty="0">
                          <a:latin typeface="Arial MT"/>
                          <a:cs typeface="Arial MT"/>
                        </a:rPr>
                        <a:t>puis </a:t>
                      </a:r>
                      <a:r>
                        <a:rPr sz="1050" spc="-5" dirty="0">
                          <a:latin typeface="Arial MT"/>
                          <a:cs typeface="Arial MT"/>
                        </a:rPr>
                        <a:t>revient </a:t>
                      </a:r>
                      <a:r>
                        <a:rPr sz="1050" dirty="0">
                          <a:latin typeface="Arial MT"/>
                          <a:cs typeface="Arial MT"/>
                        </a:rPr>
                        <a:t>à la hausse du 12 au 24 </a:t>
                      </a:r>
                      <a:r>
                        <a:rPr sz="1050" spc="-5" dirty="0">
                          <a:latin typeface="Arial MT"/>
                          <a:cs typeface="Arial MT"/>
                        </a:rPr>
                        <a:t>avec </a:t>
                      </a:r>
                      <a:r>
                        <a:rPr sz="1050" dirty="0">
                          <a:latin typeface="Arial MT"/>
                          <a:cs typeface="Arial MT"/>
                        </a:rPr>
                        <a:t>6,6°C. A </a:t>
                      </a:r>
                      <a:r>
                        <a:rPr sz="1050" spc="5" dirty="0">
                          <a:latin typeface="Arial MT"/>
                          <a:cs typeface="Arial MT"/>
                        </a:rPr>
                        <a:t> </a:t>
                      </a:r>
                      <a:r>
                        <a:rPr sz="1050" dirty="0">
                          <a:latin typeface="Arial MT"/>
                          <a:cs typeface="Arial MT"/>
                        </a:rPr>
                        <a:t>partir</a:t>
                      </a:r>
                      <a:r>
                        <a:rPr sz="1050" spc="85" dirty="0">
                          <a:latin typeface="Arial MT"/>
                          <a:cs typeface="Arial MT"/>
                        </a:rPr>
                        <a:t> </a:t>
                      </a:r>
                      <a:r>
                        <a:rPr sz="1050" dirty="0">
                          <a:latin typeface="Arial MT"/>
                          <a:cs typeface="Arial MT"/>
                        </a:rPr>
                        <a:t>du</a:t>
                      </a:r>
                      <a:r>
                        <a:rPr sz="1050" spc="95" dirty="0">
                          <a:latin typeface="Arial MT"/>
                          <a:cs typeface="Arial MT"/>
                        </a:rPr>
                        <a:t> </a:t>
                      </a:r>
                      <a:r>
                        <a:rPr sz="1050" dirty="0">
                          <a:latin typeface="Arial MT"/>
                          <a:cs typeface="Arial MT"/>
                        </a:rPr>
                        <a:t>24,</a:t>
                      </a:r>
                      <a:r>
                        <a:rPr sz="1050" spc="90" dirty="0">
                          <a:latin typeface="Arial MT"/>
                          <a:cs typeface="Arial MT"/>
                        </a:rPr>
                        <a:t> </a:t>
                      </a:r>
                      <a:r>
                        <a:rPr sz="1050" dirty="0">
                          <a:latin typeface="Arial MT"/>
                          <a:cs typeface="Arial MT"/>
                        </a:rPr>
                        <a:t>le</a:t>
                      </a:r>
                      <a:r>
                        <a:rPr sz="1050" spc="95" dirty="0">
                          <a:latin typeface="Arial MT"/>
                          <a:cs typeface="Arial MT"/>
                        </a:rPr>
                        <a:t> </a:t>
                      </a:r>
                      <a:r>
                        <a:rPr sz="1050" dirty="0">
                          <a:latin typeface="Arial MT"/>
                          <a:cs typeface="Arial MT"/>
                        </a:rPr>
                        <a:t>froid</a:t>
                      </a:r>
                      <a:r>
                        <a:rPr sz="1050" spc="100" dirty="0">
                          <a:latin typeface="Arial MT"/>
                          <a:cs typeface="Arial MT"/>
                        </a:rPr>
                        <a:t> </a:t>
                      </a:r>
                      <a:r>
                        <a:rPr sz="1050" spc="-5" dirty="0">
                          <a:latin typeface="Arial MT"/>
                          <a:cs typeface="Arial MT"/>
                        </a:rPr>
                        <a:t>s’installe</a:t>
                      </a:r>
                      <a:r>
                        <a:rPr sz="1050" spc="100" dirty="0">
                          <a:latin typeface="Arial MT"/>
                          <a:cs typeface="Arial MT"/>
                        </a:rPr>
                        <a:t> </a:t>
                      </a:r>
                      <a:r>
                        <a:rPr sz="1050" dirty="0">
                          <a:latin typeface="Arial MT"/>
                          <a:cs typeface="Arial MT"/>
                        </a:rPr>
                        <a:t>pour</a:t>
                      </a:r>
                      <a:r>
                        <a:rPr sz="1050" spc="90" dirty="0">
                          <a:latin typeface="Arial MT"/>
                          <a:cs typeface="Arial MT"/>
                        </a:rPr>
                        <a:t> </a:t>
                      </a:r>
                      <a:r>
                        <a:rPr sz="1050" dirty="0">
                          <a:latin typeface="Arial MT"/>
                          <a:cs typeface="Arial MT"/>
                        </a:rPr>
                        <a:t>de</a:t>
                      </a:r>
                      <a:r>
                        <a:rPr sz="1050" spc="90" dirty="0">
                          <a:latin typeface="Arial MT"/>
                          <a:cs typeface="Arial MT"/>
                        </a:rPr>
                        <a:t> </a:t>
                      </a:r>
                      <a:r>
                        <a:rPr sz="1050" dirty="0">
                          <a:latin typeface="Arial MT"/>
                          <a:cs typeface="Arial MT"/>
                        </a:rPr>
                        <a:t>bon</a:t>
                      </a:r>
                      <a:r>
                        <a:rPr sz="1050" spc="95" dirty="0">
                          <a:latin typeface="Arial MT"/>
                          <a:cs typeface="Arial MT"/>
                        </a:rPr>
                        <a:t> </a:t>
                      </a:r>
                      <a:r>
                        <a:rPr sz="1050" dirty="0">
                          <a:latin typeface="Arial MT"/>
                          <a:cs typeface="Arial MT"/>
                        </a:rPr>
                        <a:t>et</a:t>
                      </a:r>
                      <a:r>
                        <a:rPr sz="1050" spc="90" dirty="0">
                          <a:latin typeface="Arial MT"/>
                          <a:cs typeface="Arial MT"/>
                        </a:rPr>
                        <a:t> </a:t>
                      </a:r>
                      <a:r>
                        <a:rPr sz="1050" dirty="0">
                          <a:latin typeface="Arial MT"/>
                          <a:cs typeface="Arial MT"/>
                        </a:rPr>
                        <a:t>continue</a:t>
                      </a:r>
                      <a:r>
                        <a:rPr sz="1050" spc="100" dirty="0">
                          <a:latin typeface="Arial MT"/>
                          <a:cs typeface="Arial MT"/>
                        </a:rPr>
                        <a:t> </a:t>
                      </a:r>
                      <a:r>
                        <a:rPr sz="1050" dirty="0">
                          <a:latin typeface="Arial MT"/>
                          <a:cs typeface="Arial MT"/>
                        </a:rPr>
                        <a:t>au</a:t>
                      </a:r>
                      <a:r>
                        <a:rPr sz="1050" spc="95" dirty="0">
                          <a:latin typeface="Arial MT"/>
                          <a:cs typeface="Arial MT"/>
                        </a:rPr>
                        <a:t> </a:t>
                      </a:r>
                      <a:r>
                        <a:rPr sz="1050" spc="5" dirty="0">
                          <a:latin typeface="Arial MT"/>
                          <a:cs typeface="Arial MT"/>
                        </a:rPr>
                        <a:t>mois</a:t>
                      </a:r>
                      <a:r>
                        <a:rPr sz="1050" spc="95" dirty="0">
                          <a:latin typeface="Arial MT"/>
                          <a:cs typeface="Arial MT"/>
                        </a:rPr>
                        <a:t> </a:t>
                      </a:r>
                      <a:r>
                        <a:rPr sz="1050" dirty="0">
                          <a:latin typeface="Arial MT"/>
                          <a:cs typeface="Arial MT"/>
                        </a:rPr>
                        <a:t>de</a:t>
                      </a:r>
                      <a:r>
                        <a:rPr sz="1050" spc="95" dirty="0">
                          <a:latin typeface="Arial MT"/>
                          <a:cs typeface="Arial MT"/>
                        </a:rPr>
                        <a:t> </a:t>
                      </a:r>
                      <a:r>
                        <a:rPr sz="1050" spc="-5" dirty="0">
                          <a:latin typeface="Arial MT"/>
                          <a:cs typeface="Arial MT"/>
                        </a:rPr>
                        <a:t>janvier.</a:t>
                      </a:r>
                      <a:r>
                        <a:rPr sz="1050" spc="85" dirty="0">
                          <a:latin typeface="Arial MT"/>
                          <a:cs typeface="Arial MT"/>
                        </a:rPr>
                        <a:t> </a:t>
                      </a:r>
                      <a:r>
                        <a:rPr sz="1050" dirty="0">
                          <a:latin typeface="Arial MT"/>
                          <a:cs typeface="Arial MT"/>
                        </a:rPr>
                        <a:t>Le </a:t>
                      </a:r>
                      <a:r>
                        <a:rPr sz="1050" spc="-280" dirty="0">
                          <a:latin typeface="Arial MT"/>
                          <a:cs typeface="Arial MT"/>
                        </a:rPr>
                        <a:t> </a:t>
                      </a:r>
                      <a:r>
                        <a:rPr sz="1050" dirty="0">
                          <a:latin typeface="Arial MT"/>
                          <a:cs typeface="Arial MT"/>
                        </a:rPr>
                        <a:t>ciel est souvent nuageux, peu ensoleillé et le </a:t>
                      </a:r>
                      <a:r>
                        <a:rPr sz="1050" spc="-5" dirty="0">
                          <a:latin typeface="Arial MT"/>
                          <a:cs typeface="Arial MT"/>
                        </a:rPr>
                        <a:t>mistral </a:t>
                      </a:r>
                      <a:r>
                        <a:rPr sz="1050" dirty="0">
                          <a:latin typeface="Arial MT"/>
                          <a:cs typeface="Arial MT"/>
                        </a:rPr>
                        <a:t>est plutôt </a:t>
                      </a:r>
                      <a:r>
                        <a:rPr sz="1050" spc="-5" dirty="0">
                          <a:latin typeface="Arial MT"/>
                          <a:cs typeface="Arial MT"/>
                        </a:rPr>
                        <a:t>discret. Les </a:t>
                      </a:r>
                      <a:r>
                        <a:rPr sz="1050" dirty="0">
                          <a:latin typeface="Arial MT"/>
                          <a:cs typeface="Arial MT"/>
                        </a:rPr>
                        <a:t> pluies sont excédentaires dans l’est de la région contrairement au Vaucluse et </a:t>
                      </a:r>
                      <a:r>
                        <a:rPr sz="1050" spc="5" dirty="0">
                          <a:latin typeface="Arial MT"/>
                          <a:cs typeface="Arial MT"/>
                        </a:rPr>
                        <a:t> </a:t>
                      </a:r>
                      <a:r>
                        <a:rPr sz="1050" dirty="0">
                          <a:latin typeface="Arial MT"/>
                          <a:cs typeface="Arial MT"/>
                        </a:rPr>
                        <a:t>Bouches-du-Rhône. </a:t>
                      </a:r>
                      <a:r>
                        <a:rPr sz="1050" spc="5" dirty="0">
                          <a:latin typeface="Arial MT"/>
                          <a:cs typeface="Arial MT"/>
                        </a:rPr>
                        <a:t>Un </a:t>
                      </a:r>
                      <a:r>
                        <a:rPr sz="1050" dirty="0">
                          <a:latin typeface="Arial MT"/>
                          <a:cs typeface="Arial MT"/>
                        </a:rPr>
                        <a:t>épisode neigeux en basse altitude intervient le 10 </a:t>
                      </a:r>
                      <a:r>
                        <a:rPr sz="1050" spc="5" dirty="0">
                          <a:latin typeface="Arial MT"/>
                          <a:cs typeface="Arial MT"/>
                        </a:rPr>
                        <a:t> </a:t>
                      </a:r>
                      <a:r>
                        <a:rPr sz="1050" dirty="0">
                          <a:latin typeface="Arial MT"/>
                          <a:cs typeface="Arial MT"/>
                        </a:rPr>
                        <a:t>janvier sur la région. La vague de froid se </a:t>
                      </a:r>
                      <a:r>
                        <a:rPr sz="1050" spc="-5" dirty="0">
                          <a:latin typeface="Arial MT"/>
                          <a:cs typeface="Arial MT"/>
                        </a:rPr>
                        <a:t>contraste </a:t>
                      </a:r>
                      <a:r>
                        <a:rPr sz="1050" dirty="0">
                          <a:latin typeface="Arial MT"/>
                          <a:cs typeface="Arial MT"/>
                        </a:rPr>
                        <a:t>par la suite </a:t>
                      </a:r>
                      <a:r>
                        <a:rPr sz="1050" spc="-5" dirty="0">
                          <a:latin typeface="Arial MT"/>
                          <a:cs typeface="Arial MT"/>
                        </a:rPr>
                        <a:t>avec </a:t>
                      </a:r>
                      <a:r>
                        <a:rPr sz="1050" dirty="0">
                          <a:latin typeface="Arial MT"/>
                          <a:cs typeface="Arial MT"/>
                        </a:rPr>
                        <a:t>une </a:t>
                      </a:r>
                      <a:r>
                        <a:rPr sz="1050" spc="5" dirty="0">
                          <a:latin typeface="Arial MT"/>
                          <a:cs typeface="Arial MT"/>
                        </a:rPr>
                        <a:t> </a:t>
                      </a:r>
                      <a:r>
                        <a:rPr sz="1050" dirty="0">
                          <a:latin typeface="Arial MT"/>
                          <a:cs typeface="Arial MT"/>
                        </a:rPr>
                        <a:t>grande</a:t>
                      </a:r>
                      <a:r>
                        <a:rPr sz="1050" spc="5" dirty="0">
                          <a:latin typeface="Arial MT"/>
                          <a:cs typeface="Arial MT"/>
                        </a:rPr>
                        <a:t> </a:t>
                      </a:r>
                      <a:r>
                        <a:rPr sz="1050" dirty="0">
                          <a:latin typeface="Arial MT"/>
                          <a:cs typeface="Arial MT"/>
                        </a:rPr>
                        <a:t>douceur</a:t>
                      </a:r>
                      <a:r>
                        <a:rPr sz="1050" spc="5" dirty="0">
                          <a:latin typeface="Arial MT"/>
                          <a:cs typeface="Arial MT"/>
                        </a:rPr>
                        <a:t> </a:t>
                      </a:r>
                      <a:r>
                        <a:rPr sz="1050" dirty="0">
                          <a:latin typeface="Arial MT"/>
                          <a:cs typeface="Arial MT"/>
                        </a:rPr>
                        <a:t>du</a:t>
                      </a:r>
                      <a:r>
                        <a:rPr sz="1050" spc="5" dirty="0">
                          <a:latin typeface="Arial MT"/>
                          <a:cs typeface="Arial MT"/>
                        </a:rPr>
                        <a:t> </a:t>
                      </a:r>
                      <a:r>
                        <a:rPr sz="1050" dirty="0">
                          <a:latin typeface="Arial MT"/>
                          <a:cs typeface="Arial MT"/>
                        </a:rPr>
                        <a:t>27</a:t>
                      </a:r>
                      <a:r>
                        <a:rPr sz="1050" spc="5" dirty="0">
                          <a:latin typeface="Arial MT"/>
                          <a:cs typeface="Arial MT"/>
                        </a:rPr>
                        <a:t> </a:t>
                      </a:r>
                      <a:r>
                        <a:rPr sz="1050" dirty="0">
                          <a:latin typeface="Arial MT"/>
                          <a:cs typeface="Arial MT"/>
                        </a:rPr>
                        <a:t>janvier</a:t>
                      </a:r>
                      <a:r>
                        <a:rPr sz="1050" spc="5" dirty="0">
                          <a:latin typeface="Arial MT"/>
                          <a:cs typeface="Arial MT"/>
                        </a:rPr>
                        <a:t> </a:t>
                      </a:r>
                      <a:r>
                        <a:rPr sz="1050" dirty="0">
                          <a:latin typeface="Arial MT"/>
                          <a:cs typeface="Arial MT"/>
                        </a:rPr>
                        <a:t>au</a:t>
                      </a:r>
                      <a:r>
                        <a:rPr sz="1050" spc="5" dirty="0">
                          <a:latin typeface="Arial MT"/>
                          <a:cs typeface="Arial MT"/>
                        </a:rPr>
                        <a:t> </a:t>
                      </a:r>
                      <a:r>
                        <a:rPr sz="1050" dirty="0">
                          <a:latin typeface="Arial MT"/>
                          <a:cs typeface="Arial MT"/>
                        </a:rPr>
                        <a:t>7</a:t>
                      </a:r>
                      <a:r>
                        <a:rPr sz="1050" spc="5" dirty="0">
                          <a:latin typeface="Arial MT"/>
                          <a:cs typeface="Arial MT"/>
                        </a:rPr>
                        <a:t> </a:t>
                      </a:r>
                      <a:r>
                        <a:rPr sz="1050" dirty="0">
                          <a:latin typeface="Arial MT"/>
                          <a:cs typeface="Arial MT"/>
                        </a:rPr>
                        <a:t>février,</a:t>
                      </a:r>
                      <a:r>
                        <a:rPr sz="1050" spc="5" dirty="0">
                          <a:latin typeface="Arial MT"/>
                          <a:cs typeface="Arial MT"/>
                        </a:rPr>
                        <a:t> </a:t>
                      </a:r>
                      <a:r>
                        <a:rPr sz="1050" dirty="0">
                          <a:latin typeface="Arial MT"/>
                          <a:cs typeface="Arial MT"/>
                        </a:rPr>
                        <a:t>les</a:t>
                      </a:r>
                      <a:r>
                        <a:rPr sz="1050" spc="5" dirty="0">
                          <a:latin typeface="Arial MT"/>
                          <a:cs typeface="Arial MT"/>
                        </a:rPr>
                        <a:t> </a:t>
                      </a:r>
                      <a:r>
                        <a:rPr sz="1050" dirty="0">
                          <a:latin typeface="Arial MT"/>
                          <a:cs typeface="Arial MT"/>
                        </a:rPr>
                        <a:t>températures</a:t>
                      </a:r>
                      <a:r>
                        <a:rPr sz="1050" spc="5" dirty="0">
                          <a:latin typeface="Arial MT"/>
                          <a:cs typeface="Arial MT"/>
                        </a:rPr>
                        <a:t> </a:t>
                      </a:r>
                      <a:r>
                        <a:rPr sz="1050" dirty="0">
                          <a:latin typeface="Arial MT"/>
                          <a:cs typeface="Arial MT"/>
                        </a:rPr>
                        <a:t>maximales </a:t>
                      </a:r>
                      <a:r>
                        <a:rPr sz="1050" spc="5" dirty="0">
                          <a:latin typeface="Arial MT"/>
                          <a:cs typeface="Arial MT"/>
                        </a:rPr>
                        <a:t> </a:t>
                      </a:r>
                      <a:r>
                        <a:rPr sz="1050" dirty="0">
                          <a:latin typeface="Arial MT"/>
                          <a:cs typeface="Arial MT"/>
                        </a:rPr>
                        <a:t>approchent le 20°C. Le froid </a:t>
                      </a:r>
                      <a:r>
                        <a:rPr sz="1050" spc="-5" dirty="0">
                          <a:latin typeface="Arial MT"/>
                          <a:cs typeface="Arial MT"/>
                        </a:rPr>
                        <a:t>revient </a:t>
                      </a:r>
                      <a:r>
                        <a:rPr sz="1050" dirty="0">
                          <a:latin typeface="Arial MT"/>
                          <a:cs typeface="Arial MT"/>
                        </a:rPr>
                        <a:t>du 12 au 15 mais cède </a:t>
                      </a:r>
                      <a:r>
                        <a:rPr sz="1050" spc="-5" dirty="0">
                          <a:latin typeface="Arial MT"/>
                          <a:cs typeface="Arial MT"/>
                        </a:rPr>
                        <a:t>vite </a:t>
                      </a:r>
                      <a:r>
                        <a:rPr sz="1050" dirty="0">
                          <a:latin typeface="Arial MT"/>
                          <a:cs typeface="Arial MT"/>
                        </a:rPr>
                        <a:t>de nouveau </a:t>
                      </a:r>
                      <a:r>
                        <a:rPr sz="1050" spc="5" dirty="0">
                          <a:latin typeface="Arial MT"/>
                          <a:cs typeface="Arial MT"/>
                        </a:rPr>
                        <a:t> </a:t>
                      </a:r>
                      <a:r>
                        <a:rPr sz="1050" spc="-5" dirty="0">
                          <a:latin typeface="Arial MT"/>
                          <a:cs typeface="Arial MT"/>
                        </a:rPr>
                        <a:t>avec </a:t>
                      </a:r>
                      <a:r>
                        <a:rPr sz="1050" dirty="0">
                          <a:latin typeface="Arial MT"/>
                          <a:cs typeface="Arial MT"/>
                        </a:rPr>
                        <a:t>un épisode de chaleur issu des nuages du Sahara. Le </a:t>
                      </a:r>
                      <a:r>
                        <a:rPr sz="1050" spc="5" dirty="0">
                          <a:latin typeface="Arial MT"/>
                          <a:cs typeface="Arial MT"/>
                        </a:rPr>
                        <a:t>mois </a:t>
                      </a:r>
                      <a:r>
                        <a:rPr sz="1050" dirty="0">
                          <a:latin typeface="Arial MT"/>
                          <a:cs typeface="Arial MT"/>
                        </a:rPr>
                        <a:t>de février est </a:t>
                      </a:r>
                      <a:r>
                        <a:rPr sz="1050" spc="-280" dirty="0">
                          <a:latin typeface="Arial MT"/>
                          <a:cs typeface="Arial MT"/>
                        </a:rPr>
                        <a:t> </a:t>
                      </a:r>
                      <a:r>
                        <a:rPr sz="1050" dirty="0">
                          <a:latin typeface="Arial MT"/>
                          <a:cs typeface="Arial MT"/>
                        </a:rPr>
                        <a:t>donc</a:t>
                      </a:r>
                      <a:r>
                        <a:rPr sz="1050" spc="-5" dirty="0">
                          <a:latin typeface="Arial MT"/>
                          <a:cs typeface="Arial MT"/>
                        </a:rPr>
                        <a:t> </a:t>
                      </a:r>
                      <a:r>
                        <a:rPr sz="1050" dirty="0">
                          <a:latin typeface="Arial MT"/>
                          <a:cs typeface="Arial MT"/>
                        </a:rPr>
                        <a:t>exceptionnellement</a:t>
                      </a:r>
                      <a:r>
                        <a:rPr sz="1050" spc="-40" dirty="0">
                          <a:latin typeface="Arial MT"/>
                          <a:cs typeface="Arial MT"/>
                        </a:rPr>
                        <a:t> </a:t>
                      </a:r>
                      <a:r>
                        <a:rPr sz="1050" dirty="0">
                          <a:latin typeface="Arial MT"/>
                          <a:cs typeface="Arial MT"/>
                        </a:rPr>
                        <a:t>chaud,</a:t>
                      </a:r>
                      <a:r>
                        <a:rPr sz="1050" spc="-15" dirty="0">
                          <a:latin typeface="Arial MT"/>
                          <a:cs typeface="Arial MT"/>
                        </a:rPr>
                        <a:t> </a:t>
                      </a:r>
                      <a:r>
                        <a:rPr sz="1050" dirty="0">
                          <a:latin typeface="Arial MT"/>
                          <a:cs typeface="Arial MT"/>
                        </a:rPr>
                        <a:t>la</a:t>
                      </a:r>
                      <a:r>
                        <a:rPr sz="1050" spc="-5" dirty="0">
                          <a:latin typeface="Arial MT"/>
                          <a:cs typeface="Arial MT"/>
                        </a:rPr>
                        <a:t> </a:t>
                      </a:r>
                      <a:r>
                        <a:rPr sz="1050" spc="5" dirty="0">
                          <a:latin typeface="Arial MT"/>
                          <a:cs typeface="Arial MT"/>
                        </a:rPr>
                        <a:t>fin</a:t>
                      </a:r>
                      <a:r>
                        <a:rPr sz="1050" spc="-20" dirty="0">
                          <a:latin typeface="Arial MT"/>
                          <a:cs typeface="Arial MT"/>
                        </a:rPr>
                        <a:t> </a:t>
                      </a:r>
                      <a:r>
                        <a:rPr sz="1050" dirty="0">
                          <a:latin typeface="Arial MT"/>
                          <a:cs typeface="Arial MT"/>
                        </a:rPr>
                        <a:t>de </a:t>
                      </a:r>
                      <a:r>
                        <a:rPr sz="1050" spc="-5" dirty="0">
                          <a:latin typeface="Arial MT"/>
                          <a:cs typeface="Arial MT"/>
                        </a:rPr>
                        <a:t>l’hiver </a:t>
                      </a:r>
                      <a:r>
                        <a:rPr sz="1050" dirty="0">
                          <a:latin typeface="Arial MT"/>
                          <a:cs typeface="Arial MT"/>
                        </a:rPr>
                        <a:t>est</a:t>
                      </a:r>
                      <a:r>
                        <a:rPr sz="1050" spc="-20" dirty="0">
                          <a:latin typeface="Arial MT"/>
                          <a:cs typeface="Arial MT"/>
                        </a:rPr>
                        <a:t> </a:t>
                      </a:r>
                      <a:r>
                        <a:rPr sz="1050" dirty="0">
                          <a:latin typeface="Arial MT"/>
                          <a:cs typeface="Arial MT"/>
                        </a:rPr>
                        <a:t>printanière.</a:t>
                      </a:r>
                    </a:p>
                  </a:txBody>
                  <a:tcPr marL="0" marR="0" marT="43180" marB="0">
                    <a:lnR w="12700">
                      <a:solidFill>
                        <a:srgbClr val="2EB496"/>
                      </a:solidFill>
                      <a:prstDash val="solid"/>
                    </a:lnR>
                    <a:lnT w="12700">
                      <a:solidFill>
                        <a:srgbClr val="2EB496"/>
                      </a:solidFill>
                      <a:prstDash val="solid"/>
                    </a:lnT>
                    <a:lnB w="12700" cap="flat" cmpd="sng" algn="ctr">
                      <a:solidFill>
                        <a:srgbClr val="2EB496"/>
                      </a:solidFill>
                      <a:prstDash val="solid"/>
                      <a:round/>
                      <a:headEnd type="none" w="med" len="med"/>
                      <a:tailEnd type="none" w="med" len="med"/>
                    </a:lnB>
                    <a:solidFill>
                      <a:srgbClr val="DAEEF3"/>
                    </a:solidFill>
                  </a:tcPr>
                </a:tc>
                <a:extLst>
                  <a:ext uri="{0D108BD9-81ED-4DB2-BD59-A6C34878D82A}">
                    <a16:rowId xmlns:a16="http://schemas.microsoft.com/office/drawing/2014/main" val="3660642172"/>
                  </a:ext>
                </a:extLst>
              </a:tr>
              <a:tr h="1589095">
                <a:tc>
                  <a:txBody>
                    <a:bodyPr/>
                    <a:lstStyle/>
                    <a:p>
                      <a:pPr marL="91440">
                        <a:lnSpc>
                          <a:spcPct val="100000"/>
                        </a:lnSpc>
                        <a:spcBef>
                          <a:spcPts val="325"/>
                        </a:spcBef>
                      </a:pPr>
                      <a:r>
                        <a:rPr sz="1200" b="1" spc="-5" dirty="0">
                          <a:latin typeface="Arial"/>
                          <a:cs typeface="Arial"/>
                        </a:rPr>
                        <a:t>PRINTEMPS</a:t>
                      </a:r>
                      <a:endParaRPr sz="1200" dirty="0">
                        <a:latin typeface="Arial"/>
                        <a:cs typeface="Arial"/>
                      </a:endParaRPr>
                    </a:p>
                    <a:p>
                      <a:pPr marL="91440">
                        <a:lnSpc>
                          <a:spcPct val="100000"/>
                        </a:lnSpc>
                        <a:spcBef>
                          <a:spcPts val="5"/>
                        </a:spcBef>
                      </a:pPr>
                      <a:r>
                        <a:rPr sz="1100" dirty="0">
                          <a:latin typeface="Arial MT"/>
                          <a:cs typeface="Arial MT"/>
                        </a:rPr>
                        <a:t>(mars</a:t>
                      </a:r>
                      <a:r>
                        <a:rPr sz="1100" spc="-65" dirty="0">
                          <a:latin typeface="Arial MT"/>
                          <a:cs typeface="Arial MT"/>
                        </a:rPr>
                        <a:t> </a:t>
                      </a:r>
                      <a:r>
                        <a:rPr sz="1100" dirty="0">
                          <a:latin typeface="Arial MT"/>
                          <a:cs typeface="Arial MT"/>
                        </a:rPr>
                        <a:t>à</a:t>
                      </a:r>
                      <a:r>
                        <a:rPr sz="1100" spc="-35" dirty="0">
                          <a:latin typeface="Arial MT"/>
                          <a:cs typeface="Arial MT"/>
                        </a:rPr>
                        <a:t> </a:t>
                      </a:r>
                      <a:r>
                        <a:rPr sz="1100" dirty="0">
                          <a:latin typeface="Arial MT"/>
                          <a:cs typeface="Arial MT"/>
                        </a:rPr>
                        <a:t>mai</a:t>
                      </a:r>
                    </a:p>
                    <a:p>
                      <a:pPr marL="91440">
                        <a:lnSpc>
                          <a:spcPct val="100000"/>
                        </a:lnSpc>
                      </a:pPr>
                      <a:r>
                        <a:rPr sz="1100" spc="-5" dirty="0">
                          <a:latin typeface="Arial MT"/>
                          <a:cs typeface="Arial MT"/>
                        </a:rPr>
                        <a:t>202</a:t>
                      </a:r>
                      <a:r>
                        <a:rPr lang="fr-FR" sz="1100" spc="-5" dirty="0">
                          <a:latin typeface="Arial MT"/>
                          <a:cs typeface="Arial MT"/>
                        </a:rPr>
                        <a:t>1</a:t>
                      </a:r>
                      <a:r>
                        <a:rPr sz="1100" spc="-5" dirty="0">
                          <a:latin typeface="Arial MT"/>
                          <a:cs typeface="Arial MT"/>
                        </a:rPr>
                        <a:t>)</a:t>
                      </a:r>
                      <a:endParaRPr sz="1100" dirty="0">
                        <a:latin typeface="Arial MT"/>
                        <a:cs typeface="Arial MT"/>
                      </a:endParaRPr>
                    </a:p>
                  </a:txBody>
                  <a:tcPr marL="0" marR="0" marT="41275" marB="0">
                    <a:lnL w="12700">
                      <a:solidFill>
                        <a:srgbClr val="2EB496"/>
                      </a:solidFill>
                      <a:prstDash val="solid"/>
                    </a:lnL>
                    <a:lnT w="12700" cap="flat" cmpd="sng" algn="ctr">
                      <a:solidFill>
                        <a:srgbClr val="2EB496"/>
                      </a:solidFill>
                      <a:prstDash val="solid"/>
                      <a:round/>
                      <a:headEnd type="none" w="med" len="med"/>
                      <a:tailEnd type="none" w="med" len="med"/>
                    </a:lnT>
                    <a:lnB w="12700">
                      <a:solidFill>
                        <a:srgbClr val="2EB496"/>
                      </a:solidFill>
                      <a:prstDash val="solid"/>
                    </a:lnB>
                    <a:solidFill>
                      <a:schemeClr val="bg1"/>
                    </a:solidFill>
                  </a:tcPr>
                </a:tc>
                <a:tc>
                  <a:txBody>
                    <a:bodyPr/>
                    <a:lstStyle/>
                    <a:p>
                      <a:pPr marL="112395" marR="80010" algn="just">
                        <a:lnSpc>
                          <a:spcPct val="100000"/>
                        </a:lnSpc>
                        <a:spcBef>
                          <a:spcPts val="330"/>
                        </a:spcBef>
                      </a:pPr>
                      <a:r>
                        <a:rPr lang="fr-FR" sz="1050" dirty="0">
                          <a:latin typeface="Arial MT"/>
                          <a:cs typeface="Arial MT"/>
                        </a:rPr>
                        <a:t>Le mois de mars a été un mois très sec et doux. Il se caractérise par une température moyenne de 6,7 °C et un fort déficit régional des précipitations (jusqu’à 86% dans les Bouches-du-Rhône). Un record de chaleur apparaît en fin du mois avec des températures  maximales proches de 25°C sur le territoire (+5° d’écart à la normale). Une vague de froid vient stopper la douceur des 2 mois précédents avec les gélives du 7-8 avril. Les températures reviennent à la normale sur la fin du mois d’avril avec des épisodes pluvieux plus fréquents. Le mois de mai reste frais, pluvieux et mal ensoleillé. La température moyenne est de 10°C (-1°C d’écart à la normale) et les précipitations sont 1,5 fois plus élevées que la normale. Le printemps 2021 est globalement assez frais. </a:t>
                      </a:r>
                      <a:endParaRPr sz="1050" dirty="0">
                        <a:latin typeface="Arial MT"/>
                        <a:cs typeface="Arial MT"/>
                      </a:endParaRPr>
                    </a:p>
                  </a:txBody>
                  <a:tcPr marL="0" marR="0" marT="41910" marB="0">
                    <a:lnR w="12700">
                      <a:solidFill>
                        <a:srgbClr val="2EB496"/>
                      </a:solidFill>
                      <a:prstDash val="solid"/>
                    </a:lnR>
                    <a:lnT w="12700" cap="flat" cmpd="sng" algn="ctr">
                      <a:solidFill>
                        <a:srgbClr val="2EB496"/>
                      </a:solidFill>
                      <a:prstDash val="solid"/>
                      <a:round/>
                      <a:headEnd type="none" w="med" len="med"/>
                      <a:tailEnd type="none" w="med" len="med"/>
                    </a:lnT>
                    <a:lnB w="12700">
                      <a:solidFill>
                        <a:srgbClr val="2EB496"/>
                      </a:solidFill>
                      <a:prstDash val="solid"/>
                    </a:lnB>
                    <a:solidFill>
                      <a:schemeClr val="bg1"/>
                    </a:solidFill>
                  </a:tcPr>
                </a:tc>
                <a:extLst>
                  <a:ext uri="{0D108BD9-81ED-4DB2-BD59-A6C34878D82A}">
                    <a16:rowId xmlns:a16="http://schemas.microsoft.com/office/drawing/2014/main" val="10001"/>
                  </a:ext>
                </a:extLst>
              </a:tr>
              <a:tr h="2209124">
                <a:tc>
                  <a:txBody>
                    <a:bodyPr/>
                    <a:lstStyle/>
                    <a:p>
                      <a:pPr marL="91440">
                        <a:lnSpc>
                          <a:spcPct val="100000"/>
                        </a:lnSpc>
                        <a:spcBef>
                          <a:spcPts val="325"/>
                        </a:spcBef>
                      </a:pPr>
                      <a:r>
                        <a:rPr sz="1200" b="1" dirty="0">
                          <a:latin typeface="Arial"/>
                          <a:cs typeface="Arial"/>
                        </a:rPr>
                        <a:t>ETE</a:t>
                      </a:r>
                      <a:endParaRPr sz="1200" dirty="0">
                        <a:latin typeface="Arial"/>
                        <a:cs typeface="Arial"/>
                      </a:endParaRPr>
                    </a:p>
                    <a:p>
                      <a:pPr marL="91440">
                        <a:lnSpc>
                          <a:spcPct val="100000"/>
                        </a:lnSpc>
                        <a:spcBef>
                          <a:spcPts val="5"/>
                        </a:spcBef>
                      </a:pPr>
                      <a:r>
                        <a:rPr sz="1100" dirty="0">
                          <a:latin typeface="Arial MT"/>
                          <a:cs typeface="Arial MT"/>
                        </a:rPr>
                        <a:t>(juin</a:t>
                      </a:r>
                      <a:r>
                        <a:rPr sz="1100" spc="-40" dirty="0">
                          <a:latin typeface="Arial MT"/>
                          <a:cs typeface="Arial MT"/>
                        </a:rPr>
                        <a:t> </a:t>
                      </a:r>
                      <a:r>
                        <a:rPr sz="1100" dirty="0">
                          <a:latin typeface="Arial MT"/>
                          <a:cs typeface="Arial MT"/>
                        </a:rPr>
                        <a:t>à</a:t>
                      </a:r>
                      <a:r>
                        <a:rPr sz="1100" spc="-35" dirty="0">
                          <a:latin typeface="Arial MT"/>
                          <a:cs typeface="Arial MT"/>
                        </a:rPr>
                        <a:t> </a:t>
                      </a:r>
                      <a:r>
                        <a:rPr sz="1100" dirty="0">
                          <a:latin typeface="Arial MT"/>
                          <a:cs typeface="Arial MT"/>
                        </a:rPr>
                        <a:t>août</a:t>
                      </a:r>
                    </a:p>
                    <a:p>
                      <a:pPr marL="91440">
                        <a:lnSpc>
                          <a:spcPct val="100000"/>
                        </a:lnSpc>
                        <a:spcBef>
                          <a:spcPts val="5"/>
                        </a:spcBef>
                      </a:pPr>
                      <a:r>
                        <a:rPr sz="1100" spc="-5" dirty="0">
                          <a:latin typeface="Arial MT"/>
                          <a:cs typeface="Arial MT"/>
                        </a:rPr>
                        <a:t>202</a:t>
                      </a:r>
                      <a:r>
                        <a:rPr lang="fr-FR" sz="1100" spc="-5" dirty="0">
                          <a:latin typeface="Arial MT"/>
                          <a:cs typeface="Arial MT"/>
                        </a:rPr>
                        <a:t>1</a:t>
                      </a:r>
                      <a:r>
                        <a:rPr sz="1100" spc="-5" dirty="0">
                          <a:latin typeface="Arial MT"/>
                          <a:cs typeface="Arial MT"/>
                        </a:rPr>
                        <a:t>)</a:t>
                      </a:r>
                      <a:endParaRPr sz="1100" dirty="0">
                        <a:latin typeface="Arial MT"/>
                        <a:cs typeface="Arial MT"/>
                      </a:endParaRPr>
                    </a:p>
                  </a:txBody>
                  <a:tcPr marL="0" marR="0" marT="41275" marB="0">
                    <a:lnL w="12700">
                      <a:solidFill>
                        <a:srgbClr val="2EB496"/>
                      </a:solidFill>
                      <a:prstDash val="solid"/>
                    </a:lnL>
                    <a:lnT w="12700">
                      <a:solidFill>
                        <a:srgbClr val="2EB496"/>
                      </a:solidFill>
                      <a:prstDash val="solid"/>
                    </a:lnT>
                    <a:lnB w="12700">
                      <a:solidFill>
                        <a:srgbClr val="2EB496"/>
                      </a:solidFill>
                      <a:prstDash val="solid"/>
                    </a:lnB>
                    <a:solidFill>
                      <a:schemeClr val="accent5">
                        <a:lumMod val="20000"/>
                        <a:lumOff val="80000"/>
                      </a:schemeClr>
                    </a:solidFill>
                  </a:tcPr>
                </a:tc>
                <a:tc>
                  <a:txBody>
                    <a:bodyPr/>
                    <a:lstStyle/>
                    <a:p>
                      <a:pPr marL="112395" marR="81280" algn="just">
                        <a:lnSpc>
                          <a:spcPct val="100000"/>
                        </a:lnSpc>
                        <a:spcBef>
                          <a:spcPts val="334"/>
                        </a:spcBef>
                      </a:pPr>
                      <a:r>
                        <a:rPr lang="fr-FR" sz="1050" dirty="0">
                          <a:latin typeface="Arial MT"/>
                          <a:cs typeface="Arial MT"/>
                        </a:rPr>
                        <a:t>L’été s’installe dès le mois de juin sur le sud-est de la France contrairement au reste du territoire. Le mois est plutôt chaud et sec avec une température moyenne de 22-23°C (+2°C à la normale) et un déficit de précipitations de 48%. Des records de températures nocturnes sont également enregistrés au 18 et 20 juin dans le Vaucluse et Bouches-du-Rhône. Au mois de juillet, le temps reste assez clément sur la côte mais plus frileux à l’intérieur des terres. La durée d’ensoleillement cumulée n’atteint pas la normale du mois, du fait des averses et orages plus fréquents ce mois-ci. Le cumul des précipitations reste hétérogène sur le territoire : il est excédentaire pour les Bouches-du-Rhône et le Vaucluse mais déficitaire pour les Alpes-Maritimes et le Var. Le mois d’août reste peu arrosé malgré quelques orages localisés. Les températures restent globalement conformes à celles de la saison, avec une vague de canicule du 13 au 15 août où les maximales dépassent les 40°C. Le territoire n’a également pas échappé aux évènements d’incendies. </a:t>
                      </a:r>
                      <a:endParaRPr sz="1050" dirty="0">
                        <a:latin typeface="Arial MT"/>
                        <a:cs typeface="Arial MT"/>
                      </a:endParaRPr>
                    </a:p>
                  </a:txBody>
                  <a:tcPr marL="0" marR="0" marT="42544" marB="0">
                    <a:lnR w="12700">
                      <a:solidFill>
                        <a:srgbClr val="2EB496"/>
                      </a:solidFill>
                      <a:prstDash val="solid"/>
                    </a:lnR>
                    <a:lnT w="12700">
                      <a:solidFill>
                        <a:srgbClr val="2EB496"/>
                      </a:solidFill>
                      <a:prstDash val="solid"/>
                    </a:lnT>
                    <a:lnB w="12700">
                      <a:solidFill>
                        <a:srgbClr val="2EB496"/>
                      </a:solidFill>
                      <a:prstDash val="solid"/>
                    </a:lnB>
                    <a:solidFill>
                      <a:schemeClr val="accent5">
                        <a:lumMod val="20000"/>
                        <a:lumOff val="80000"/>
                      </a:schemeClr>
                    </a:solidFill>
                  </a:tcPr>
                </a:tc>
                <a:extLst>
                  <a:ext uri="{0D108BD9-81ED-4DB2-BD59-A6C34878D82A}">
                    <a16:rowId xmlns:a16="http://schemas.microsoft.com/office/drawing/2014/main" val="10002"/>
                  </a:ext>
                </a:extLst>
              </a:tr>
              <a:tr h="1471429">
                <a:tc>
                  <a:txBody>
                    <a:bodyPr/>
                    <a:lstStyle/>
                    <a:p>
                      <a:pPr marL="91440">
                        <a:lnSpc>
                          <a:spcPct val="100000"/>
                        </a:lnSpc>
                        <a:spcBef>
                          <a:spcPts val="330"/>
                        </a:spcBef>
                      </a:pPr>
                      <a:r>
                        <a:rPr sz="1200" b="1" spc="-15" dirty="0">
                          <a:latin typeface="Arial"/>
                          <a:cs typeface="Arial"/>
                        </a:rPr>
                        <a:t>AUTOMNE</a:t>
                      </a:r>
                      <a:endParaRPr sz="1200" dirty="0">
                        <a:latin typeface="Arial"/>
                        <a:cs typeface="Arial"/>
                      </a:endParaRPr>
                    </a:p>
                    <a:p>
                      <a:pPr marL="91440" marR="173990">
                        <a:lnSpc>
                          <a:spcPct val="100000"/>
                        </a:lnSpc>
                        <a:spcBef>
                          <a:spcPts val="5"/>
                        </a:spcBef>
                      </a:pPr>
                      <a:r>
                        <a:rPr sz="1100" dirty="0">
                          <a:latin typeface="Arial MT"/>
                          <a:cs typeface="Arial MT"/>
                        </a:rPr>
                        <a:t>(se</a:t>
                      </a:r>
                      <a:r>
                        <a:rPr sz="1100" spc="-5" dirty="0">
                          <a:latin typeface="Arial MT"/>
                          <a:cs typeface="Arial MT"/>
                        </a:rPr>
                        <a:t>p</a:t>
                      </a:r>
                      <a:r>
                        <a:rPr sz="1100" dirty="0">
                          <a:latin typeface="Arial MT"/>
                          <a:cs typeface="Arial MT"/>
                        </a:rPr>
                        <a:t>temb</a:t>
                      </a:r>
                      <a:r>
                        <a:rPr sz="1100" spc="-10" dirty="0">
                          <a:latin typeface="Arial MT"/>
                          <a:cs typeface="Arial MT"/>
                        </a:rPr>
                        <a:t>r</a:t>
                      </a:r>
                      <a:r>
                        <a:rPr sz="1100" dirty="0">
                          <a:latin typeface="Arial MT"/>
                          <a:cs typeface="Arial MT"/>
                        </a:rPr>
                        <a:t>e</a:t>
                      </a:r>
                      <a:r>
                        <a:rPr sz="1100" spc="-45" dirty="0">
                          <a:latin typeface="Arial MT"/>
                          <a:cs typeface="Arial MT"/>
                        </a:rPr>
                        <a:t> </a:t>
                      </a:r>
                      <a:r>
                        <a:rPr sz="1100" dirty="0">
                          <a:latin typeface="Arial MT"/>
                          <a:cs typeface="Arial MT"/>
                        </a:rPr>
                        <a:t>à  </a:t>
                      </a:r>
                      <a:r>
                        <a:rPr sz="1100" spc="-5" dirty="0" err="1">
                          <a:latin typeface="Arial MT"/>
                          <a:cs typeface="Arial MT"/>
                        </a:rPr>
                        <a:t>novembre</a:t>
                      </a:r>
                      <a:r>
                        <a:rPr sz="1100" spc="-5" dirty="0">
                          <a:latin typeface="Arial MT"/>
                          <a:cs typeface="Arial MT"/>
                        </a:rPr>
                        <a:t> </a:t>
                      </a:r>
                      <a:r>
                        <a:rPr sz="1100" dirty="0">
                          <a:latin typeface="Arial MT"/>
                          <a:cs typeface="Arial MT"/>
                        </a:rPr>
                        <a:t> </a:t>
                      </a:r>
                      <a:r>
                        <a:rPr sz="1100" spc="-5" dirty="0">
                          <a:latin typeface="Arial MT"/>
                          <a:cs typeface="Arial MT"/>
                        </a:rPr>
                        <a:t>202</a:t>
                      </a:r>
                      <a:r>
                        <a:rPr lang="fr-FR" sz="1100" spc="-5" dirty="0">
                          <a:latin typeface="Arial MT"/>
                          <a:cs typeface="Arial MT"/>
                        </a:rPr>
                        <a:t>1</a:t>
                      </a:r>
                      <a:r>
                        <a:rPr sz="1100" spc="-5" dirty="0">
                          <a:latin typeface="Arial MT"/>
                          <a:cs typeface="Arial MT"/>
                        </a:rPr>
                        <a:t>)</a:t>
                      </a:r>
                      <a:endParaRPr sz="1100" dirty="0">
                        <a:latin typeface="Arial MT"/>
                        <a:cs typeface="Arial MT"/>
                      </a:endParaRPr>
                    </a:p>
                  </a:txBody>
                  <a:tcPr marL="0" marR="0" marT="41910" marB="0">
                    <a:lnL w="12700">
                      <a:solidFill>
                        <a:srgbClr val="2EB496"/>
                      </a:solidFill>
                      <a:prstDash val="solid"/>
                    </a:lnL>
                    <a:lnT w="12700">
                      <a:solidFill>
                        <a:srgbClr val="2EB496"/>
                      </a:solidFill>
                      <a:prstDash val="solid"/>
                    </a:lnT>
                    <a:lnB w="12700">
                      <a:solidFill>
                        <a:srgbClr val="2EB496"/>
                      </a:solidFill>
                      <a:prstDash val="solid"/>
                    </a:lnB>
                    <a:noFill/>
                  </a:tcPr>
                </a:tc>
                <a:tc>
                  <a:txBody>
                    <a:bodyPr/>
                    <a:lstStyle/>
                    <a:p>
                      <a:pPr marL="112395" marR="81915" algn="just">
                        <a:lnSpc>
                          <a:spcPct val="100000"/>
                        </a:lnSpc>
                        <a:spcBef>
                          <a:spcPts val="335"/>
                        </a:spcBef>
                      </a:pPr>
                      <a:r>
                        <a:rPr lang="fr-FR" sz="1050" dirty="0">
                          <a:latin typeface="Arial MT"/>
                          <a:cs typeface="Arial MT"/>
                        </a:rPr>
                        <a:t>Le mois de septembre est chaud, peu venté et plutôt sec avec des cumuls disparates selon le territoires. Un épisode pluvieux-orageux intervient le 15 sur le secteur du Ventoux. Le mois est globalement peu ensoleillé. </a:t>
                      </a:r>
                      <a:r>
                        <a:rPr lang="fr-FR" sz="1050" dirty="0">
                          <a:latin typeface="Arial MT"/>
                          <a:cs typeface="Arial" panose="020B0604020202020204" pitchFamily="34" charset="0"/>
                        </a:rPr>
                        <a:t>Après un début d’automne très chaud, les mois d’octobre et novembre ont été plus conformes à la saison avec toutefois quelques périodes de douceur alternant avec plusieurs pics de fraîcheur marquée, notamment la nuit. </a:t>
                      </a:r>
                      <a:r>
                        <a:rPr lang="fr-FR" sz="1050" dirty="0">
                          <a:latin typeface="Arial MT"/>
                          <a:cs typeface="Arial MT"/>
                        </a:rPr>
                        <a:t>Les précipitations sont également plus fréquentes en octobre avec un cumul excédentaire sur l’ouest de la région et se calment par la suite. La vallée du Rhône reste très ventée durant cette période, et est plutôt bien ensoleillée.  </a:t>
                      </a:r>
                      <a:endParaRPr sz="1050" dirty="0">
                        <a:latin typeface="Arial MT"/>
                        <a:cs typeface="Arial MT"/>
                      </a:endParaRPr>
                    </a:p>
                  </a:txBody>
                  <a:tcPr marL="0" marR="0" marT="42545" marB="0">
                    <a:lnR w="12700">
                      <a:solidFill>
                        <a:srgbClr val="2EB496"/>
                      </a:solidFill>
                      <a:prstDash val="solid"/>
                    </a:lnR>
                    <a:lnT w="12700">
                      <a:solidFill>
                        <a:srgbClr val="2EB496"/>
                      </a:solidFill>
                      <a:prstDash val="solid"/>
                    </a:lnT>
                    <a:lnB w="12700">
                      <a:solidFill>
                        <a:srgbClr val="2EB496"/>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FACTEURS DE RISQUE</a:t>
            </a:r>
          </a:p>
        </p:txBody>
      </p:sp>
      <p:pic>
        <p:nvPicPr>
          <p:cNvPr id="25" name="Image 24" descr="Image11.png"/>
          <p:cNvPicPr>
            <a:picLocks noChangeAspect="1"/>
          </p:cNvPicPr>
          <p:nvPr/>
        </p:nvPicPr>
        <p:blipFill>
          <a:blip r:embed="rId2" cstate="print"/>
          <a:srcRect t="32715"/>
          <a:stretch>
            <a:fillRect/>
          </a:stretch>
        </p:blipFill>
        <p:spPr bwMode="auto">
          <a:xfrm>
            <a:off x="5876925" y="0"/>
            <a:ext cx="841375" cy="841375"/>
          </a:xfrm>
          <a:prstGeom prst="rect">
            <a:avLst/>
          </a:prstGeom>
          <a:noFill/>
          <a:ln w="9525">
            <a:noFill/>
            <a:miter lim="800000"/>
            <a:headEnd/>
            <a:tailEnd/>
          </a:ln>
        </p:spPr>
      </p:pic>
      <p:cxnSp>
        <p:nvCxnSpPr>
          <p:cNvPr id="15"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sp>
        <p:nvSpPr>
          <p:cNvPr id="12" name="Rectangle 11">
            <a:extLst>
              <a:ext uri="{FF2B5EF4-FFF2-40B4-BE49-F238E27FC236}">
                <a16:creationId xmlns:a16="http://schemas.microsoft.com/office/drawing/2014/main" id="{DFCB6C2E-24BF-4192-8B2F-43C8AA11ED9E}"/>
              </a:ext>
            </a:extLst>
          </p:cNvPr>
          <p:cNvSpPr/>
          <p:nvPr/>
        </p:nvSpPr>
        <p:spPr>
          <a:xfrm>
            <a:off x="146433" y="476109"/>
            <a:ext cx="6336704" cy="620683"/>
          </a:xfrm>
          <a:prstGeom prst="rect">
            <a:avLst/>
          </a:prstGeom>
        </p:spPr>
        <p:txBody>
          <a:bodyPr wrap="square">
            <a:spAutoFit/>
          </a:bodyPr>
          <a:lstStyle/>
          <a:p>
            <a:pPr lvl="0">
              <a:spcAft>
                <a:spcPts val="600"/>
              </a:spcAft>
              <a:defRPr sz="1800" b="0" i="0" u="none" strike="noStrike" kern="0" cap="none" spc="0" baseline="0">
                <a:solidFill>
                  <a:srgbClr val="000000"/>
                </a:solidFill>
                <a:uFillTx/>
              </a:defRPr>
            </a:pPr>
            <a:r>
              <a:rPr lang="fr-FR" sz="1400" b="1" kern="0" dirty="0">
                <a:solidFill>
                  <a:srgbClr val="2FB497"/>
                </a:solidFill>
                <a:latin typeface="Arial" pitchFamily="34"/>
                <a:cs typeface="Arial" pitchFamily="34"/>
                <a:sym typeface="Wingdings" panose="05000000000000000000" pitchFamily="2" charset="2"/>
              </a:rPr>
              <a:t>Graphiques climatiques     </a:t>
            </a:r>
            <a:r>
              <a:rPr lang="fr-FR" sz="1100" i="1" kern="0" dirty="0">
                <a:latin typeface="Arial" pitchFamily="34"/>
                <a:cs typeface="Arial" pitchFamily="34"/>
                <a:sym typeface="Wingdings" panose="05000000000000000000" pitchFamily="2" charset="2"/>
              </a:rPr>
              <a:t>(les données sont à jour jusqu'au 30 novembre 2021)</a:t>
            </a:r>
          </a:p>
          <a:p>
            <a:pPr lvl="0">
              <a:spcBef>
                <a:spcPts val="400"/>
              </a:spcBef>
              <a:spcAft>
                <a:spcPts val="0"/>
              </a:spcAft>
              <a:defRPr sz="1800" b="0" i="0" u="none" strike="noStrike" kern="0" cap="none" spc="0" baseline="0">
                <a:solidFill>
                  <a:srgbClr val="000000"/>
                </a:solidFill>
                <a:uFillTx/>
              </a:defRPr>
            </a:pPr>
            <a:r>
              <a:rPr lang="fr-FR" sz="1200" b="1" kern="0" dirty="0">
                <a:latin typeface="Arial" pitchFamily="34"/>
                <a:cs typeface="Arial" pitchFamily="34"/>
                <a:sym typeface="Wingdings" panose="05000000000000000000" pitchFamily="2" charset="2"/>
              </a:rPr>
              <a:t>BAUX DE PROVENCE (13)</a:t>
            </a:r>
          </a:p>
        </p:txBody>
      </p:sp>
      <p:pic>
        <p:nvPicPr>
          <p:cNvPr id="10" name="Image 9">
            <a:extLst>
              <a:ext uri="{FF2B5EF4-FFF2-40B4-BE49-F238E27FC236}">
                <a16:creationId xmlns:a16="http://schemas.microsoft.com/office/drawing/2014/main" id="{F9EFE13B-B692-445C-87FF-17F262E57B2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073" y="1068496"/>
            <a:ext cx="5584231" cy="3640200"/>
          </a:xfrm>
          <a:prstGeom prst="rect">
            <a:avLst/>
          </a:prstGeom>
          <a:noFill/>
          <a:ln>
            <a:noFill/>
          </a:ln>
        </p:spPr>
      </p:pic>
      <p:pic>
        <p:nvPicPr>
          <p:cNvPr id="9" name="Image 8">
            <a:extLst>
              <a:ext uri="{FF2B5EF4-FFF2-40B4-BE49-F238E27FC236}">
                <a16:creationId xmlns:a16="http://schemas.microsoft.com/office/drawing/2014/main" id="{EB2077B0-C799-4A5C-889D-8DEBB567730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3524" y="5036256"/>
            <a:ext cx="5584404" cy="3640200"/>
          </a:xfrm>
          <a:prstGeom prst="rect">
            <a:avLst/>
          </a:prstGeom>
          <a:noFill/>
          <a:ln>
            <a:noFill/>
          </a:ln>
        </p:spPr>
      </p:pic>
      <p:sp>
        <p:nvSpPr>
          <p:cNvPr id="11" name="ZoneTexte 10">
            <a:extLst>
              <a:ext uri="{FF2B5EF4-FFF2-40B4-BE49-F238E27FC236}">
                <a16:creationId xmlns:a16="http://schemas.microsoft.com/office/drawing/2014/main" id="{683547EE-4D44-457F-B0EE-3DE6C43A752C}"/>
              </a:ext>
            </a:extLst>
          </p:cNvPr>
          <p:cNvSpPr txBox="1"/>
          <p:nvPr/>
        </p:nvSpPr>
        <p:spPr>
          <a:xfrm>
            <a:off x="285591" y="4757335"/>
            <a:ext cx="1106393" cy="461665"/>
          </a:xfrm>
          <a:prstGeom prst="rect">
            <a:avLst/>
          </a:prstGeom>
          <a:noFill/>
        </p:spPr>
        <p:txBody>
          <a:bodyPr wrap="none" rtlCol="0">
            <a:spAutoFit/>
          </a:bodyPr>
          <a:lstStyle/>
          <a:p>
            <a:r>
              <a:rPr lang="fr-FR" sz="1200" b="1" kern="0" dirty="0">
                <a:latin typeface="Arial" pitchFamily="34"/>
                <a:cs typeface="Arial" pitchFamily="34"/>
                <a:sym typeface="Wingdings" panose="05000000000000000000" pitchFamily="2" charset="2"/>
              </a:rPr>
              <a:t>FREJUS (83)</a:t>
            </a:r>
          </a:p>
          <a:p>
            <a:endParaRPr lang="fr-FR" sz="1200" dirty="0"/>
          </a:p>
        </p:txBody>
      </p:sp>
      <p:sp>
        <p:nvSpPr>
          <p:cNvPr id="13" name="ZoneTexte 12">
            <a:extLst>
              <a:ext uri="{FF2B5EF4-FFF2-40B4-BE49-F238E27FC236}">
                <a16:creationId xmlns:a16="http://schemas.microsoft.com/office/drawing/2014/main" id="{B9477393-9391-4881-9B61-E996535242B7}"/>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FACTEURS DE RISQUE</a:t>
            </a:r>
          </a:p>
        </p:txBody>
      </p:sp>
      <p:pic>
        <p:nvPicPr>
          <p:cNvPr id="25" name="Image 24" descr="Image11.png"/>
          <p:cNvPicPr>
            <a:picLocks noChangeAspect="1"/>
          </p:cNvPicPr>
          <p:nvPr/>
        </p:nvPicPr>
        <p:blipFill>
          <a:blip r:embed="rId2" cstate="print"/>
          <a:srcRect t="32715"/>
          <a:stretch>
            <a:fillRect/>
          </a:stretch>
        </p:blipFill>
        <p:spPr bwMode="auto">
          <a:xfrm>
            <a:off x="5876925" y="0"/>
            <a:ext cx="841375" cy="841375"/>
          </a:xfrm>
          <a:prstGeom prst="rect">
            <a:avLst/>
          </a:prstGeom>
          <a:noFill/>
          <a:ln w="9525">
            <a:noFill/>
            <a:miter lim="800000"/>
            <a:headEnd/>
            <a:tailEnd/>
          </a:ln>
        </p:spPr>
      </p:pic>
      <p:sp>
        <p:nvSpPr>
          <p:cNvPr id="10" name="Rectangle 9"/>
          <p:cNvSpPr/>
          <p:nvPr/>
        </p:nvSpPr>
        <p:spPr>
          <a:xfrm>
            <a:off x="226048" y="4211960"/>
            <a:ext cx="4640561" cy="338554"/>
          </a:xfrm>
          <a:prstGeom prst="rect">
            <a:avLst/>
          </a:prstGeom>
        </p:spPr>
        <p:txBody>
          <a:bodyPr wrap="square">
            <a:spAutoFit/>
          </a:bodyPr>
          <a:lstStyle/>
          <a:p>
            <a:pPr lvl="0">
              <a:spcAft>
                <a:spcPts val="18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Variétés et porte-greffe</a:t>
            </a:r>
          </a:p>
        </p:txBody>
      </p:sp>
      <p:sp>
        <p:nvSpPr>
          <p:cNvPr id="11" name="Rectangle 10"/>
          <p:cNvSpPr/>
          <p:nvPr/>
        </p:nvSpPr>
        <p:spPr>
          <a:xfrm>
            <a:off x="249742" y="7761838"/>
            <a:ext cx="4640561" cy="338554"/>
          </a:xfrm>
          <a:prstGeom prst="rect">
            <a:avLst/>
          </a:prstGeom>
        </p:spPr>
        <p:txBody>
          <a:bodyPr wrap="square">
            <a:spAutoFit/>
          </a:bodyPr>
          <a:lstStyle/>
          <a:p>
            <a:pPr lvl="0">
              <a:spcAft>
                <a:spcPts val="18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Date de plantation</a:t>
            </a:r>
          </a:p>
        </p:txBody>
      </p:sp>
      <p:sp>
        <p:nvSpPr>
          <p:cNvPr id="13" name="Rectangle 12"/>
          <p:cNvSpPr/>
          <p:nvPr/>
        </p:nvSpPr>
        <p:spPr>
          <a:xfrm>
            <a:off x="226048" y="4477836"/>
            <a:ext cx="6492252" cy="3370153"/>
          </a:xfrm>
          <a:prstGeom prst="rect">
            <a:avLst/>
          </a:prstGeom>
        </p:spPr>
        <p:txBody>
          <a:bodyPr wrap="square">
            <a:spAutoFit/>
          </a:bodyPr>
          <a:lstStyle/>
          <a:p>
            <a:pPr lvl="0" algn="just">
              <a:spcAft>
                <a:spcPts val="400"/>
              </a:spcAft>
              <a:defRPr sz="1800" b="0" i="0" u="none" strike="noStrike" kern="0" cap="none" spc="0" baseline="0">
                <a:solidFill>
                  <a:srgbClr val="000000"/>
                </a:solidFill>
                <a:uFillTx/>
              </a:defRPr>
            </a:pPr>
            <a:r>
              <a:rPr lang="fr-FR" sz="1100" kern="0" dirty="0">
                <a:latin typeface="Arial" pitchFamily="34"/>
                <a:cs typeface="Arial" pitchFamily="34"/>
                <a:sym typeface="Wingdings" panose="05000000000000000000" pitchFamily="2" charset="2"/>
              </a:rPr>
              <a:t>En aubergine, il n’y a pas de résistance génétique contre maladies et ravageurs parmi les variétés commercialisées. Cependant, on peut observer des sensibilités plus importantes au Botrytis, notamment pour la variété référence Black Pearl dans des conditions précoces ou dans un contexte humide. Des plantes trop végétatives ou vigoureuses sont plus sujettes au développement de ces maladies.</a:t>
            </a:r>
          </a:p>
          <a:p>
            <a:pPr lvl="0" algn="just">
              <a:spcAft>
                <a:spcPts val="400"/>
              </a:spcAft>
              <a:defRPr sz="1800" b="0" i="0" u="none" strike="noStrike" kern="0" cap="none" spc="0" baseline="0">
                <a:solidFill>
                  <a:srgbClr val="000000"/>
                </a:solidFill>
                <a:uFillTx/>
              </a:defRPr>
            </a:pPr>
            <a:r>
              <a:rPr lang="fr-FR" sz="1100" dirty="0"/>
              <a:t>Contre les problèmes telluriques, l’utilisation du greffage peut limiter la gravité des attaques de verticilliose, racines liégeuses et nématodes. Cependant, ces pathogènes peuvent être observés, même en culture greffée quand la pression parasitaire est forte. Dans un souci de durabilité, des pratiques complémentaires au greffage sont recommandées : solarisation, rotations, amendements organiques, engrais verts, prophylaxie.</a:t>
            </a:r>
          </a:p>
          <a:p>
            <a:pPr lvl="0" algn="just">
              <a:spcAft>
                <a:spcPts val="400"/>
              </a:spcAft>
              <a:defRPr sz="1800" b="0" i="0" u="none" strike="noStrike" kern="0" cap="none" spc="0" baseline="0">
                <a:solidFill>
                  <a:srgbClr val="000000"/>
                </a:solidFill>
                <a:uFillTx/>
              </a:defRPr>
            </a:pPr>
            <a:r>
              <a:rPr lang="fr-FR" sz="1100" dirty="0"/>
              <a:t>Les porte-greffes utilisés pour la tomate conviennent aussi pour l'aubergine, mais il est préférable d'utiliser des porte-greffes de vigueur modérée pour un meilleur équilibre de plante et une meilleure qualité de fruits</a:t>
            </a:r>
          </a:p>
          <a:p>
            <a:pPr lvl="0" algn="just">
              <a:spcAft>
                <a:spcPts val="600"/>
              </a:spcAft>
              <a:defRPr sz="1800" b="0" i="0" u="none" strike="noStrike" kern="0" cap="none" spc="0" baseline="0">
                <a:solidFill>
                  <a:srgbClr val="000000"/>
                </a:solidFill>
                <a:uFillTx/>
              </a:defRPr>
            </a:pPr>
            <a:r>
              <a:rPr lang="fr-FR" sz="1100" dirty="0"/>
              <a:t>Les porte-greffes </a:t>
            </a:r>
            <a:r>
              <a:rPr lang="fr-FR" sz="1100" i="1" dirty="0"/>
              <a:t>Solanum </a:t>
            </a:r>
            <a:r>
              <a:rPr lang="fr-FR" sz="1100" i="1" dirty="0" err="1"/>
              <a:t>torvum</a:t>
            </a:r>
            <a:r>
              <a:rPr lang="fr-FR" sz="1100" i="1" dirty="0"/>
              <a:t> </a:t>
            </a:r>
            <a:r>
              <a:rPr lang="fr-FR" sz="1100" dirty="0"/>
              <a:t>présentent une meilleure compatibilité avec l'aubergine et une meilleure tolérance vis-à-vis de la verticilliose, de la </a:t>
            </a:r>
            <a:r>
              <a:rPr lang="fr-FR" sz="1100" dirty="0" err="1"/>
              <a:t>fusariosedes</a:t>
            </a:r>
            <a:r>
              <a:rPr lang="fr-FR" sz="1100" dirty="0"/>
              <a:t> racines liégeuses et des nématodes. Ce porte-greffe est notamment conseillé sur des sols très fatigués. Par contre, il est recommandé uniquement pour des plantations à partir du mois d'avril car il présente des exigences thermiques plus élevées (similaires à de l'aubergine non greffée).</a:t>
            </a:r>
          </a:p>
        </p:txBody>
      </p:sp>
      <p:sp>
        <p:nvSpPr>
          <p:cNvPr id="14" name="Rectangle 13"/>
          <p:cNvSpPr/>
          <p:nvPr/>
        </p:nvSpPr>
        <p:spPr>
          <a:xfrm>
            <a:off x="226048" y="8051031"/>
            <a:ext cx="6492252" cy="769441"/>
          </a:xfrm>
          <a:prstGeom prst="rect">
            <a:avLst/>
          </a:prstGeom>
        </p:spPr>
        <p:txBody>
          <a:bodyPr wrap="square">
            <a:spAutoFit/>
          </a:bodyPr>
          <a:lstStyle/>
          <a:p>
            <a:pPr lvl="0" algn="just">
              <a:spcAft>
                <a:spcPts val="600"/>
              </a:spcAft>
              <a:defRPr sz="1800" b="0" i="0" u="none" strike="noStrike" kern="0" cap="none" spc="0" baseline="0">
                <a:solidFill>
                  <a:srgbClr val="000000"/>
                </a:solidFill>
                <a:uFillTx/>
              </a:defRPr>
            </a:pPr>
            <a:r>
              <a:rPr lang="fr-FR" sz="1100" kern="0" dirty="0">
                <a:latin typeface="Arial" pitchFamily="34"/>
                <a:cs typeface="Arial" pitchFamily="34"/>
                <a:sym typeface="Wingdings" panose="05000000000000000000" pitchFamily="2" charset="2"/>
              </a:rPr>
              <a:t>Le mois de mars est la période de plantation sous abri la plus pratiquée. Cependant certaines plantations ont lieu jusqu’à mi avril, notamment lorsque le porte-greffe utilisé est </a:t>
            </a:r>
            <a:r>
              <a:rPr lang="fr-FR" sz="1100" i="1" kern="0" dirty="0">
                <a:latin typeface="Arial" pitchFamily="34"/>
                <a:cs typeface="Arial" pitchFamily="34"/>
                <a:sym typeface="Wingdings" panose="05000000000000000000" pitchFamily="2" charset="2"/>
              </a:rPr>
              <a:t>Solanum </a:t>
            </a:r>
            <a:r>
              <a:rPr lang="fr-FR" sz="1100" i="1" kern="0" dirty="0" err="1">
                <a:latin typeface="Arial" pitchFamily="34"/>
                <a:cs typeface="Arial" pitchFamily="34"/>
                <a:sym typeface="Wingdings" panose="05000000000000000000" pitchFamily="2" charset="2"/>
              </a:rPr>
              <a:t>torvum</a:t>
            </a:r>
            <a:r>
              <a:rPr lang="fr-FR" sz="1100" kern="0" dirty="0">
                <a:latin typeface="Arial" pitchFamily="34"/>
                <a:cs typeface="Arial" pitchFamily="34"/>
                <a:sym typeface="Wingdings" panose="05000000000000000000" pitchFamily="2" charset="2"/>
              </a:rPr>
              <a:t>. Les plantations plus précoces ne sont pas recommandées pour l’aubergine qui a besoin de chaleur pour sa croissance. Par ailleurs, les plantations précoces sont aussi plus sensibles au Botrytis.</a:t>
            </a:r>
            <a:endParaRPr lang="fr-FR" sz="1050" kern="0" dirty="0">
              <a:latin typeface="Arial" pitchFamily="34"/>
              <a:cs typeface="Arial" pitchFamily="34"/>
              <a:sym typeface="Wingdings" panose="05000000000000000000" pitchFamily="2" charset="2"/>
            </a:endParaRPr>
          </a:p>
        </p:txBody>
      </p:sp>
      <p:cxnSp>
        <p:nvCxnSpPr>
          <p:cNvPr id="15"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pic>
        <p:nvPicPr>
          <p:cNvPr id="12" name="Image 11">
            <a:extLst>
              <a:ext uri="{FF2B5EF4-FFF2-40B4-BE49-F238E27FC236}">
                <a16:creationId xmlns:a16="http://schemas.microsoft.com/office/drawing/2014/main" id="{F1AB3DFD-6969-4FBE-B8CF-291077E18E3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2716" y="792408"/>
            <a:ext cx="5112568" cy="3332950"/>
          </a:xfrm>
          <a:prstGeom prst="rect">
            <a:avLst/>
          </a:prstGeom>
          <a:noFill/>
          <a:ln>
            <a:noFill/>
          </a:ln>
        </p:spPr>
      </p:pic>
      <p:sp>
        <p:nvSpPr>
          <p:cNvPr id="16" name="ZoneTexte 15">
            <a:extLst>
              <a:ext uri="{FF2B5EF4-FFF2-40B4-BE49-F238E27FC236}">
                <a16:creationId xmlns:a16="http://schemas.microsoft.com/office/drawing/2014/main" id="{953EEA84-6381-4AA6-BDAD-51478C02C894}"/>
              </a:ext>
            </a:extLst>
          </p:cNvPr>
          <p:cNvSpPr txBox="1"/>
          <p:nvPr/>
        </p:nvSpPr>
        <p:spPr>
          <a:xfrm>
            <a:off x="284393" y="502748"/>
            <a:ext cx="1566454" cy="461665"/>
          </a:xfrm>
          <a:prstGeom prst="rect">
            <a:avLst/>
          </a:prstGeom>
          <a:noFill/>
        </p:spPr>
        <p:txBody>
          <a:bodyPr wrap="none" rtlCol="0">
            <a:spAutoFit/>
          </a:bodyPr>
          <a:lstStyle/>
          <a:p>
            <a:r>
              <a:rPr lang="fr-FR" sz="1200" b="1" kern="0" dirty="0">
                <a:latin typeface="Arial" pitchFamily="34"/>
                <a:cs typeface="Arial" pitchFamily="34"/>
                <a:sym typeface="Wingdings" panose="05000000000000000000" pitchFamily="2" charset="2"/>
              </a:rPr>
              <a:t>CARPENTRAS (84)</a:t>
            </a:r>
          </a:p>
          <a:p>
            <a:endParaRPr lang="fr-FR" sz="1200" dirty="0"/>
          </a:p>
        </p:txBody>
      </p:sp>
      <p:sp>
        <p:nvSpPr>
          <p:cNvPr id="17" name="ZoneTexte 16">
            <a:extLst>
              <a:ext uri="{FF2B5EF4-FFF2-40B4-BE49-F238E27FC236}">
                <a16:creationId xmlns:a16="http://schemas.microsoft.com/office/drawing/2014/main" id="{27795D94-9004-4ED8-8FE4-E798951B4CAA}"/>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BILAN PHYTOSANITAIRE</a:t>
            </a:r>
          </a:p>
        </p:txBody>
      </p:sp>
      <p:pic>
        <p:nvPicPr>
          <p:cNvPr id="25" name="Image 24" descr="Image11.png"/>
          <p:cNvPicPr>
            <a:picLocks noChangeAspect="1"/>
          </p:cNvPicPr>
          <p:nvPr/>
        </p:nvPicPr>
        <p:blipFill>
          <a:blip r:embed="rId3" cstate="print"/>
          <a:srcRect t="32715"/>
          <a:stretch>
            <a:fillRect/>
          </a:stretch>
        </p:blipFill>
        <p:spPr bwMode="auto">
          <a:xfrm>
            <a:off x="5876925" y="0"/>
            <a:ext cx="841375" cy="841375"/>
          </a:xfrm>
          <a:prstGeom prst="rect">
            <a:avLst/>
          </a:prstGeom>
          <a:noFill/>
          <a:ln w="9525">
            <a:noFill/>
            <a:miter lim="800000"/>
            <a:headEnd/>
            <a:tailEnd/>
          </a:ln>
        </p:spPr>
      </p:pic>
      <p:cxnSp>
        <p:nvCxnSpPr>
          <p:cNvPr id="15"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sp>
        <p:nvSpPr>
          <p:cNvPr id="16" name="Rectangle 15">
            <a:extLst>
              <a:ext uri="{FF2B5EF4-FFF2-40B4-BE49-F238E27FC236}">
                <a16:creationId xmlns:a16="http://schemas.microsoft.com/office/drawing/2014/main" id="{7C1AF8E0-3712-4BDB-8044-EFB3663951B5}"/>
              </a:ext>
            </a:extLst>
          </p:cNvPr>
          <p:cNvSpPr/>
          <p:nvPr/>
        </p:nvSpPr>
        <p:spPr>
          <a:xfrm>
            <a:off x="340629" y="3397980"/>
            <a:ext cx="4640561" cy="338554"/>
          </a:xfrm>
          <a:prstGeom prst="rect">
            <a:avLst/>
          </a:prstGeom>
        </p:spPr>
        <p:txBody>
          <a:bodyPr wrap="square">
            <a:spAutoFit/>
          </a:bodyPr>
          <a:lstStyle/>
          <a:p>
            <a:pPr lvl="0">
              <a:spcAft>
                <a:spcPts val="18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Dynamique de pression</a:t>
            </a:r>
          </a:p>
        </p:txBody>
      </p:sp>
      <p:pic>
        <p:nvPicPr>
          <p:cNvPr id="17" name="object 25">
            <a:extLst>
              <a:ext uri="{FF2B5EF4-FFF2-40B4-BE49-F238E27FC236}">
                <a16:creationId xmlns:a16="http://schemas.microsoft.com/office/drawing/2014/main" id="{42FB720C-6051-4734-B248-3B4A6D926E45}"/>
              </a:ext>
            </a:extLst>
          </p:cNvPr>
          <p:cNvPicPr/>
          <p:nvPr/>
        </p:nvPicPr>
        <p:blipFill>
          <a:blip r:embed="rId4" cstate="print">
            <a:extLst>
              <a:ext uri="{BEBA8EAE-BF5A-486C-A8C5-ECC9F3942E4B}">
                <a14:imgProps xmlns:a14="http://schemas.microsoft.com/office/drawing/2010/main">
                  <a14:imgLayer r:embed="rId5">
                    <a14:imgEffect>
                      <a14:brightnessContrast bright="-20000" contrast="20000"/>
                    </a14:imgEffect>
                  </a14:imgLayer>
                </a14:imgProps>
              </a:ext>
            </a:extLst>
          </a:blip>
          <a:stretch>
            <a:fillRect/>
          </a:stretch>
        </p:blipFill>
        <p:spPr>
          <a:xfrm>
            <a:off x="642693" y="7830529"/>
            <a:ext cx="1239429" cy="502613"/>
          </a:xfrm>
          <a:prstGeom prst="rect">
            <a:avLst/>
          </a:prstGeom>
        </p:spPr>
      </p:pic>
      <p:sp>
        <p:nvSpPr>
          <p:cNvPr id="18" name="object 26">
            <a:extLst>
              <a:ext uri="{FF2B5EF4-FFF2-40B4-BE49-F238E27FC236}">
                <a16:creationId xmlns:a16="http://schemas.microsoft.com/office/drawing/2014/main" id="{5A3EC4F5-60D0-4FDF-8269-241151F902D8}"/>
              </a:ext>
            </a:extLst>
          </p:cNvPr>
          <p:cNvSpPr txBox="1"/>
          <p:nvPr/>
        </p:nvSpPr>
        <p:spPr>
          <a:xfrm>
            <a:off x="1956632" y="7524328"/>
            <a:ext cx="3981912" cy="228268"/>
          </a:xfrm>
          <a:prstGeom prst="rect">
            <a:avLst/>
          </a:prstGeom>
        </p:spPr>
        <p:txBody>
          <a:bodyPr vert="horz" wrap="square" lIns="0" tIns="12700" rIns="0" bIns="0" rtlCol="0">
            <a:spAutoFit/>
          </a:bodyPr>
          <a:lstStyle/>
          <a:p>
            <a:pPr marL="12700">
              <a:lnSpc>
                <a:spcPct val="100000"/>
              </a:lnSpc>
              <a:spcBef>
                <a:spcPts val="100"/>
              </a:spcBef>
            </a:pPr>
            <a:r>
              <a:rPr sz="1400" b="1" dirty="0" err="1">
                <a:solidFill>
                  <a:srgbClr val="2EB496"/>
                </a:solidFill>
                <a:latin typeface="Arial"/>
                <a:cs typeface="Arial"/>
              </a:rPr>
              <a:t>Classement</a:t>
            </a:r>
            <a:r>
              <a:rPr sz="1400" b="1" spc="-70" dirty="0">
                <a:solidFill>
                  <a:srgbClr val="2EB496"/>
                </a:solidFill>
                <a:latin typeface="Arial"/>
                <a:cs typeface="Arial"/>
              </a:rPr>
              <a:t> </a:t>
            </a:r>
            <a:r>
              <a:rPr lang="fr-FR" sz="1400" b="1" spc="-5" dirty="0">
                <a:solidFill>
                  <a:srgbClr val="2EB496"/>
                </a:solidFill>
                <a:latin typeface="Arial"/>
                <a:cs typeface="Arial"/>
              </a:rPr>
              <a:t>des 5 bioagresseurs majoritaires</a:t>
            </a:r>
            <a:endParaRPr sz="1400" dirty="0">
              <a:latin typeface="Arial"/>
              <a:cs typeface="Arial"/>
            </a:endParaRPr>
          </a:p>
        </p:txBody>
      </p:sp>
      <p:sp>
        <p:nvSpPr>
          <p:cNvPr id="19" name="object 27">
            <a:extLst>
              <a:ext uri="{FF2B5EF4-FFF2-40B4-BE49-F238E27FC236}">
                <a16:creationId xmlns:a16="http://schemas.microsoft.com/office/drawing/2014/main" id="{C47A209A-FDC6-4789-962C-6AA11E230F3D}"/>
              </a:ext>
            </a:extLst>
          </p:cNvPr>
          <p:cNvSpPr txBox="1"/>
          <p:nvPr/>
        </p:nvSpPr>
        <p:spPr>
          <a:xfrm>
            <a:off x="2266136" y="7812360"/>
            <a:ext cx="2325728" cy="859210"/>
          </a:xfrm>
          <a:prstGeom prst="rect">
            <a:avLst/>
          </a:prstGeom>
        </p:spPr>
        <p:txBody>
          <a:bodyPr vert="horz" wrap="square" lIns="0" tIns="12700" rIns="0" bIns="0" rtlCol="0">
            <a:spAutoFit/>
          </a:bodyPr>
          <a:lstStyle/>
          <a:p>
            <a:pPr marL="355600" indent="-342900">
              <a:lnSpc>
                <a:spcPct val="100000"/>
              </a:lnSpc>
              <a:spcBef>
                <a:spcPts val="100"/>
              </a:spcBef>
              <a:buAutoNum type="arabicPeriod"/>
              <a:tabLst>
                <a:tab pos="354965" algn="l"/>
                <a:tab pos="355600" algn="l"/>
              </a:tabLst>
            </a:pPr>
            <a:r>
              <a:rPr sz="1100" dirty="0">
                <a:latin typeface="Arial MT"/>
                <a:cs typeface="Arial MT"/>
              </a:rPr>
              <a:t>Pucerons</a:t>
            </a:r>
          </a:p>
          <a:p>
            <a:pPr marL="355600" indent="-342900">
              <a:lnSpc>
                <a:spcPct val="100000"/>
              </a:lnSpc>
              <a:buAutoNum type="arabicPeriod"/>
              <a:tabLst>
                <a:tab pos="354965" algn="l"/>
                <a:tab pos="355600" algn="l"/>
              </a:tabLst>
            </a:pPr>
            <a:r>
              <a:rPr lang="fr-FR" sz="1100" dirty="0">
                <a:latin typeface="Arial MT"/>
                <a:cs typeface="Arial MT"/>
              </a:rPr>
              <a:t>Acariens tétranyques</a:t>
            </a:r>
            <a:endParaRPr sz="1100" dirty="0">
              <a:latin typeface="Arial MT"/>
              <a:cs typeface="Arial MT"/>
            </a:endParaRPr>
          </a:p>
          <a:p>
            <a:pPr marL="355600" indent="-342900">
              <a:lnSpc>
                <a:spcPct val="100000"/>
              </a:lnSpc>
              <a:spcBef>
                <a:spcPts val="5"/>
              </a:spcBef>
              <a:buAutoNum type="arabicPeriod"/>
              <a:tabLst>
                <a:tab pos="354965" algn="l"/>
                <a:tab pos="355600" algn="l"/>
              </a:tabLst>
            </a:pPr>
            <a:r>
              <a:rPr lang="fr-FR" sz="1100" spc="-5" dirty="0">
                <a:latin typeface="Arial MT"/>
                <a:cs typeface="Arial MT"/>
              </a:rPr>
              <a:t>Thrips</a:t>
            </a:r>
            <a:endParaRPr sz="1100" dirty="0">
              <a:latin typeface="Arial MT"/>
              <a:cs typeface="Arial MT"/>
            </a:endParaRPr>
          </a:p>
          <a:p>
            <a:pPr marL="355600" indent="-342900">
              <a:lnSpc>
                <a:spcPct val="100000"/>
              </a:lnSpc>
              <a:buAutoNum type="arabicPeriod"/>
              <a:tabLst>
                <a:tab pos="354965" algn="l"/>
                <a:tab pos="355600" algn="l"/>
              </a:tabLst>
            </a:pPr>
            <a:r>
              <a:rPr lang="fr-FR" sz="1100" dirty="0">
                <a:latin typeface="Arial MT"/>
                <a:cs typeface="Arial MT"/>
              </a:rPr>
              <a:t>Altise</a:t>
            </a:r>
          </a:p>
          <a:p>
            <a:pPr marL="355600" indent="-342900">
              <a:lnSpc>
                <a:spcPct val="100000"/>
              </a:lnSpc>
              <a:buAutoNum type="arabicPeriod"/>
              <a:tabLst>
                <a:tab pos="354965" algn="l"/>
                <a:tab pos="355600" algn="l"/>
              </a:tabLst>
            </a:pPr>
            <a:r>
              <a:rPr lang="fr-FR" sz="1100" dirty="0">
                <a:latin typeface="Arial MT"/>
                <a:cs typeface="Arial MT"/>
              </a:rPr>
              <a:t>Punaises &amp; Verticilliose</a:t>
            </a:r>
            <a:endParaRPr sz="1100" dirty="0">
              <a:latin typeface="Arial MT"/>
              <a:cs typeface="Arial MT"/>
            </a:endParaRPr>
          </a:p>
        </p:txBody>
      </p:sp>
      <p:graphicFrame>
        <p:nvGraphicFramePr>
          <p:cNvPr id="22" name="object 41">
            <a:extLst>
              <a:ext uri="{FF2B5EF4-FFF2-40B4-BE49-F238E27FC236}">
                <a16:creationId xmlns:a16="http://schemas.microsoft.com/office/drawing/2014/main" id="{C4C20336-FBBC-4C5F-8FCD-8C133315C33F}"/>
              </a:ext>
            </a:extLst>
          </p:cNvPr>
          <p:cNvGraphicFramePr>
            <a:graphicFrameLocks noGrp="1"/>
          </p:cNvGraphicFramePr>
          <p:nvPr>
            <p:extLst>
              <p:ext uri="{D42A27DB-BD31-4B8C-83A1-F6EECF244321}">
                <p14:modId xmlns:p14="http://schemas.microsoft.com/office/powerpoint/2010/main" val="3335149578"/>
              </p:ext>
            </p:extLst>
          </p:nvPr>
        </p:nvGraphicFramePr>
        <p:xfrm>
          <a:off x="5285764" y="1299947"/>
          <a:ext cx="1305560" cy="1790443"/>
        </p:xfrm>
        <a:graphic>
          <a:graphicData uri="http://schemas.openxmlformats.org/drawingml/2006/table">
            <a:tbl>
              <a:tblPr firstRow="1" bandRow="1">
                <a:tableStyleId>{2D5ABB26-0587-4C30-8999-92F81FD0307C}</a:tableStyleId>
              </a:tblPr>
              <a:tblGrid>
                <a:gridCol w="521970">
                  <a:extLst>
                    <a:ext uri="{9D8B030D-6E8A-4147-A177-3AD203B41FA5}">
                      <a16:colId xmlns:a16="http://schemas.microsoft.com/office/drawing/2014/main" val="20000"/>
                    </a:ext>
                  </a:extLst>
                </a:gridCol>
                <a:gridCol w="783590">
                  <a:extLst>
                    <a:ext uri="{9D8B030D-6E8A-4147-A177-3AD203B41FA5}">
                      <a16:colId xmlns:a16="http://schemas.microsoft.com/office/drawing/2014/main" val="20001"/>
                    </a:ext>
                  </a:extLst>
                </a:gridCol>
              </a:tblGrid>
              <a:tr h="190500">
                <a:tc gridSpan="2">
                  <a:txBody>
                    <a:bodyPr/>
                    <a:lstStyle/>
                    <a:p>
                      <a:pPr marL="321310">
                        <a:lnSpc>
                          <a:spcPts val="1400"/>
                        </a:lnSpc>
                      </a:pPr>
                      <a:r>
                        <a:rPr sz="1200" b="1" spc="-5" dirty="0">
                          <a:solidFill>
                            <a:srgbClr val="FFFFFF"/>
                          </a:solidFill>
                          <a:latin typeface="Calibri"/>
                          <a:cs typeface="Calibri"/>
                        </a:rPr>
                        <a:t>Fréquence</a:t>
                      </a:r>
                      <a:endParaRPr sz="1200" dirty="0">
                        <a:latin typeface="Calibri"/>
                        <a:cs typeface="Calibri"/>
                      </a:endParaRPr>
                    </a:p>
                  </a:txBody>
                  <a:tcPr marL="0" marR="0" marT="0" marB="0">
                    <a:lnL w="12700">
                      <a:solidFill>
                        <a:srgbClr val="7E7E7E"/>
                      </a:solidFill>
                      <a:prstDash val="solid"/>
                    </a:lnL>
                    <a:lnR w="12700">
                      <a:solidFill>
                        <a:srgbClr val="7E7E7E"/>
                      </a:solidFill>
                      <a:prstDash val="solid"/>
                    </a:lnR>
                    <a:lnT w="12700">
                      <a:solidFill>
                        <a:srgbClr val="7E7E7E"/>
                      </a:solidFill>
                      <a:prstDash val="solid"/>
                    </a:lnT>
                    <a:lnB w="12700">
                      <a:solidFill>
                        <a:srgbClr val="7E7E7E"/>
                      </a:solidFill>
                      <a:prstDash val="solid"/>
                    </a:lnB>
                    <a:solidFill>
                      <a:srgbClr val="2EB496"/>
                    </a:solidFill>
                  </a:tcPr>
                </a:tc>
                <a:tc hMerge="1">
                  <a:txBody>
                    <a:bodyPr/>
                    <a:lstStyle/>
                    <a:p>
                      <a:endParaRPr/>
                    </a:p>
                  </a:txBody>
                  <a:tcPr marL="0" marR="0" marT="0" marB="0"/>
                </a:tc>
                <a:extLst>
                  <a:ext uri="{0D108BD9-81ED-4DB2-BD59-A6C34878D82A}">
                    <a16:rowId xmlns:a16="http://schemas.microsoft.com/office/drawing/2014/main" val="10000"/>
                  </a:ext>
                </a:extLst>
              </a:tr>
              <a:tr h="191770">
                <a:tc>
                  <a:txBody>
                    <a:bodyPr/>
                    <a:lstStyle/>
                    <a:p>
                      <a:pPr marR="151765" algn="r">
                        <a:lnSpc>
                          <a:spcPts val="1315"/>
                        </a:lnSpc>
                      </a:pPr>
                      <a:r>
                        <a:rPr sz="1100" dirty="0">
                          <a:latin typeface="Calibri"/>
                          <a:cs typeface="Calibri"/>
                        </a:rPr>
                        <a:t>0</a:t>
                      </a:r>
                      <a:endParaRPr sz="1100">
                        <a:latin typeface="Calibri"/>
                        <a:cs typeface="Calibri"/>
                      </a:endParaRPr>
                    </a:p>
                  </a:txBody>
                  <a:tcPr marL="0" marR="0" marT="0" marB="0">
                    <a:lnL w="12700">
                      <a:solidFill>
                        <a:srgbClr val="7E7E7E"/>
                      </a:solidFill>
                      <a:prstDash val="solid"/>
                    </a:lnL>
                    <a:lnT w="12700">
                      <a:solidFill>
                        <a:srgbClr val="7E7E7E"/>
                      </a:solidFill>
                      <a:prstDash val="solid"/>
                    </a:lnT>
                  </a:tcPr>
                </a:tc>
                <a:tc>
                  <a:txBody>
                    <a:bodyPr/>
                    <a:lstStyle/>
                    <a:p>
                      <a:pPr marR="92075" algn="r">
                        <a:lnSpc>
                          <a:spcPts val="1315"/>
                        </a:lnSpc>
                      </a:pPr>
                      <a:r>
                        <a:rPr sz="1100" dirty="0">
                          <a:latin typeface="Calibri"/>
                          <a:cs typeface="Calibri"/>
                        </a:rPr>
                        <a:t>0</a:t>
                      </a:r>
                      <a:r>
                        <a:rPr sz="1100" spc="-20" dirty="0">
                          <a:latin typeface="Calibri"/>
                          <a:cs typeface="Calibri"/>
                        </a:rPr>
                        <a:t> </a:t>
                      </a:r>
                      <a:r>
                        <a:rPr sz="1100" dirty="0">
                          <a:latin typeface="Calibri"/>
                          <a:cs typeface="Calibri"/>
                        </a:rPr>
                        <a:t>-</a:t>
                      </a:r>
                      <a:r>
                        <a:rPr sz="1100" spc="-20" dirty="0">
                          <a:latin typeface="Calibri"/>
                          <a:cs typeface="Calibri"/>
                        </a:rPr>
                        <a:t> </a:t>
                      </a:r>
                      <a:r>
                        <a:rPr sz="1100" dirty="0">
                          <a:latin typeface="Calibri"/>
                          <a:cs typeface="Calibri"/>
                        </a:rPr>
                        <a:t>25</a:t>
                      </a:r>
                      <a:r>
                        <a:rPr sz="1100" spc="-30" dirty="0">
                          <a:latin typeface="Calibri"/>
                          <a:cs typeface="Calibri"/>
                        </a:rPr>
                        <a:t> </a:t>
                      </a:r>
                      <a:r>
                        <a:rPr sz="1100" dirty="0">
                          <a:latin typeface="Calibri"/>
                          <a:cs typeface="Calibri"/>
                        </a:rPr>
                        <a:t>%</a:t>
                      </a:r>
                    </a:p>
                  </a:txBody>
                  <a:tcPr marL="0" marR="0" marT="0" marB="0">
                    <a:lnR w="12700">
                      <a:solidFill>
                        <a:srgbClr val="7E7E7E"/>
                      </a:solidFill>
                      <a:prstDash val="solid"/>
                    </a:lnR>
                    <a:lnT w="12700">
                      <a:solidFill>
                        <a:srgbClr val="7E7E7E"/>
                      </a:solidFill>
                      <a:prstDash val="solid"/>
                    </a:lnT>
                  </a:tcPr>
                </a:tc>
                <a:extLst>
                  <a:ext uri="{0D108BD9-81ED-4DB2-BD59-A6C34878D82A}">
                    <a16:rowId xmlns:a16="http://schemas.microsoft.com/office/drawing/2014/main" val="10001"/>
                  </a:ext>
                </a:extLst>
              </a:tr>
              <a:tr h="175260">
                <a:tc>
                  <a:txBody>
                    <a:bodyPr/>
                    <a:lstStyle/>
                    <a:p>
                      <a:pPr marR="151765" algn="r">
                        <a:lnSpc>
                          <a:spcPts val="1185"/>
                        </a:lnSpc>
                      </a:pPr>
                      <a:r>
                        <a:rPr sz="1100" dirty="0">
                          <a:latin typeface="Calibri"/>
                          <a:cs typeface="Calibri"/>
                        </a:rPr>
                        <a:t>1</a:t>
                      </a:r>
                      <a:endParaRPr sz="1100">
                        <a:latin typeface="Calibri"/>
                        <a:cs typeface="Calibri"/>
                      </a:endParaRPr>
                    </a:p>
                  </a:txBody>
                  <a:tcPr marL="0" marR="0" marT="0" marB="0">
                    <a:lnL w="12700">
                      <a:solidFill>
                        <a:srgbClr val="7E7E7E"/>
                      </a:solidFill>
                      <a:prstDash val="solid"/>
                    </a:lnL>
                  </a:tcPr>
                </a:tc>
                <a:tc>
                  <a:txBody>
                    <a:bodyPr/>
                    <a:lstStyle/>
                    <a:p>
                      <a:pPr marR="55880" algn="r">
                        <a:lnSpc>
                          <a:spcPts val="1185"/>
                        </a:lnSpc>
                      </a:pPr>
                      <a:r>
                        <a:rPr sz="1100" dirty="0">
                          <a:latin typeface="Calibri"/>
                          <a:cs typeface="Calibri"/>
                        </a:rPr>
                        <a:t>25</a:t>
                      </a:r>
                      <a:r>
                        <a:rPr sz="1100" spc="-20" dirty="0">
                          <a:latin typeface="Calibri"/>
                          <a:cs typeface="Calibri"/>
                        </a:rPr>
                        <a:t> </a:t>
                      </a:r>
                      <a:r>
                        <a:rPr sz="1100" dirty="0">
                          <a:latin typeface="Calibri"/>
                          <a:cs typeface="Calibri"/>
                        </a:rPr>
                        <a:t>-</a:t>
                      </a:r>
                      <a:r>
                        <a:rPr sz="1100" spc="-15" dirty="0">
                          <a:latin typeface="Calibri"/>
                          <a:cs typeface="Calibri"/>
                        </a:rPr>
                        <a:t> </a:t>
                      </a:r>
                      <a:r>
                        <a:rPr sz="1100" dirty="0">
                          <a:latin typeface="Calibri"/>
                          <a:cs typeface="Calibri"/>
                        </a:rPr>
                        <a:t>50</a:t>
                      </a:r>
                      <a:r>
                        <a:rPr sz="1100" spc="-30" dirty="0">
                          <a:latin typeface="Calibri"/>
                          <a:cs typeface="Calibri"/>
                        </a:rPr>
                        <a:t> </a:t>
                      </a:r>
                      <a:r>
                        <a:rPr sz="1100" dirty="0">
                          <a:latin typeface="Calibri"/>
                          <a:cs typeface="Calibri"/>
                        </a:rPr>
                        <a:t>%</a:t>
                      </a:r>
                      <a:endParaRPr sz="1100">
                        <a:latin typeface="Calibri"/>
                        <a:cs typeface="Calibri"/>
                      </a:endParaRPr>
                    </a:p>
                  </a:txBody>
                  <a:tcPr marL="0" marR="0" marT="0" marB="0">
                    <a:lnR w="12700">
                      <a:solidFill>
                        <a:srgbClr val="7E7E7E"/>
                      </a:solidFill>
                      <a:prstDash val="solid"/>
                    </a:lnR>
                  </a:tcPr>
                </a:tc>
                <a:extLst>
                  <a:ext uri="{0D108BD9-81ED-4DB2-BD59-A6C34878D82A}">
                    <a16:rowId xmlns:a16="http://schemas.microsoft.com/office/drawing/2014/main" val="10002"/>
                  </a:ext>
                </a:extLst>
              </a:tr>
              <a:tr h="178879">
                <a:tc>
                  <a:txBody>
                    <a:bodyPr/>
                    <a:lstStyle/>
                    <a:p>
                      <a:pPr marR="151765" algn="r">
                        <a:lnSpc>
                          <a:spcPts val="1185"/>
                        </a:lnSpc>
                      </a:pPr>
                      <a:r>
                        <a:rPr sz="1100" dirty="0">
                          <a:latin typeface="Calibri"/>
                          <a:cs typeface="Calibri"/>
                        </a:rPr>
                        <a:t>2</a:t>
                      </a:r>
                      <a:endParaRPr sz="1100">
                        <a:latin typeface="Calibri"/>
                        <a:cs typeface="Calibri"/>
                      </a:endParaRPr>
                    </a:p>
                  </a:txBody>
                  <a:tcPr marL="0" marR="0" marT="0" marB="0">
                    <a:lnL w="12700">
                      <a:solidFill>
                        <a:srgbClr val="7E7E7E"/>
                      </a:solidFill>
                      <a:prstDash val="solid"/>
                    </a:lnL>
                  </a:tcPr>
                </a:tc>
                <a:tc>
                  <a:txBody>
                    <a:bodyPr/>
                    <a:lstStyle/>
                    <a:p>
                      <a:pPr marR="55880" algn="r">
                        <a:lnSpc>
                          <a:spcPts val="1185"/>
                        </a:lnSpc>
                      </a:pPr>
                      <a:r>
                        <a:rPr sz="1100" dirty="0">
                          <a:latin typeface="Calibri"/>
                          <a:cs typeface="Calibri"/>
                        </a:rPr>
                        <a:t>50</a:t>
                      </a:r>
                      <a:r>
                        <a:rPr sz="1100" spc="-20" dirty="0">
                          <a:latin typeface="Calibri"/>
                          <a:cs typeface="Calibri"/>
                        </a:rPr>
                        <a:t> </a:t>
                      </a:r>
                      <a:r>
                        <a:rPr sz="1100" dirty="0">
                          <a:latin typeface="Calibri"/>
                          <a:cs typeface="Calibri"/>
                        </a:rPr>
                        <a:t>-</a:t>
                      </a:r>
                      <a:r>
                        <a:rPr sz="1100" spc="-15" dirty="0">
                          <a:latin typeface="Calibri"/>
                          <a:cs typeface="Calibri"/>
                        </a:rPr>
                        <a:t> </a:t>
                      </a:r>
                      <a:r>
                        <a:rPr sz="1100" dirty="0">
                          <a:latin typeface="Calibri"/>
                          <a:cs typeface="Calibri"/>
                        </a:rPr>
                        <a:t>75</a:t>
                      </a:r>
                      <a:r>
                        <a:rPr sz="1100" spc="-30" dirty="0">
                          <a:latin typeface="Calibri"/>
                          <a:cs typeface="Calibri"/>
                        </a:rPr>
                        <a:t> </a:t>
                      </a:r>
                      <a:r>
                        <a:rPr sz="1100" dirty="0">
                          <a:latin typeface="Calibri"/>
                          <a:cs typeface="Calibri"/>
                        </a:rPr>
                        <a:t>%</a:t>
                      </a:r>
                      <a:endParaRPr sz="1100">
                        <a:latin typeface="Calibri"/>
                        <a:cs typeface="Calibri"/>
                      </a:endParaRPr>
                    </a:p>
                  </a:txBody>
                  <a:tcPr marL="0" marR="0" marT="0" marB="0">
                    <a:lnR w="12700">
                      <a:solidFill>
                        <a:srgbClr val="7E7E7E"/>
                      </a:solidFill>
                      <a:prstDash val="solid"/>
                    </a:lnR>
                  </a:tcPr>
                </a:tc>
                <a:extLst>
                  <a:ext uri="{0D108BD9-81ED-4DB2-BD59-A6C34878D82A}">
                    <a16:rowId xmlns:a16="http://schemas.microsoft.com/office/drawing/2014/main" val="10003"/>
                  </a:ext>
                </a:extLst>
              </a:tr>
              <a:tr h="162496">
                <a:tc>
                  <a:txBody>
                    <a:bodyPr/>
                    <a:lstStyle/>
                    <a:p>
                      <a:pPr marR="151765" algn="r">
                        <a:lnSpc>
                          <a:spcPts val="1180"/>
                        </a:lnSpc>
                      </a:pPr>
                      <a:r>
                        <a:rPr sz="1100" dirty="0">
                          <a:latin typeface="Calibri"/>
                          <a:cs typeface="Calibri"/>
                        </a:rPr>
                        <a:t>3</a:t>
                      </a:r>
                      <a:endParaRPr sz="1100">
                        <a:latin typeface="Calibri"/>
                        <a:cs typeface="Calibri"/>
                      </a:endParaRPr>
                    </a:p>
                  </a:txBody>
                  <a:tcPr marL="0" marR="0" marT="0" marB="0">
                    <a:lnL w="12700">
                      <a:solidFill>
                        <a:srgbClr val="7E7E7E"/>
                      </a:solidFill>
                      <a:prstDash val="solid"/>
                    </a:lnL>
                    <a:lnB w="12700">
                      <a:solidFill>
                        <a:srgbClr val="7E7E7E"/>
                      </a:solidFill>
                      <a:prstDash val="solid"/>
                    </a:lnB>
                  </a:tcPr>
                </a:tc>
                <a:tc>
                  <a:txBody>
                    <a:bodyPr/>
                    <a:lstStyle/>
                    <a:p>
                      <a:pPr marR="20955" algn="r">
                        <a:lnSpc>
                          <a:spcPts val="1180"/>
                        </a:lnSpc>
                      </a:pPr>
                      <a:r>
                        <a:rPr sz="1100" dirty="0">
                          <a:latin typeface="Calibri"/>
                          <a:cs typeface="Calibri"/>
                        </a:rPr>
                        <a:t>75</a:t>
                      </a:r>
                      <a:r>
                        <a:rPr sz="1100" spc="-15" dirty="0">
                          <a:latin typeface="Calibri"/>
                          <a:cs typeface="Calibri"/>
                        </a:rPr>
                        <a:t> </a:t>
                      </a:r>
                      <a:r>
                        <a:rPr sz="1100" dirty="0">
                          <a:latin typeface="Calibri"/>
                          <a:cs typeface="Calibri"/>
                        </a:rPr>
                        <a:t>-</a:t>
                      </a:r>
                      <a:r>
                        <a:rPr sz="1100" spc="-20" dirty="0">
                          <a:latin typeface="Calibri"/>
                          <a:cs typeface="Calibri"/>
                        </a:rPr>
                        <a:t> </a:t>
                      </a:r>
                      <a:r>
                        <a:rPr sz="1100" dirty="0">
                          <a:latin typeface="Calibri"/>
                          <a:cs typeface="Calibri"/>
                        </a:rPr>
                        <a:t>100</a:t>
                      </a:r>
                      <a:r>
                        <a:rPr sz="1100" spc="-30" dirty="0">
                          <a:latin typeface="Calibri"/>
                          <a:cs typeface="Calibri"/>
                        </a:rPr>
                        <a:t> </a:t>
                      </a:r>
                      <a:r>
                        <a:rPr sz="1100" dirty="0">
                          <a:latin typeface="Calibri"/>
                          <a:cs typeface="Calibri"/>
                        </a:rPr>
                        <a:t>%</a:t>
                      </a:r>
                      <a:endParaRPr sz="1100">
                        <a:latin typeface="Calibri"/>
                        <a:cs typeface="Calibri"/>
                      </a:endParaRPr>
                    </a:p>
                  </a:txBody>
                  <a:tcPr marL="0" marR="0" marT="0" marB="0">
                    <a:lnR w="12700">
                      <a:solidFill>
                        <a:srgbClr val="7E7E7E"/>
                      </a:solidFill>
                      <a:prstDash val="solid"/>
                    </a:lnR>
                    <a:lnB w="12700">
                      <a:solidFill>
                        <a:srgbClr val="7E7E7E"/>
                      </a:solidFill>
                      <a:prstDash val="solid"/>
                    </a:lnB>
                  </a:tcPr>
                </a:tc>
                <a:extLst>
                  <a:ext uri="{0D108BD9-81ED-4DB2-BD59-A6C34878D82A}">
                    <a16:rowId xmlns:a16="http://schemas.microsoft.com/office/drawing/2014/main" val="10004"/>
                  </a:ext>
                </a:extLst>
              </a:tr>
              <a:tr h="190500">
                <a:tc gridSpan="2">
                  <a:txBody>
                    <a:bodyPr/>
                    <a:lstStyle/>
                    <a:p>
                      <a:pPr marL="373380">
                        <a:lnSpc>
                          <a:spcPts val="1400"/>
                        </a:lnSpc>
                      </a:pPr>
                      <a:r>
                        <a:rPr sz="1200" b="1" spc="-5" dirty="0">
                          <a:solidFill>
                            <a:srgbClr val="FFFFFF"/>
                          </a:solidFill>
                          <a:latin typeface="Calibri"/>
                          <a:cs typeface="Calibri"/>
                        </a:rPr>
                        <a:t>Intensité</a:t>
                      </a:r>
                      <a:endParaRPr sz="1200">
                        <a:latin typeface="Calibri"/>
                        <a:cs typeface="Calibri"/>
                      </a:endParaRPr>
                    </a:p>
                  </a:txBody>
                  <a:tcPr marL="0" marR="0" marT="0" marB="0">
                    <a:lnL w="12700">
                      <a:solidFill>
                        <a:srgbClr val="7E7E7E"/>
                      </a:solidFill>
                      <a:prstDash val="solid"/>
                    </a:lnL>
                    <a:lnR w="12700">
                      <a:solidFill>
                        <a:srgbClr val="7E7E7E"/>
                      </a:solidFill>
                      <a:prstDash val="solid"/>
                    </a:lnR>
                    <a:lnT w="12700">
                      <a:solidFill>
                        <a:srgbClr val="7E7E7E"/>
                      </a:solidFill>
                      <a:prstDash val="solid"/>
                    </a:lnT>
                    <a:lnB w="12700">
                      <a:solidFill>
                        <a:srgbClr val="7E7E7E"/>
                      </a:solidFill>
                      <a:prstDash val="solid"/>
                    </a:lnB>
                    <a:solidFill>
                      <a:srgbClr val="E9415B"/>
                    </a:solidFill>
                  </a:tcPr>
                </a:tc>
                <a:tc hMerge="1">
                  <a:txBody>
                    <a:bodyPr/>
                    <a:lstStyle/>
                    <a:p>
                      <a:endParaRPr/>
                    </a:p>
                  </a:txBody>
                  <a:tcPr marL="0" marR="0" marT="0" marB="0"/>
                </a:tc>
                <a:extLst>
                  <a:ext uri="{0D108BD9-81ED-4DB2-BD59-A6C34878D82A}">
                    <a16:rowId xmlns:a16="http://schemas.microsoft.com/office/drawing/2014/main" val="10005"/>
                  </a:ext>
                </a:extLst>
              </a:tr>
              <a:tr h="191642">
                <a:tc>
                  <a:txBody>
                    <a:bodyPr/>
                    <a:lstStyle/>
                    <a:p>
                      <a:pPr marR="151765" algn="r">
                        <a:lnSpc>
                          <a:spcPts val="1315"/>
                        </a:lnSpc>
                      </a:pPr>
                      <a:r>
                        <a:rPr sz="1100" dirty="0">
                          <a:latin typeface="Calibri"/>
                          <a:cs typeface="Calibri"/>
                        </a:rPr>
                        <a:t>0</a:t>
                      </a:r>
                      <a:endParaRPr sz="1100">
                        <a:latin typeface="Calibri"/>
                        <a:cs typeface="Calibri"/>
                      </a:endParaRPr>
                    </a:p>
                  </a:txBody>
                  <a:tcPr marL="0" marR="0" marT="0" marB="0">
                    <a:lnL w="12700">
                      <a:solidFill>
                        <a:srgbClr val="7E7E7E"/>
                      </a:solidFill>
                      <a:prstDash val="solid"/>
                    </a:lnL>
                    <a:lnT w="12700">
                      <a:solidFill>
                        <a:srgbClr val="7E7E7E"/>
                      </a:solidFill>
                      <a:prstDash val="solid"/>
                    </a:lnT>
                  </a:tcPr>
                </a:tc>
                <a:tc>
                  <a:txBody>
                    <a:bodyPr/>
                    <a:lstStyle/>
                    <a:p>
                      <a:pPr marL="258445">
                        <a:lnSpc>
                          <a:spcPts val="1315"/>
                        </a:lnSpc>
                      </a:pPr>
                      <a:r>
                        <a:rPr sz="1100" spc="-5" dirty="0">
                          <a:latin typeface="Calibri"/>
                          <a:cs typeface="Calibri"/>
                        </a:rPr>
                        <a:t>Absent</a:t>
                      </a:r>
                      <a:endParaRPr sz="1100">
                        <a:latin typeface="Calibri"/>
                        <a:cs typeface="Calibri"/>
                      </a:endParaRPr>
                    </a:p>
                  </a:txBody>
                  <a:tcPr marL="0" marR="0" marT="0" marB="0">
                    <a:lnR w="12700">
                      <a:solidFill>
                        <a:srgbClr val="7E7E7E"/>
                      </a:solidFill>
                      <a:prstDash val="solid"/>
                    </a:lnR>
                    <a:lnT w="12700">
                      <a:solidFill>
                        <a:srgbClr val="7E7E7E"/>
                      </a:solidFill>
                      <a:prstDash val="solid"/>
                    </a:lnT>
                  </a:tcPr>
                </a:tc>
                <a:extLst>
                  <a:ext uri="{0D108BD9-81ED-4DB2-BD59-A6C34878D82A}">
                    <a16:rowId xmlns:a16="http://schemas.microsoft.com/office/drawing/2014/main" val="10006"/>
                  </a:ext>
                </a:extLst>
              </a:tr>
              <a:tr h="175450">
                <a:tc>
                  <a:txBody>
                    <a:bodyPr/>
                    <a:lstStyle/>
                    <a:p>
                      <a:pPr marR="151765" algn="r">
                        <a:lnSpc>
                          <a:spcPts val="1185"/>
                        </a:lnSpc>
                      </a:pPr>
                      <a:r>
                        <a:rPr sz="1100" dirty="0">
                          <a:latin typeface="Calibri"/>
                          <a:cs typeface="Calibri"/>
                        </a:rPr>
                        <a:t>1</a:t>
                      </a:r>
                      <a:endParaRPr sz="1100">
                        <a:latin typeface="Calibri"/>
                        <a:cs typeface="Calibri"/>
                      </a:endParaRPr>
                    </a:p>
                  </a:txBody>
                  <a:tcPr marL="0" marR="0" marT="0" marB="0">
                    <a:lnL w="12700">
                      <a:solidFill>
                        <a:srgbClr val="7E7E7E"/>
                      </a:solidFill>
                      <a:prstDash val="solid"/>
                    </a:lnL>
                  </a:tcPr>
                </a:tc>
                <a:tc>
                  <a:txBody>
                    <a:bodyPr/>
                    <a:lstStyle/>
                    <a:p>
                      <a:pPr marL="288925">
                        <a:lnSpc>
                          <a:spcPts val="1185"/>
                        </a:lnSpc>
                      </a:pPr>
                      <a:r>
                        <a:rPr sz="1100" spc="-5" dirty="0">
                          <a:latin typeface="Calibri"/>
                          <a:cs typeface="Calibri"/>
                        </a:rPr>
                        <a:t>Faible</a:t>
                      </a:r>
                      <a:endParaRPr sz="1100">
                        <a:latin typeface="Calibri"/>
                        <a:cs typeface="Calibri"/>
                      </a:endParaRPr>
                    </a:p>
                  </a:txBody>
                  <a:tcPr marL="0" marR="0" marT="0" marB="0">
                    <a:lnR w="12700">
                      <a:solidFill>
                        <a:srgbClr val="7E7E7E"/>
                      </a:solidFill>
                      <a:prstDash val="solid"/>
                    </a:lnR>
                  </a:tcPr>
                </a:tc>
                <a:extLst>
                  <a:ext uri="{0D108BD9-81ED-4DB2-BD59-A6C34878D82A}">
                    <a16:rowId xmlns:a16="http://schemas.microsoft.com/office/drawing/2014/main" val="10007"/>
                  </a:ext>
                </a:extLst>
              </a:tr>
              <a:tr h="175450">
                <a:tc>
                  <a:txBody>
                    <a:bodyPr/>
                    <a:lstStyle/>
                    <a:p>
                      <a:pPr marR="151765" algn="r">
                        <a:lnSpc>
                          <a:spcPts val="1190"/>
                        </a:lnSpc>
                      </a:pPr>
                      <a:r>
                        <a:rPr sz="1100" dirty="0">
                          <a:latin typeface="Calibri"/>
                          <a:cs typeface="Calibri"/>
                        </a:rPr>
                        <a:t>2</a:t>
                      </a:r>
                      <a:endParaRPr sz="1100">
                        <a:latin typeface="Calibri"/>
                        <a:cs typeface="Calibri"/>
                      </a:endParaRPr>
                    </a:p>
                  </a:txBody>
                  <a:tcPr marL="0" marR="0" marT="0" marB="0">
                    <a:lnL w="12700">
                      <a:solidFill>
                        <a:srgbClr val="7E7E7E"/>
                      </a:solidFill>
                      <a:prstDash val="solid"/>
                    </a:lnL>
                  </a:tcPr>
                </a:tc>
                <a:tc>
                  <a:txBody>
                    <a:bodyPr/>
                    <a:lstStyle/>
                    <a:p>
                      <a:pPr marL="257175">
                        <a:lnSpc>
                          <a:spcPts val="1190"/>
                        </a:lnSpc>
                      </a:pPr>
                      <a:r>
                        <a:rPr sz="1100" dirty="0">
                          <a:latin typeface="Calibri"/>
                          <a:cs typeface="Calibri"/>
                        </a:rPr>
                        <a:t>Moyen</a:t>
                      </a:r>
                      <a:endParaRPr sz="1100">
                        <a:latin typeface="Calibri"/>
                        <a:cs typeface="Calibri"/>
                      </a:endParaRPr>
                    </a:p>
                  </a:txBody>
                  <a:tcPr marL="0" marR="0" marT="0" marB="0">
                    <a:lnR w="12700">
                      <a:solidFill>
                        <a:srgbClr val="7E7E7E"/>
                      </a:solidFill>
                      <a:prstDash val="solid"/>
                    </a:lnR>
                  </a:tcPr>
                </a:tc>
                <a:extLst>
                  <a:ext uri="{0D108BD9-81ED-4DB2-BD59-A6C34878D82A}">
                    <a16:rowId xmlns:a16="http://schemas.microsoft.com/office/drawing/2014/main" val="10008"/>
                  </a:ext>
                </a:extLst>
              </a:tr>
              <a:tr h="158496">
                <a:tc>
                  <a:txBody>
                    <a:bodyPr/>
                    <a:lstStyle/>
                    <a:p>
                      <a:pPr marR="151765" algn="r">
                        <a:lnSpc>
                          <a:spcPts val="1150"/>
                        </a:lnSpc>
                      </a:pPr>
                      <a:r>
                        <a:rPr sz="1100" dirty="0">
                          <a:latin typeface="Calibri"/>
                          <a:cs typeface="Calibri"/>
                        </a:rPr>
                        <a:t>3</a:t>
                      </a:r>
                      <a:endParaRPr sz="1100">
                        <a:latin typeface="Calibri"/>
                        <a:cs typeface="Calibri"/>
                      </a:endParaRPr>
                    </a:p>
                  </a:txBody>
                  <a:tcPr marL="0" marR="0" marT="0" marB="0">
                    <a:lnL w="12700">
                      <a:solidFill>
                        <a:srgbClr val="7E7E7E"/>
                      </a:solidFill>
                      <a:prstDash val="solid"/>
                    </a:lnL>
                    <a:lnB w="12700">
                      <a:solidFill>
                        <a:srgbClr val="7E7E7E"/>
                      </a:solidFill>
                      <a:prstDash val="solid"/>
                    </a:lnB>
                  </a:tcPr>
                </a:tc>
                <a:tc>
                  <a:txBody>
                    <a:bodyPr/>
                    <a:lstStyle/>
                    <a:p>
                      <a:pPr marL="306070">
                        <a:lnSpc>
                          <a:spcPts val="1150"/>
                        </a:lnSpc>
                      </a:pPr>
                      <a:r>
                        <a:rPr sz="1100" spc="-5" dirty="0">
                          <a:latin typeface="Calibri"/>
                          <a:cs typeface="Calibri"/>
                        </a:rPr>
                        <a:t>Elevé</a:t>
                      </a:r>
                      <a:endParaRPr sz="1100" dirty="0">
                        <a:latin typeface="Calibri"/>
                        <a:cs typeface="Calibri"/>
                      </a:endParaRPr>
                    </a:p>
                  </a:txBody>
                  <a:tcPr marL="0" marR="0" marT="0" marB="0">
                    <a:lnR w="12700">
                      <a:solidFill>
                        <a:srgbClr val="7E7E7E"/>
                      </a:solidFill>
                      <a:prstDash val="solid"/>
                    </a:lnR>
                    <a:lnB w="12700">
                      <a:solidFill>
                        <a:srgbClr val="7E7E7E"/>
                      </a:solidFill>
                      <a:prstDash val="solid"/>
                    </a:lnB>
                  </a:tcPr>
                </a:tc>
                <a:extLst>
                  <a:ext uri="{0D108BD9-81ED-4DB2-BD59-A6C34878D82A}">
                    <a16:rowId xmlns:a16="http://schemas.microsoft.com/office/drawing/2014/main" val="10009"/>
                  </a:ext>
                </a:extLst>
              </a:tr>
            </a:tbl>
          </a:graphicData>
        </a:graphic>
      </p:graphicFrame>
      <p:graphicFrame>
        <p:nvGraphicFramePr>
          <p:cNvPr id="26" name="Graphique 25">
            <a:extLst>
              <a:ext uri="{FF2B5EF4-FFF2-40B4-BE49-F238E27FC236}">
                <a16:creationId xmlns:a16="http://schemas.microsoft.com/office/drawing/2014/main" id="{6C139164-FE3C-41FA-A802-11410A2019ED}"/>
              </a:ext>
            </a:extLst>
          </p:cNvPr>
          <p:cNvGraphicFramePr>
            <a:graphicFrameLocks/>
          </p:cNvGraphicFramePr>
          <p:nvPr>
            <p:extLst>
              <p:ext uri="{D42A27DB-BD31-4B8C-83A1-F6EECF244321}">
                <p14:modId xmlns:p14="http://schemas.microsoft.com/office/powerpoint/2010/main" val="3679913387"/>
              </p:ext>
            </p:extLst>
          </p:nvPr>
        </p:nvGraphicFramePr>
        <p:xfrm>
          <a:off x="235275" y="775291"/>
          <a:ext cx="5055625" cy="2500378"/>
        </p:xfrm>
        <a:graphic>
          <a:graphicData uri="http://schemas.openxmlformats.org/drawingml/2006/chart">
            <c:chart xmlns:c="http://schemas.openxmlformats.org/drawingml/2006/chart" xmlns:r="http://schemas.openxmlformats.org/officeDocument/2006/relationships" r:id="rId6"/>
          </a:graphicData>
        </a:graphic>
      </p:graphicFrame>
      <p:pic>
        <p:nvPicPr>
          <p:cNvPr id="27" name="Image 26">
            <a:extLst>
              <a:ext uri="{FF2B5EF4-FFF2-40B4-BE49-F238E27FC236}">
                <a16:creationId xmlns:a16="http://schemas.microsoft.com/office/drawing/2014/main" id="{AA689233-976C-40BD-AFEF-F700497DAC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6668" y="898821"/>
            <a:ext cx="4536504" cy="359791"/>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628FB9F4-BD1D-461A-A756-DB6F8754396C}"/>
              </a:ext>
            </a:extLst>
          </p:cNvPr>
          <p:cNvSpPr txBox="1"/>
          <p:nvPr/>
        </p:nvSpPr>
        <p:spPr>
          <a:xfrm>
            <a:off x="5230231" y="951758"/>
            <a:ext cx="1511821" cy="253916"/>
          </a:xfrm>
          <a:prstGeom prst="rect">
            <a:avLst/>
          </a:prstGeom>
          <a:noFill/>
        </p:spPr>
        <p:txBody>
          <a:bodyPr wrap="square" rtlCol="0">
            <a:spAutoFit/>
          </a:bodyPr>
          <a:lstStyle/>
          <a:p>
            <a:r>
              <a:rPr lang="fr-FR" sz="1050" b="1" dirty="0">
                <a:solidFill>
                  <a:schemeClr val="accent6"/>
                </a:solidFill>
              </a:rPr>
              <a:t>Comparaison à 2020</a:t>
            </a:r>
          </a:p>
        </p:txBody>
      </p:sp>
      <p:sp>
        <p:nvSpPr>
          <p:cNvPr id="28" name="ZoneTexte 27">
            <a:extLst>
              <a:ext uri="{FF2B5EF4-FFF2-40B4-BE49-F238E27FC236}">
                <a16:creationId xmlns:a16="http://schemas.microsoft.com/office/drawing/2014/main" id="{A5178763-CC4C-489A-BC6B-AA1DF9A5E1EF}"/>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sp>
        <p:nvSpPr>
          <p:cNvPr id="29" name="Rectangle 28">
            <a:extLst>
              <a:ext uri="{FF2B5EF4-FFF2-40B4-BE49-F238E27FC236}">
                <a16:creationId xmlns:a16="http://schemas.microsoft.com/office/drawing/2014/main" id="{05B22ADB-DD61-42CC-B60A-0E1B1D5B7DDD}"/>
              </a:ext>
            </a:extLst>
          </p:cNvPr>
          <p:cNvSpPr/>
          <p:nvPr/>
        </p:nvSpPr>
        <p:spPr>
          <a:xfrm>
            <a:off x="349938" y="500258"/>
            <a:ext cx="4640561" cy="338554"/>
          </a:xfrm>
          <a:prstGeom prst="rect">
            <a:avLst/>
          </a:prstGeom>
        </p:spPr>
        <p:txBody>
          <a:bodyPr wrap="square">
            <a:spAutoFit/>
          </a:bodyPr>
          <a:lstStyle/>
          <a:p>
            <a:pPr lvl="0">
              <a:spcAft>
                <a:spcPts val="18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Synthèse annuelle de pression</a:t>
            </a:r>
          </a:p>
        </p:txBody>
      </p:sp>
      <p:graphicFrame>
        <p:nvGraphicFramePr>
          <p:cNvPr id="2" name="Objet 1">
            <a:extLst>
              <a:ext uri="{FF2B5EF4-FFF2-40B4-BE49-F238E27FC236}">
                <a16:creationId xmlns:a16="http://schemas.microsoft.com/office/drawing/2014/main" id="{5A7FAF25-8893-4C32-B502-51B5B56CC6A1}"/>
              </a:ext>
            </a:extLst>
          </p:cNvPr>
          <p:cNvGraphicFramePr>
            <a:graphicFrameLocks noChangeAspect="1"/>
          </p:cNvGraphicFramePr>
          <p:nvPr>
            <p:extLst>
              <p:ext uri="{D42A27DB-BD31-4B8C-83A1-F6EECF244321}">
                <p14:modId xmlns:p14="http://schemas.microsoft.com/office/powerpoint/2010/main" val="451536417"/>
              </p:ext>
            </p:extLst>
          </p:nvPr>
        </p:nvGraphicFramePr>
        <p:xfrm>
          <a:off x="235276" y="3796297"/>
          <a:ext cx="6342756" cy="3542752"/>
        </p:xfrm>
        <a:graphic>
          <a:graphicData uri="http://schemas.openxmlformats.org/presentationml/2006/ole">
            <mc:AlternateContent xmlns:mc="http://schemas.openxmlformats.org/markup-compatibility/2006">
              <mc:Choice xmlns:v="urn:schemas-microsoft-com:vml" Requires="v">
                <p:oleObj spid="_x0000_s1039" name="Worksheet" r:id="rId8" imgW="8677195" imgH="4286378" progId="Excel.Sheet.12">
                  <p:embed/>
                </p:oleObj>
              </mc:Choice>
              <mc:Fallback>
                <p:oleObj name="Worksheet" r:id="rId8" imgW="8677195" imgH="4286378" progId="Excel.Sheet.12">
                  <p:embed/>
                  <p:pic>
                    <p:nvPicPr>
                      <p:cNvPr id="0" name=""/>
                      <p:cNvPicPr/>
                      <p:nvPr/>
                    </p:nvPicPr>
                    <p:blipFill>
                      <a:blip r:embed="rId9"/>
                      <a:stretch>
                        <a:fillRect/>
                      </a:stretch>
                    </p:blipFill>
                    <p:spPr>
                      <a:xfrm>
                        <a:off x="235276" y="3796297"/>
                        <a:ext cx="6342756" cy="3542752"/>
                      </a:xfrm>
                      <a:prstGeom prst="rect">
                        <a:avLst/>
                      </a:prstGeom>
                    </p:spPr>
                  </p:pic>
                </p:oleObj>
              </mc:Fallback>
            </mc:AlternateContent>
          </a:graphicData>
        </a:graphic>
      </p:graphicFrame>
    </p:spTree>
    <p:extLst>
      <p:ext uri="{BB962C8B-B14F-4D97-AF65-F5344CB8AC3E}">
        <p14:creationId xmlns:p14="http://schemas.microsoft.com/office/powerpoint/2010/main" val="468587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4D4A11B-6F9E-4740-86BF-042B51AC0E78}"/>
              </a:ext>
            </a:extLst>
          </p:cNvPr>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BILAN PHYTOSANITAIRE</a:t>
            </a:r>
          </a:p>
        </p:txBody>
      </p:sp>
      <p:cxnSp>
        <p:nvCxnSpPr>
          <p:cNvPr id="9"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pic>
        <p:nvPicPr>
          <p:cNvPr id="25" name="Image 24" descr="Image11.png"/>
          <p:cNvPicPr>
            <a:picLocks noChangeAspect="1"/>
          </p:cNvPicPr>
          <p:nvPr/>
        </p:nvPicPr>
        <p:blipFill>
          <a:blip r:embed="rId2" cstate="print"/>
          <a:srcRect t="32715"/>
          <a:stretch>
            <a:fillRect/>
          </a:stretch>
        </p:blipFill>
        <p:spPr bwMode="auto">
          <a:xfrm>
            <a:off x="5876925" y="0"/>
            <a:ext cx="841375" cy="841375"/>
          </a:xfrm>
          <a:prstGeom prst="rect">
            <a:avLst/>
          </a:prstGeom>
          <a:noFill/>
          <a:ln w="9525">
            <a:noFill/>
            <a:miter lim="800000"/>
            <a:headEnd/>
            <a:tailEnd/>
          </a:ln>
        </p:spPr>
      </p:pic>
      <p:sp>
        <p:nvSpPr>
          <p:cNvPr id="12" name="object 3">
            <a:extLst>
              <a:ext uri="{FF2B5EF4-FFF2-40B4-BE49-F238E27FC236}">
                <a16:creationId xmlns:a16="http://schemas.microsoft.com/office/drawing/2014/main" id="{57542A0A-ED41-4945-A9B2-1CAFACD447DD}"/>
              </a:ext>
            </a:extLst>
          </p:cNvPr>
          <p:cNvSpPr txBox="1"/>
          <p:nvPr/>
        </p:nvSpPr>
        <p:spPr>
          <a:xfrm>
            <a:off x="278636" y="705888"/>
            <a:ext cx="6439664" cy="409728"/>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E9425C"/>
                </a:solidFill>
                <a:latin typeface="Arial"/>
                <a:cs typeface="Arial"/>
              </a:rPr>
              <a:t>Evolution</a:t>
            </a:r>
            <a:r>
              <a:rPr sz="1600" b="1" spc="55" dirty="0">
                <a:solidFill>
                  <a:srgbClr val="E9425C"/>
                </a:solidFill>
                <a:latin typeface="Arial"/>
                <a:cs typeface="Arial"/>
              </a:rPr>
              <a:t> </a:t>
            </a:r>
            <a:r>
              <a:rPr lang="fr-FR" sz="1600" b="1" spc="55" dirty="0">
                <a:solidFill>
                  <a:srgbClr val="E9425C"/>
                </a:solidFill>
                <a:latin typeface="Arial"/>
                <a:cs typeface="Arial"/>
              </a:rPr>
              <a:t>pluriannuelle </a:t>
            </a:r>
            <a:r>
              <a:rPr sz="1600" b="1" spc="-5" dirty="0">
                <a:solidFill>
                  <a:srgbClr val="E9425C"/>
                </a:solidFill>
                <a:latin typeface="Arial"/>
                <a:cs typeface="Arial"/>
              </a:rPr>
              <a:t>des</a:t>
            </a:r>
            <a:r>
              <a:rPr sz="1600" b="1" spc="-10" dirty="0">
                <a:solidFill>
                  <a:srgbClr val="E9425C"/>
                </a:solidFill>
                <a:latin typeface="Arial"/>
                <a:cs typeface="Arial"/>
              </a:rPr>
              <a:t> niveaux</a:t>
            </a:r>
            <a:r>
              <a:rPr sz="1600" b="1" spc="50" dirty="0">
                <a:solidFill>
                  <a:srgbClr val="E9425C"/>
                </a:solidFill>
                <a:latin typeface="Arial"/>
                <a:cs typeface="Arial"/>
              </a:rPr>
              <a:t> </a:t>
            </a:r>
            <a:r>
              <a:rPr sz="1600" b="1" spc="-5" dirty="0">
                <a:solidFill>
                  <a:srgbClr val="E9425C"/>
                </a:solidFill>
                <a:latin typeface="Arial"/>
                <a:cs typeface="Arial"/>
              </a:rPr>
              <a:t>de</a:t>
            </a:r>
            <a:r>
              <a:rPr sz="1600" b="1" dirty="0">
                <a:solidFill>
                  <a:srgbClr val="E9425C"/>
                </a:solidFill>
                <a:latin typeface="Arial"/>
                <a:cs typeface="Arial"/>
              </a:rPr>
              <a:t> </a:t>
            </a:r>
            <a:r>
              <a:rPr sz="1600" b="1" spc="-5" dirty="0">
                <a:solidFill>
                  <a:srgbClr val="E9425C"/>
                </a:solidFill>
                <a:latin typeface="Arial"/>
                <a:cs typeface="Arial"/>
              </a:rPr>
              <a:t>pression</a:t>
            </a:r>
            <a:endParaRPr lang="fr-FR" sz="1600" b="1" dirty="0">
              <a:solidFill>
                <a:srgbClr val="E9425C"/>
              </a:solidFill>
              <a:latin typeface="Arial"/>
              <a:cs typeface="Arial"/>
            </a:endParaRPr>
          </a:p>
          <a:p>
            <a:pPr marL="12700">
              <a:lnSpc>
                <a:spcPct val="100000"/>
              </a:lnSpc>
              <a:spcBef>
                <a:spcPts val="95"/>
              </a:spcBef>
            </a:pPr>
            <a:r>
              <a:rPr sz="900" i="1" spc="-5" dirty="0" err="1">
                <a:latin typeface="Arial"/>
                <a:cs typeface="Arial"/>
              </a:rPr>
              <a:t>L’indice</a:t>
            </a:r>
            <a:r>
              <a:rPr sz="900" i="1" spc="-10" dirty="0">
                <a:latin typeface="Arial"/>
                <a:cs typeface="Arial"/>
              </a:rPr>
              <a:t> </a:t>
            </a:r>
            <a:r>
              <a:rPr sz="900" i="1" dirty="0">
                <a:latin typeface="Arial"/>
                <a:cs typeface="Arial"/>
              </a:rPr>
              <a:t>de</a:t>
            </a:r>
            <a:r>
              <a:rPr sz="900" i="1" spc="-10" dirty="0">
                <a:latin typeface="Arial"/>
                <a:cs typeface="Arial"/>
              </a:rPr>
              <a:t> </a:t>
            </a:r>
            <a:r>
              <a:rPr sz="900" i="1" dirty="0">
                <a:latin typeface="Arial"/>
                <a:cs typeface="Arial"/>
              </a:rPr>
              <a:t>pression</a:t>
            </a:r>
            <a:r>
              <a:rPr sz="900" i="1" spc="-35" dirty="0">
                <a:latin typeface="Arial"/>
                <a:cs typeface="Arial"/>
              </a:rPr>
              <a:t> </a:t>
            </a:r>
            <a:r>
              <a:rPr sz="900" i="1" dirty="0">
                <a:latin typeface="Arial"/>
                <a:cs typeface="Arial"/>
              </a:rPr>
              <a:t>annuel</a:t>
            </a:r>
            <a:r>
              <a:rPr sz="900" i="1" spc="-15" dirty="0">
                <a:latin typeface="Arial"/>
                <a:cs typeface="Arial"/>
              </a:rPr>
              <a:t> </a:t>
            </a:r>
            <a:r>
              <a:rPr sz="900" i="1" dirty="0">
                <a:latin typeface="Arial"/>
                <a:cs typeface="Arial"/>
              </a:rPr>
              <a:t>correspond</a:t>
            </a:r>
            <a:r>
              <a:rPr sz="900" i="1" spc="-35" dirty="0">
                <a:latin typeface="Arial"/>
                <a:cs typeface="Arial"/>
              </a:rPr>
              <a:t> </a:t>
            </a:r>
            <a:r>
              <a:rPr sz="900" i="1" dirty="0">
                <a:latin typeface="Arial"/>
                <a:cs typeface="Arial"/>
              </a:rPr>
              <a:t>au</a:t>
            </a:r>
            <a:r>
              <a:rPr sz="900" i="1" spc="-10" dirty="0">
                <a:latin typeface="Arial"/>
                <a:cs typeface="Arial"/>
              </a:rPr>
              <a:t> </a:t>
            </a:r>
            <a:r>
              <a:rPr sz="900" i="1" spc="-5" dirty="0">
                <a:latin typeface="Arial"/>
                <a:cs typeface="Arial"/>
              </a:rPr>
              <a:t>cumul</a:t>
            </a:r>
            <a:r>
              <a:rPr sz="900" i="1" spc="-10" dirty="0">
                <a:latin typeface="Arial"/>
                <a:cs typeface="Arial"/>
              </a:rPr>
              <a:t> </a:t>
            </a:r>
            <a:r>
              <a:rPr sz="900" i="1" dirty="0">
                <a:latin typeface="Arial"/>
                <a:cs typeface="Arial"/>
              </a:rPr>
              <a:t>des notes</a:t>
            </a:r>
            <a:r>
              <a:rPr sz="900" i="1" spc="-20" dirty="0">
                <a:latin typeface="Arial"/>
                <a:cs typeface="Arial"/>
              </a:rPr>
              <a:t> </a:t>
            </a:r>
            <a:r>
              <a:rPr sz="900" i="1" dirty="0">
                <a:latin typeface="Arial"/>
                <a:cs typeface="Arial"/>
              </a:rPr>
              <a:t>de</a:t>
            </a:r>
            <a:r>
              <a:rPr sz="900" i="1" spc="-10" dirty="0">
                <a:latin typeface="Arial"/>
                <a:cs typeface="Arial"/>
              </a:rPr>
              <a:t> </a:t>
            </a:r>
            <a:r>
              <a:rPr sz="900" i="1" dirty="0">
                <a:latin typeface="Arial"/>
                <a:cs typeface="Arial"/>
              </a:rPr>
              <a:t>niveau</a:t>
            </a:r>
            <a:r>
              <a:rPr sz="900" i="1" spc="-20" dirty="0">
                <a:latin typeface="Arial"/>
                <a:cs typeface="Arial"/>
              </a:rPr>
              <a:t> </a:t>
            </a:r>
            <a:r>
              <a:rPr sz="900" i="1" dirty="0">
                <a:latin typeface="Arial"/>
                <a:cs typeface="Arial"/>
              </a:rPr>
              <a:t>de</a:t>
            </a:r>
            <a:r>
              <a:rPr sz="900" i="1" spc="-5" dirty="0">
                <a:latin typeface="Arial"/>
                <a:cs typeface="Arial"/>
              </a:rPr>
              <a:t> </a:t>
            </a:r>
            <a:r>
              <a:rPr sz="900" i="1" dirty="0">
                <a:latin typeface="Arial"/>
                <a:cs typeface="Arial"/>
              </a:rPr>
              <a:t>pression</a:t>
            </a:r>
            <a:r>
              <a:rPr sz="900" i="1" spc="-35" dirty="0">
                <a:latin typeface="Arial"/>
                <a:cs typeface="Arial"/>
              </a:rPr>
              <a:t> </a:t>
            </a:r>
            <a:r>
              <a:rPr sz="900" i="1" spc="-5" dirty="0">
                <a:latin typeface="Arial"/>
                <a:cs typeface="Arial"/>
              </a:rPr>
              <a:t>d’une</a:t>
            </a:r>
            <a:r>
              <a:rPr sz="900" i="1" dirty="0">
                <a:latin typeface="Arial"/>
                <a:cs typeface="Arial"/>
              </a:rPr>
              <a:t> année</a:t>
            </a:r>
            <a:r>
              <a:rPr sz="900" i="1" spc="-20" dirty="0">
                <a:latin typeface="Arial"/>
                <a:cs typeface="Arial"/>
              </a:rPr>
              <a:t> </a:t>
            </a:r>
            <a:r>
              <a:rPr sz="900" i="1" spc="20" dirty="0">
                <a:latin typeface="Arial"/>
                <a:cs typeface="Arial"/>
              </a:rPr>
              <a:t>(cf</a:t>
            </a:r>
            <a:r>
              <a:rPr sz="900" i="1" spc="5" dirty="0">
                <a:latin typeface="Arial"/>
                <a:cs typeface="Arial"/>
              </a:rPr>
              <a:t> </a:t>
            </a:r>
            <a:r>
              <a:rPr sz="900" i="1" spc="-5" dirty="0">
                <a:latin typeface="Arial"/>
                <a:cs typeface="Arial"/>
              </a:rPr>
              <a:t>méthode</a:t>
            </a:r>
            <a:r>
              <a:rPr sz="900" i="1" spc="-20" dirty="0">
                <a:latin typeface="Arial"/>
                <a:cs typeface="Arial"/>
              </a:rPr>
              <a:t> </a:t>
            </a:r>
            <a:r>
              <a:rPr sz="900" i="1" dirty="0" err="1">
                <a:latin typeface="Arial"/>
                <a:cs typeface="Arial"/>
              </a:rPr>
              <a:t>utilisée</a:t>
            </a:r>
            <a:r>
              <a:rPr sz="900" i="1" dirty="0">
                <a:latin typeface="Arial"/>
                <a:cs typeface="Arial"/>
              </a:rPr>
              <a:t>).</a:t>
            </a:r>
            <a:endParaRPr sz="900" dirty="0">
              <a:latin typeface="Arial"/>
              <a:cs typeface="Arial"/>
            </a:endParaRPr>
          </a:p>
        </p:txBody>
      </p:sp>
      <p:graphicFrame>
        <p:nvGraphicFramePr>
          <p:cNvPr id="14" name="Graphique 13">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4010765013"/>
              </p:ext>
            </p:extLst>
          </p:nvPr>
        </p:nvGraphicFramePr>
        <p:xfrm>
          <a:off x="237073" y="1302007"/>
          <a:ext cx="6264274" cy="31022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aphique 14">
            <a:extLst>
              <a:ext uri="{FF2B5EF4-FFF2-40B4-BE49-F238E27FC236}">
                <a16:creationId xmlns:a16="http://schemas.microsoft.com/office/drawing/2014/main" id="{7497A28E-4EE5-42A1-9E9F-2E3ACDF2CF8D}"/>
              </a:ext>
            </a:extLst>
          </p:cNvPr>
          <p:cNvGraphicFramePr>
            <a:graphicFrameLocks/>
          </p:cNvGraphicFramePr>
          <p:nvPr>
            <p:extLst>
              <p:ext uri="{D42A27DB-BD31-4B8C-83A1-F6EECF244321}">
                <p14:modId xmlns:p14="http://schemas.microsoft.com/office/powerpoint/2010/main" val="956433750"/>
              </p:ext>
            </p:extLst>
          </p:nvPr>
        </p:nvGraphicFramePr>
        <p:xfrm>
          <a:off x="278636" y="4562521"/>
          <a:ext cx="2286268" cy="38950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Graphique 15">
            <a:extLst>
              <a:ext uri="{FF2B5EF4-FFF2-40B4-BE49-F238E27FC236}">
                <a16:creationId xmlns:a16="http://schemas.microsoft.com/office/drawing/2014/main" id="{00000000-0008-0000-0300-000005000000}"/>
              </a:ext>
            </a:extLst>
          </p:cNvPr>
          <p:cNvGraphicFramePr>
            <a:graphicFrameLocks/>
          </p:cNvGraphicFramePr>
          <p:nvPr>
            <p:extLst>
              <p:ext uri="{D42A27DB-BD31-4B8C-83A1-F6EECF244321}">
                <p14:modId xmlns:p14="http://schemas.microsoft.com/office/powerpoint/2010/main" val="3170307638"/>
              </p:ext>
            </p:extLst>
          </p:nvPr>
        </p:nvGraphicFramePr>
        <p:xfrm>
          <a:off x="2564904" y="4565423"/>
          <a:ext cx="4014460" cy="3895009"/>
        </p:xfrm>
        <a:graphic>
          <a:graphicData uri="http://schemas.openxmlformats.org/drawingml/2006/chart">
            <c:chart xmlns:c="http://schemas.openxmlformats.org/drawingml/2006/chart" xmlns:r="http://schemas.openxmlformats.org/officeDocument/2006/relationships" r:id="rId5"/>
          </a:graphicData>
        </a:graphic>
      </p:graphicFrame>
      <p:cxnSp>
        <p:nvCxnSpPr>
          <p:cNvPr id="3" name="Connecteur droit avec flèche 2">
            <a:extLst>
              <a:ext uri="{FF2B5EF4-FFF2-40B4-BE49-F238E27FC236}">
                <a16:creationId xmlns:a16="http://schemas.microsoft.com/office/drawing/2014/main" id="{83796B0C-AD0D-4755-B838-16F1CB0315FE}"/>
              </a:ext>
            </a:extLst>
          </p:cNvPr>
          <p:cNvCxnSpPr>
            <a:cxnSpLocks/>
          </p:cNvCxnSpPr>
          <p:nvPr/>
        </p:nvCxnSpPr>
        <p:spPr>
          <a:xfrm>
            <a:off x="2708920" y="2267744"/>
            <a:ext cx="288032"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40D4D1B1-3EC2-4B2B-BE87-323046A2E9EA}"/>
              </a:ext>
            </a:extLst>
          </p:cNvPr>
          <p:cNvCxnSpPr>
            <a:cxnSpLocks/>
          </p:cNvCxnSpPr>
          <p:nvPr/>
        </p:nvCxnSpPr>
        <p:spPr>
          <a:xfrm>
            <a:off x="4653136" y="3275856"/>
            <a:ext cx="288032"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6CBD0426-85C9-4A1F-BE0E-DD2BE364FF03}"/>
              </a:ext>
            </a:extLst>
          </p:cNvPr>
          <p:cNvCxnSpPr>
            <a:cxnSpLocks/>
          </p:cNvCxnSpPr>
          <p:nvPr/>
        </p:nvCxnSpPr>
        <p:spPr>
          <a:xfrm>
            <a:off x="4221088" y="3419872"/>
            <a:ext cx="288032"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1BB30088-BF72-4231-9610-BCD93DF33EBF}"/>
              </a:ext>
            </a:extLst>
          </p:cNvPr>
          <p:cNvCxnSpPr>
            <a:cxnSpLocks/>
          </p:cNvCxnSpPr>
          <p:nvPr/>
        </p:nvCxnSpPr>
        <p:spPr>
          <a:xfrm>
            <a:off x="3717032" y="2339752"/>
            <a:ext cx="288032"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a:extLst>
              <a:ext uri="{FF2B5EF4-FFF2-40B4-BE49-F238E27FC236}">
                <a16:creationId xmlns:a16="http://schemas.microsoft.com/office/drawing/2014/main" id="{1508F609-4B2A-4638-A971-7591FB310742}"/>
              </a:ext>
            </a:extLst>
          </p:cNvPr>
          <p:cNvCxnSpPr>
            <a:cxnSpLocks/>
          </p:cNvCxnSpPr>
          <p:nvPr/>
        </p:nvCxnSpPr>
        <p:spPr>
          <a:xfrm>
            <a:off x="1628800" y="2051720"/>
            <a:ext cx="36004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40E43147-C0E9-4008-99CA-F8018EB582D4}"/>
              </a:ext>
            </a:extLst>
          </p:cNvPr>
          <p:cNvCxnSpPr>
            <a:cxnSpLocks/>
          </p:cNvCxnSpPr>
          <p:nvPr/>
        </p:nvCxnSpPr>
        <p:spPr>
          <a:xfrm>
            <a:off x="1396156" y="2267744"/>
            <a:ext cx="51227" cy="54851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F201B48F-A2B8-4FE3-A792-E4F237834E75}"/>
              </a:ext>
            </a:extLst>
          </p:cNvPr>
          <p:cNvCxnSpPr>
            <a:cxnSpLocks/>
          </p:cNvCxnSpPr>
          <p:nvPr/>
        </p:nvCxnSpPr>
        <p:spPr>
          <a:xfrm>
            <a:off x="3843917" y="6948264"/>
            <a:ext cx="288032"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F3CA2AF1-ED05-433D-9534-B4202285057D}"/>
              </a:ext>
            </a:extLst>
          </p:cNvPr>
          <p:cNvCxnSpPr>
            <a:cxnSpLocks/>
          </p:cNvCxnSpPr>
          <p:nvPr/>
        </p:nvCxnSpPr>
        <p:spPr>
          <a:xfrm>
            <a:off x="3498468" y="6228184"/>
            <a:ext cx="218564"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071FFA2C-7387-4D92-9CB1-099D322687E9}"/>
              </a:ext>
            </a:extLst>
          </p:cNvPr>
          <p:cNvCxnSpPr>
            <a:cxnSpLocks/>
          </p:cNvCxnSpPr>
          <p:nvPr/>
        </p:nvCxnSpPr>
        <p:spPr>
          <a:xfrm>
            <a:off x="2348880" y="2542002"/>
            <a:ext cx="123235" cy="14053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43D80ABE-AC92-432E-A24D-A4E432E7ABF9}"/>
              </a:ext>
            </a:extLst>
          </p:cNvPr>
          <p:cNvCxnSpPr>
            <a:cxnSpLocks/>
          </p:cNvCxnSpPr>
          <p:nvPr/>
        </p:nvCxnSpPr>
        <p:spPr>
          <a:xfrm flipV="1">
            <a:off x="3284984" y="1619672"/>
            <a:ext cx="84226" cy="24478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ZoneTexte 23">
            <a:extLst>
              <a:ext uri="{FF2B5EF4-FFF2-40B4-BE49-F238E27FC236}">
                <a16:creationId xmlns:a16="http://schemas.microsoft.com/office/drawing/2014/main" id="{9C66ED22-D41B-4060-81F6-DA8D0B4FDFF2}"/>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cteur droit 23">
            <a:extLst>
              <a:ext uri="{FF2B5EF4-FFF2-40B4-BE49-F238E27FC236}">
                <a16:creationId xmlns:a16="http://schemas.microsoft.com/office/drawing/2014/main" id="{012BCFB4-F384-479E-99E4-F26FA180B21E}"/>
              </a:ext>
            </a:extLst>
          </p:cNvPr>
          <p:cNvCxnSpPr/>
          <p:nvPr/>
        </p:nvCxnSpPr>
        <p:spPr>
          <a:xfrm>
            <a:off x="349938" y="8791714"/>
            <a:ext cx="6158124" cy="0"/>
          </a:xfrm>
          <a:prstGeom prst="straightConnector1">
            <a:avLst/>
          </a:prstGeom>
          <a:noFill/>
          <a:ln w="38103" cap="flat">
            <a:solidFill>
              <a:srgbClr val="EA4A63"/>
            </a:solidFill>
            <a:prstDash val="solid"/>
            <a:miter/>
          </a:ln>
        </p:spPr>
      </p:cxnSp>
      <p:sp>
        <p:nvSpPr>
          <p:cNvPr id="24" name="Rectangle 23"/>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BILAN PHYTOSANITAIRE</a:t>
            </a:r>
          </a:p>
        </p:txBody>
      </p:sp>
      <p:pic>
        <p:nvPicPr>
          <p:cNvPr id="25" name="Image 24" descr="Image11.png"/>
          <p:cNvPicPr>
            <a:picLocks noChangeAspect="1"/>
          </p:cNvPicPr>
          <p:nvPr/>
        </p:nvPicPr>
        <p:blipFill>
          <a:blip r:embed="rId2" cstate="print"/>
          <a:srcRect t="32715"/>
          <a:stretch>
            <a:fillRect/>
          </a:stretch>
        </p:blipFill>
        <p:spPr bwMode="auto">
          <a:xfrm>
            <a:off x="5876925" y="0"/>
            <a:ext cx="841375" cy="841375"/>
          </a:xfrm>
          <a:prstGeom prst="rect">
            <a:avLst/>
          </a:prstGeom>
          <a:noFill/>
          <a:ln w="9525">
            <a:noFill/>
            <a:miter lim="800000"/>
            <a:headEnd/>
            <a:tailEnd/>
          </a:ln>
        </p:spPr>
      </p:pic>
      <p:sp>
        <p:nvSpPr>
          <p:cNvPr id="14" name="Rectangle 13"/>
          <p:cNvSpPr/>
          <p:nvPr/>
        </p:nvSpPr>
        <p:spPr>
          <a:xfrm>
            <a:off x="139700" y="742530"/>
            <a:ext cx="6578600" cy="7940635"/>
          </a:xfrm>
          <a:prstGeom prst="rect">
            <a:avLst/>
          </a:prstGeom>
        </p:spPr>
        <p:txBody>
          <a:bodyPr wrap="square">
            <a:spAutoFit/>
          </a:bodyPr>
          <a:lstStyle/>
          <a:p>
            <a:pPr algn="just">
              <a:spcAft>
                <a:spcPts val="600"/>
              </a:spcAft>
              <a:defRPr sz="1800" b="0" i="0" u="none" strike="noStrike" kern="0" cap="none" spc="0" baseline="0">
                <a:solidFill>
                  <a:srgbClr val="000000"/>
                </a:solidFill>
                <a:uFillTx/>
              </a:defRPr>
            </a:pPr>
            <a:r>
              <a:rPr lang="fr-FR" sz="1100" dirty="0"/>
              <a:t>Dans l’ensemble, l’année 2021 a été une bonne année  pour la région Sud-Est où la saison estivale n’a pas été trop chaude avec peu de pluie et un bel ensoleillement contrairement au reste de la métropole ; ce qui lui a permis de bénéficier d’une production en continue et de bonne qualité. Le développement des cultures a été un peu plus long avec la fraîcheur du printemps mais s’est bien rattrapé par la suite. </a:t>
            </a:r>
          </a:p>
          <a:p>
            <a:pPr lvl="0">
              <a:spcAft>
                <a:spcPts val="6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Les ravageurs</a:t>
            </a:r>
          </a:p>
          <a:p>
            <a:pPr lvl="0" algn="just">
              <a:spcAft>
                <a:spcPts val="400"/>
              </a:spcAft>
              <a:defRPr sz="1800" b="0" i="0" u="none" strike="noStrike" kern="0" cap="none" spc="0" baseline="0">
                <a:solidFill>
                  <a:srgbClr val="000000"/>
                </a:solidFill>
                <a:uFillTx/>
              </a:defRPr>
            </a:pPr>
            <a:r>
              <a:rPr lang="fr-FR" sz="1100" kern="0" dirty="0">
                <a:solidFill>
                  <a:schemeClr val="tx1">
                    <a:lumMod val="75000"/>
                    <a:lumOff val="25000"/>
                  </a:schemeClr>
                </a:solidFill>
                <a:latin typeface="Arial" pitchFamily="34"/>
                <a:cs typeface="Arial" pitchFamily="34"/>
              </a:rPr>
              <a:t>Cette saison, la gestion </a:t>
            </a:r>
            <a:r>
              <a:rPr lang="fr-FR" sz="1100" b="1" kern="0" dirty="0">
                <a:solidFill>
                  <a:schemeClr val="tx1">
                    <a:lumMod val="75000"/>
                    <a:lumOff val="25000"/>
                  </a:schemeClr>
                </a:solidFill>
                <a:latin typeface="Arial" pitchFamily="34"/>
                <a:cs typeface="Arial" pitchFamily="34"/>
              </a:rPr>
              <a:t>des pucerons et des aleurodes </a:t>
            </a:r>
            <a:r>
              <a:rPr lang="fr-FR" sz="1100" kern="0" dirty="0">
                <a:solidFill>
                  <a:schemeClr val="tx1">
                    <a:lumMod val="75000"/>
                    <a:lumOff val="25000"/>
                  </a:schemeClr>
                </a:solidFill>
                <a:latin typeface="Arial" pitchFamily="34"/>
                <a:cs typeface="Arial" pitchFamily="34"/>
              </a:rPr>
              <a:t>est le problème le plus récurrent d’après le réseau des observateurs.</a:t>
            </a:r>
          </a:p>
          <a:p>
            <a:pPr lvl="0" algn="just">
              <a:spcAft>
                <a:spcPts val="400"/>
              </a:spcAft>
              <a:defRPr sz="1800" b="0" i="0" u="none" strike="noStrike" kern="0" cap="none" spc="0" baseline="0">
                <a:solidFill>
                  <a:srgbClr val="000000"/>
                </a:solidFill>
                <a:uFillTx/>
              </a:defRPr>
            </a:pPr>
            <a:r>
              <a:rPr lang="fr-FR" sz="1100" kern="0" dirty="0">
                <a:solidFill>
                  <a:schemeClr val="tx1">
                    <a:lumMod val="75000"/>
                    <a:lumOff val="25000"/>
                  </a:schemeClr>
                </a:solidFill>
                <a:latin typeface="Arial" pitchFamily="34"/>
                <a:cs typeface="Arial" pitchFamily="34"/>
              </a:rPr>
              <a:t>La pression en pucerons est plus importante cette année qu’en 2020 ; elle devient préoccupante dès le mois de mai jusqu’à la fin de juillet. Les lâchers d’auxiliaires et l’installation des auxiliaires indigènes font le travail de régulation en grande partie. En agriculture biologique, leur présence reste insuffisante pour contrôler les populations de pucerons et nécessite d’autres interventions telles que l’application répétée de savon ou huile de neem ou bien l’effeuillage. </a:t>
            </a:r>
          </a:p>
          <a:p>
            <a:pPr lvl="0" algn="just">
              <a:spcAft>
                <a:spcPts val="1000"/>
              </a:spcAft>
              <a:defRPr sz="1800" b="0" i="0" u="none" strike="noStrike" kern="0" cap="none" spc="0" baseline="0">
                <a:solidFill>
                  <a:srgbClr val="000000"/>
                </a:solidFill>
                <a:uFillTx/>
              </a:defRPr>
            </a:pPr>
            <a:r>
              <a:rPr lang="fr-FR" sz="1100" kern="0" dirty="0">
                <a:solidFill>
                  <a:schemeClr val="tx1">
                    <a:lumMod val="75000"/>
                    <a:lumOff val="25000"/>
                  </a:schemeClr>
                </a:solidFill>
                <a:latin typeface="Arial" pitchFamily="34"/>
                <a:cs typeface="Arial" pitchFamily="34"/>
              </a:rPr>
              <a:t>Les populations d’aleurodes sont suffisamment maîtrisées tout au long de la saison via la PBI. En fin de saison, la gestion a été plus difficile et certains producteurs se sont fait débordés aussi bien avec </a:t>
            </a:r>
            <a:r>
              <a:rPr lang="fr-FR" sz="1100" i="1" kern="0" dirty="0" err="1">
                <a:solidFill>
                  <a:schemeClr val="tx1">
                    <a:lumMod val="75000"/>
                    <a:lumOff val="25000"/>
                  </a:schemeClr>
                </a:solidFill>
                <a:latin typeface="Arial" pitchFamily="34"/>
                <a:cs typeface="Arial" pitchFamily="34"/>
              </a:rPr>
              <a:t>Trialeurodes</a:t>
            </a:r>
            <a:r>
              <a:rPr lang="fr-FR" sz="1100" i="1" kern="0" dirty="0">
                <a:solidFill>
                  <a:schemeClr val="tx1">
                    <a:lumMod val="75000"/>
                    <a:lumOff val="25000"/>
                  </a:schemeClr>
                </a:solidFill>
                <a:latin typeface="Arial" pitchFamily="34"/>
                <a:cs typeface="Arial" pitchFamily="34"/>
              </a:rPr>
              <a:t> </a:t>
            </a:r>
            <a:r>
              <a:rPr lang="fr-FR" sz="1100" i="1" kern="0" dirty="0" err="1">
                <a:solidFill>
                  <a:schemeClr val="tx1">
                    <a:lumMod val="75000"/>
                    <a:lumOff val="25000"/>
                  </a:schemeClr>
                </a:solidFill>
                <a:latin typeface="Arial" pitchFamily="34"/>
                <a:cs typeface="Arial" pitchFamily="34"/>
              </a:rPr>
              <a:t>vaporarium</a:t>
            </a:r>
            <a:r>
              <a:rPr lang="fr-FR" sz="1100" i="1" kern="0" dirty="0">
                <a:solidFill>
                  <a:schemeClr val="tx1">
                    <a:lumMod val="75000"/>
                    <a:lumOff val="25000"/>
                  </a:schemeClr>
                </a:solidFill>
                <a:latin typeface="Arial" pitchFamily="34"/>
                <a:cs typeface="Arial" pitchFamily="34"/>
              </a:rPr>
              <a:t> </a:t>
            </a:r>
            <a:r>
              <a:rPr lang="fr-FR" sz="1100" kern="0" dirty="0">
                <a:solidFill>
                  <a:schemeClr val="tx1">
                    <a:lumMod val="75000"/>
                    <a:lumOff val="25000"/>
                  </a:schemeClr>
                </a:solidFill>
                <a:latin typeface="Arial" pitchFamily="34"/>
                <a:cs typeface="Arial" pitchFamily="34"/>
              </a:rPr>
              <a:t>que </a:t>
            </a:r>
            <a:r>
              <a:rPr lang="fr-FR" sz="1100" i="1" kern="0" dirty="0" err="1">
                <a:solidFill>
                  <a:schemeClr val="tx1">
                    <a:lumMod val="75000"/>
                    <a:lumOff val="25000"/>
                  </a:schemeClr>
                </a:solidFill>
                <a:latin typeface="Arial" pitchFamily="34"/>
                <a:cs typeface="Arial" pitchFamily="34"/>
              </a:rPr>
              <a:t>Bemesia</a:t>
            </a:r>
            <a:r>
              <a:rPr lang="fr-FR" sz="1100" i="1" kern="0" dirty="0">
                <a:solidFill>
                  <a:schemeClr val="tx1">
                    <a:lumMod val="75000"/>
                    <a:lumOff val="25000"/>
                  </a:schemeClr>
                </a:solidFill>
                <a:latin typeface="Arial" pitchFamily="34"/>
                <a:cs typeface="Arial" pitchFamily="34"/>
              </a:rPr>
              <a:t> </a:t>
            </a:r>
            <a:r>
              <a:rPr lang="fr-FR" sz="1100" i="1" kern="0" dirty="0" err="1">
                <a:solidFill>
                  <a:schemeClr val="tx1">
                    <a:lumMod val="75000"/>
                    <a:lumOff val="25000"/>
                  </a:schemeClr>
                </a:solidFill>
                <a:latin typeface="Arial" pitchFamily="34"/>
                <a:cs typeface="Arial" pitchFamily="34"/>
              </a:rPr>
              <a:t>tabaci</a:t>
            </a:r>
            <a:r>
              <a:rPr lang="fr-FR" sz="1100" i="1" kern="0" dirty="0">
                <a:solidFill>
                  <a:schemeClr val="tx1">
                    <a:lumMod val="75000"/>
                    <a:lumOff val="25000"/>
                  </a:schemeClr>
                </a:solidFill>
                <a:latin typeface="Arial" pitchFamily="34"/>
                <a:cs typeface="Arial" pitchFamily="34"/>
              </a:rPr>
              <a:t> </a:t>
            </a:r>
            <a:r>
              <a:rPr lang="fr-FR" sz="1100" kern="0" dirty="0">
                <a:solidFill>
                  <a:schemeClr val="tx1">
                    <a:lumMod val="75000"/>
                    <a:lumOff val="25000"/>
                  </a:schemeClr>
                </a:solidFill>
                <a:latin typeface="Arial" pitchFamily="34"/>
                <a:cs typeface="Arial" pitchFamily="34"/>
              </a:rPr>
              <a:t>: les cultures ont été arrachées plus tôt pour cause de fumagine. Les lâchers d’</a:t>
            </a:r>
            <a:r>
              <a:rPr lang="fr-FR" sz="1100" i="1" kern="0" dirty="0" err="1">
                <a:solidFill>
                  <a:schemeClr val="tx1">
                    <a:lumMod val="75000"/>
                    <a:lumOff val="25000"/>
                  </a:schemeClr>
                </a:solidFill>
                <a:latin typeface="Arial" pitchFamily="34"/>
                <a:cs typeface="Arial" pitchFamily="34"/>
              </a:rPr>
              <a:t>Encarsia</a:t>
            </a:r>
            <a:r>
              <a:rPr lang="fr-FR" sz="1100" i="1" kern="0" dirty="0">
                <a:solidFill>
                  <a:schemeClr val="tx1">
                    <a:lumMod val="75000"/>
                    <a:lumOff val="25000"/>
                  </a:schemeClr>
                </a:solidFill>
                <a:latin typeface="Arial" pitchFamily="34"/>
                <a:cs typeface="Arial" pitchFamily="34"/>
              </a:rPr>
              <a:t> </a:t>
            </a:r>
            <a:r>
              <a:rPr lang="fr-FR" sz="1100" i="1" kern="0" dirty="0" err="1">
                <a:solidFill>
                  <a:schemeClr val="tx1">
                    <a:lumMod val="75000"/>
                    <a:lumOff val="25000"/>
                  </a:schemeClr>
                </a:solidFill>
                <a:latin typeface="Arial" pitchFamily="34"/>
                <a:cs typeface="Arial" pitchFamily="34"/>
              </a:rPr>
              <a:t>sp</a:t>
            </a:r>
            <a:r>
              <a:rPr lang="fr-FR" sz="1100" i="1" kern="0" dirty="0">
                <a:solidFill>
                  <a:schemeClr val="tx1">
                    <a:lumMod val="75000"/>
                    <a:lumOff val="25000"/>
                  </a:schemeClr>
                </a:solidFill>
                <a:latin typeface="Arial" pitchFamily="34"/>
                <a:cs typeface="Arial" pitchFamily="34"/>
              </a:rPr>
              <a:t>. </a:t>
            </a:r>
            <a:r>
              <a:rPr lang="fr-FR" sz="1100" kern="0" dirty="0">
                <a:solidFill>
                  <a:schemeClr val="tx1">
                    <a:lumMod val="75000"/>
                    <a:lumOff val="25000"/>
                  </a:schemeClr>
                </a:solidFill>
                <a:latin typeface="Arial" pitchFamily="34"/>
                <a:cs typeface="Arial" pitchFamily="34"/>
              </a:rPr>
              <a:t> ne sont plus d’actualité mais sont à réenvisager les prochaines saisons.</a:t>
            </a:r>
            <a:endParaRPr lang="fr-FR" sz="1100" i="1" kern="0" dirty="0">
              <a:solidFill>
                <a:schemeClr val="tx1">
                  <a:lumMod val="75000"/>
                  <a:lumOff val="25000"/>
                </a:schemeClr>
              </a:solidFill>
              <a:latin typeface="Arial" pitchFamily="34"/>
              <a:cs typeface="Arial" pitchFamily="34"/>
            </a:endParaRPr>
          </a:p>
          <a:p>
            <a:pPr lvl="0" algn="just">
              <a:spcAft>
                <a:spcPts val="1000"/>
              </a:spcAft>
              <a:defRPr sz="1800" b="0" i="0" u="none" strike="noStrike" kern="0" cap="none" spc="0" baseline="0">
                <a:solidFill>
                  <a:srgbClr val="000000"/>
                </a:solidFill>
                <a:uFillTx/>
              </a:defRPr>
            </a:pPr>
            <a:r>
              <a:rPr lang="fr-FR" sz="1100" b="1" kern="0" dirty="0">
                <a:solidFill>
                  <a:schemeClr val="tx1">
                    <a:lumMod val="75000"/>
                    <a:lumOff val="25000"/>
                  </a:schemeClr>
                </a:solidFill>
                <a:latin typeface="Arial" pitchFamily="34"/>
                <a:cs typeface="Arial" pitchFamily="34"/>
              </a:rPr>
              <a:t>Les acariens tétranyques </a:t>
            </a:r>
            <a:r>
              <a:rPr lang="fr-FR" sz="1100" kern="0" dirty="0">
                <a:solidFill>
                  <a:schemeClr val="tx1">
                    <a:lumMod val="75000"/>
                    <a:lumOff val="25000"/>
                  </a:schemeClr>
                </a:solidFill>
                <a:latin typeface="Arial" pitchFamily="34"/>
                <a:cs typeface="Arial" pitchFamily="34"/>
              </a:rPr>
              <a:t>sont également un problème fréquent. La situation sanitaire est devenue préoccupante à partir de la mi-juin. Les populations ont été tout de même plutôt bien maîtrisées avec les aspersions. En agriculture biologique, l’application répétée de savon avec un mouillage important (2000 L/ha) et une bonne qualité de pulvérisation (lance ou atomiseur) a permis de limiter efficacement les populations lors de fortes pressions. </a:t>
            </a:r>
          </a:p>
          <a:p>
            <a:pPr algn="just">
              <a:spcAft>
                <a:spcPts val="1000"/>
              </a:spcAft>
              <a:defRPr sz="1800" b="0" i="0" u="none" strike="noStrike" kern="0" cap="none" spc="0" baseline="0">
                <a:solidFill>
                  <a:srgbClr val="000000"/>
                </a:solidFill>
                <a:uFillTx/>
              </a:defRPr>
            </a:pPr>
            <a:r>
              <a:rPr lang="fr-FR" sz="1100" b="1" kern="0" dirty="0">
                <a:solidFill>
                  <a:schemeClr val="tx1">
                    <a:lumMod val="75000"/>
                    <a:lumOff val="25000"/>
                  </a:schemeClr>
                </a:solidFill>
                <a:latin typeface="Arial" pitchFamily="34"/>
                <a:cs typeface="Arial" pitchFamily="34"/>
              </a:rPr>
              <a:t>Les thrips </a:t>
            </a:r>
            <a:r>
              <a:rPr lang="fr-FR" sz="1100" kern="0" dirty="0">
                <a:solidFill>
                  <a:schemeClr val="tx1">
                    <a:lumMod val="75000"/>
                    <a:lumOff val="25000"/>
                  </a:schemeClr>
                </a:solidFill>
                <a:latin typeface="Arial" pitchFamily="34"/>
                <a:cs typeface="Arial" pitchFamily="34"/>
              </a:rPr>
              <a:t>figurent comme le 3</a:t>
            </a:r>
            <a:r>
              <a:rPr lang="fr-FR" sz="1100" kern="0" baseline="30000" dirty="0">
                <a:solidFill>
                  <a:schemeClr val="tx1">
                    <a:lumMod val="75000"/>
                    <a:lumOff val="25000"/>
                  </a:schemeClr>
                </a:solidFill>
                <a:latin typeface="Arial" pitchFamily="34"/>
                <a:cs typeface="Arial" pitchFamily="34"/>
              </a:rPr>
              <a:t>e</a:t>
            </a:r>
            <a:r>
              <a:rPr lang="fr-FR" sz="1100" kern="0" dirty="0">
                <a:solidFill>
                  <a:schemeClr val="tx1">
                    <a:lumMod val="75000"/>
                    <a:lumOff val="25000"/>
                  </a:schemeClr>
                </a:solidFill>
                <a:latin typeface="Arial" pitchFamily="34"/>
                <a:cs typeface="Arial" pitchFamily="34"/>
              </a:rPr>
              <a:t> bioagresseur le plus observé dans le BSV mais sont globalement bien maîtrisés avec les lâchers d’auxiliaires </a:t>
            </a:r>
            <a:r>
              <a:rPr lang="fr-FR" sz="1100" i="1" dirty="0" err="1"/>
              <a:t>Amblyseius</a:t>
            </a:r>
            <a:r>
              <a:rPr lang="fr-FR" sz="1100" i="1" dirty="0"/>
              <a:t> </a:t>
            </a:r>
            <a:r>
              <a:rPr lang="fr-FR" sz="1100" i="1" kern="0" dirty="0" err="1">
                <a:solidFill>
                  <a:schemeClr val="tx1">
                    <a:lumMod val="75000"/>
                    <a:lumOff val="25000"/>
                  </a:schemeClr>
                </a:solidFill>
                <a:latin typeface="Arial" pitchFamily="34"/>
                <a:cs typeface="Arial" pitchFamily="34"/>
              </a:rPr>
              <a:t>swirskii</a:t>
            </a:r>
            <a:r>
              <a:rPr lang="fr-FR" sz="1100" i="1" kern="0" dirty="0">
                <a:solidFill>
                  <a:schemeClr val="tx1">
                    <a:lumMod val="75000"/>
                    <a:lumOff val="25000"/>
                  </a:schemeClr>
                </a:solidFill>
                <a:latin typeface="Arial" pitchFamily="34"/>
                <a:cs typeface="Arial" pitchFamily="34"/>
              </a:rPr>
              <a:t>, </a:t>
            </a:r>
            <a:r>
              <a:rPr lang="fr-FR" sz="1100" kern="0" dirty="0">
                <a:solidFill>
                  <a:schemeClr val="tx1">
                    <a:lumMod val="75000"/>
                    <a:lumOff val="25000"/>
                  </a:schemeClr>
                </a:solidFill>
                <a:latin typeface="Arial" pitchFamily="34"/>
                <a:cs typeface="Arial" pitchFamily="34"/>
              </a:rPr>
              <a:t>et ne posent pas de problème particulier pour la conduite d’aubergine. La gestion est plus problématique dans les Alpes-Maritimes, où les populations sont plus importantes. </a:t>
            </a:r>
          </a:p>
          <a:p>
            <a:pPr algn="just">
              <a:spcAft>
                <a:spcPts val="1000"/>
              </a:spcAft>
              <a:defRPr sz="1800" b="0" i="0" u="none" strike="noStrike" kern="0" cap="none" spc="0" baseline="0">
                <a:solidFill>
                  <a:srgbClr val="000000"/>
                </a:solidFill>
                <a:uFillTx/>
              </a:defRPr>
            </a:pPr>
            <a:r>
              <a:rPr lang="fr-FR" sz="1100" b="1" kern="0" dirty="0">
                <a:solidFill>
                  <a:schemeClr val="tx1">
                    <a:lumMod val="75000"/>
                    <a:lumOff val="25000"/>
                  </a:schemeClr>
                </a:solidFill>
                <a:latin typeface="Arial" pitchFamily="34"/>
                <a:cs typeface="Arial" pitchFamily="34"/>
              </a:rPr>
              <a:t>L’altise </a:t>
            </a:r>
            <a:r>
              <a:rPr lang="fr-FR" sz="1100" i="1" dirty="0" err="1"/>
              <a:t>Epitrix</a:t>
            </a:r>
            <a:r>
              <a:rPr lang="fr-FR" sz="1100" i="1" dirty="0"/>
              <a:t> </a:t>
            </a:r>
            <a:r>
              <a:rPr lang="fr-FR" sz="1100" i="1" dirty="0" err="1"/>
              <a:t>hirtipennis</a:t>
            </a:r>
            <a:r>
              <a:rPr lang="fr-FR" sz="1100" kern="0" dirty="0">
                <a:solidFill>
                  <a:schemeClr val="tx1">
                    <a:lumMod val="75000"/>
                    <a:lumOff val="25000"/>
                  </a:schemeClr>
                </a:solidFill>
                <a:latin typeface="Arial" pitchFamily="34"/>
                <a:cs typeface="Arial" pitchFamily="34"/>
              </a:rPr>
              <a:t> est une préoccupation majeure pour certains secteurs. Présente sur l’ensemble des Bouches-du-Rhône et du littoral méditerranéen avec une prépondérance sur certains sites spécialisés en aubergine dans le sud, celle-ci peut provoquer des dommages importants en atteignant les fleurs et les fruits. Aucune solution alternative existe pour le moment. Un projet mobilisant la recherche est en cours, le projet ALTIZ (2021 – 2023), pour trouver de nouvelles stratégies de lutte. </a:t>
            </a:r>
          </a:p>
          <a:p>
            <a:pPr algn="just">
              <a:spcAft>
                <a:spcPts val="1000"/>
              </a:spcAft>
              <a:defRPr sz="1800" b="0" i="0" u="none" strike="noStrike" kern="0" cap="none" spc="0" baseline="0">
                <a:solidFill>
                  <a:srgbClr val="000000"/>
                </a:solidFill>
                <a:uFillTx/>
              </a:defRPr>
            </a:pPr>
            <a:r>
              <a:rPr lang="fr-FR" sz="1100" b="1" kern="0" dirty="0">
                <a:solidFill>
                  <a:schemeClr val="tx1">
                    <a:lumMod val="75000"/>
                    <a:lumOff val="25000"/>
                  </a:schemeClr>
                </a:solidFill>
                <a:latin typeface="Arial" pitchFamily="34"/>
                <a:cs typeface="Arial" pitchFamily="34"/>
              </a:rPr>
              <a:t>Les punaises phytophages </a:t>
            </a:r>
            <a:r>
              <a:rPr lang="fr-FR" sz="1100" kern="0" dirty="0">
                <a:solidFill>
                  <a:schemeClr val="tx1">
                    <a:lumMod val="75000"/>
                    <a:lumOff val="25000"/>
                  </a:schemeClr>
                </a:solidFill>
                <a:latin typeface="Arial" pitchFamily="34"/>
                <a:cs typeface="Arial" pitchFamily="34"/>
              </a:rPr>
              <a:t>ont été moins observées lors du BSV contrairement aux retours du réseau d’observateurs. Les punaises </a:t>
            </a:r>
            <a:r>
              <a:rPr lang="fr-FR" sz="1100" b="1" i="1" kern="0" dirty="0" err="1">
                <a:solidFill>
                  <a:schemeClr val="tx1">
                    <a:lumMod val="75000"/>
                    <a:lumOff val="25000"/>
                  </a:schemeClr>
                </a:solidFill>
                <a:latin typeface="Arial" pitchFamily="34"/>
                <a:cs typeface="Arial" pitchFamily="34"/>
              </a:rPr>
              <a:t>Lygus</a:t>
            </a:r>
            <a:r>
              <a:rPr lang="fr-FR" sz="1100" b="1" i="1" kern="0" dirty="0">
                <a:solidFill>
                  <a:schemeClr val="tx1">
                    <a:lumMod val="75000"/>
                    <a:lumOff val="25000"/>
                  </a:schemeClr>
                </a:solidFill>
                <a:latin typeface="Arial" pitchFamily="34"/>
                <a:cs typeface="Arial" pitchFamily="34"/>
              </a:rPr>
              <a:t> </a:t>
            </a:r>
            <a:r>
              <a:rPr lang="fr-FR" sz="1100" b="1" i="1" kern="0" dirty="0" err="1">
                <a:solidFill>
                  <a:schemeClr val="tx1">
                    <a:lumMod val="75000"/>
                    <a:lumOff val="25000"/>
                  </a:schemeClr>
                </a:solidFill>
                <a:latin typeface="Arial" pitchFamily="34"/>
                <a:cs typeface="Arial" pitchFamily="34"/>
              </a:rPr>
              <a:t>sp</a:t>
            </a:r>
            <a:r>
              <a:rPr lang="fr-FR" sz="1100" i="1" kern="0" dirty="0">
                <a:solidFill>
                  <a:schemeClr val="tx1">
                    <a:lumMod val="75000"/>
                    <a:lumOff val="25000"/>
                  </a:schemeClr>
                </a:solidFill>
                <a:latin typeface="Arial" pitchFamily="34"/>
                <a:cs typeface="Arial" pitchFamily="34"/>
              </a:rPr>
              <a:t>. </a:t>
            </a:r>
            <a:r>
              <a:rPr lang="fr-FR" sz="1100" kern="0" dirty="0">
                <a:solidFill>
                  <a:schemeClr val="tx1">
                    <a:lumMod val="75000"/>
                    <a:lumOff val="25000"/>
                  </a:schemeClr>
                </a:solidFill>
                <a:latin typeface="Arial" pitchFamily="34"/>
                <a:cs typeface="Arial" pitchFamily="34"/>
              </a:rPr>
              <a:t>ou bien la </a:t>
            </a:r>
            <a:r>
              <a:rPr lang="fr-FR" sz="1100" b="1" kern="0" dirty="0">
                <a:solidFill>
                  <a:schemeClr val="tx1">
                    <a:lumMod val="75000"/>
                    <a:lumOff val="25000"/>
                  </a:schemeClr>
                </a:solidFill>
                <a:latin typeface="Arial" pitchFamily="34"/>
                <a:cs typeface="Arial" pitchFamily="34"/>
              </a:rPr>
              <a:t>punaise diabolique </a:t>
            </a:r>
            <a:r>
              <a:rPr lang="fr-FR" sz="1100" i="1" kern="0" dirty="0" err="1">
                <a:latin typeface="Arial" pitchFamily="34"/>
                <a:cs typeface="Arial" pitchFamily="34"/>
              </a:rPr>
              <a:t>Halyomorpha</a:t>
            </a:r>
            <a:r>
              <a:rPr lang="fr-FR" sz="1100" i="1" kern="0" dirty="0">
                <a:latin typeface="Arial" pitchFamily="34"/>
                <a:cs typeface="Arial" pitchFamily="34"/>
              </a:rPr>
              <a:t> </a:t>
            </a:r>
            <a:r>
              <a:rPr lang="fr-FR" sz="1100" i="1" kern="0" dirty="0" err="1">
                <a:latin typeface="Arial" pitchFamily="34"/>
                <a:cs typeface="Arial" pitchFamily="34"/>
              </a:rPr>
              <a:t>halys</a:t>
            </a:r>
            <a:r>
              <a:rPr lang="fr-FR" sz="1100" i="1" kern="0" dirty="0">
                <a:latin typeface="Arial" pitchFamily="34"/>
                <a:cs typeface="Arial" pitchFamily="34"/>
              </a:rPr>
              <a:t> </a:t>
            </a:r>
            <a:r>
              <a:rPr lang="fr-FR" sz="1100" kern="0" dirty="0">
                <a:latin typeface="Arial" pitchFamily="34"/>
                <a:cs typeface="Arial" pitchFamily="34"/>
              </a:rPr>
              <a:t>restent mineures. En revanche la punaise </a:t>
            </a:r>
            <a:r>
              <a:rPr lang="fr-FR" sz="1100" b="1" i="1" kern="0" dirty="0" err="1">
                <a:latin typeface="Arial" pitchFamily="34"/>
                <a:cs typeface="Arial" pitchFamily="34"/>
              </a:rPr>
              <a:t>Nezara</a:t>
            </a:r>
            <a:r>
              <a:rPr lang="fr-FR" sz="1100" b="1" i="1" kern="0" dirty="0">
                <a:latin typeface="Arial" pitchFamily="34"/>
                <a:cs typeface="Arial" pitchFamily="34"/>
              </a:rPr>
              <a:t> </a:t>
            </a:r>
            <a:r>
              <a:rPr lang="fr-FR" sz="1100" b="1" i="1" kern="0" dirty="0" err="1">
                <a:latin typeface="Arial" pitchFamily="34"/>
                <a:cs typeface="Arial" pitchFamily="34"/>
              </a:rPr>
              <a:t>viridula</a:t>
            </a:r>
            <a:r>
              <a:rPr lang="fr-FR" sz="1100" b="1" i="1" kern="0" dirty="0">
                <a:latin typeface="Arial" pitchFamily="34"/>
                <a:cs typeface="Arial" pitchFamily="34"/>
              </a:rPr>
              <a:t> </a:t>
            </a:r>
            <a:r>
              <a:rPr lang="fr-FR" sz="1100" kern="0" dirty="0">
                <a:latin typeface="Arial" pitchFamily="34"/>
                <a:cs typeface="Arial" pitchFamily="34"/>
              </a:rPr>
              <a:t>est problématique dans de nombreux secteurs, Alpilles et Côte d’Azur en fin d’été notamment. Elle est responsable de coulures de bourgeons et de piqûres sur fruits à maturité. La pose de filets et </a:t>
            </a:r>
            <a:r>
              <a:rPr lang="fr-FR" sz="1100" kern="0" dirty="0">
                <a:solidFill>
                  <a:schemeClr val="tx1">
                    <a:lumMod val="75000"/>
                    <a:lumOff val="25000"/>
                  </a:schemeClr>
                </a:solidFill>
                <a:latin typeface="Arial" pitchFamily="34"/>
                <a:cs typeface="Arial" pitchFamily="34"/>
              </a:rPr>
              <a:t>l’élimination manuelle des foyers localisés restent les solution les plus efficaces pour le moment.</a:t>
            </a:r>
          </a:p>
          <a:p>
            <a:pPr algn="just">
              <a:spcAft>
                <a:spcPts val="1800"/>
              </a:spcAft>
              <a:defRPr sz="1800" b="0" i="0" u="none" strike="noStrike" kern="0" cap="none" spc="0" baseline="0">
                <a:solidFill>
                  <a:srgbClr val="000000"/>
                </a:solidFill>
                <a:uFillTx/>
              </a:defRPr>
            </a:pPr>
            <a:r>
              <a:rPr lang="fr-FR" sz="1100" kern="0" dirty="0">
                <a:solidFill>
                  <a:schemeClr val="tx1">
                    <a:lumMod val="75000"/>
                    <a:lumOff val="25000"/>
                  </a:schemeClr>
                </a:solidFill>
                <a:latin typeface="Arial" pitchFamily="34"/>
                <a:cs typeface="Arial" pitchFamily="34"/>
              </a:rPr>
              <a:t>Des cas ponctuels de</a:t>
            </a:r>
            <a:r>
              <a:rPr lang="fr-FR" sz="1100" b="1" kern="0" dirty="0">
                <a:solidFill>
                  <a:schemeClr val="tx1">
                    <a:lumMod val="75000"/>
                    <a:lumOff val="25000"/>
                  </a:schemeClr>
                </a:solidFill>
                <a:latin typeface="Arial" pitchFamily="34"/>
                <a:cs typeface="Arial" pitchFamily="34"/>
              </a:rPr>
              <a:t> doryphores </a:t>
            </a:r>
            <a:r>
              <a:rPr lang="fr-FR" sz="1100" kern="0" dirty="0">
                <a:solidFill>
                  <a:schemeClr val="tx1">
                    <a:lumMod val="75000"/>
                    <a:lumOff val="25000"/>
                  </a:schemeClr>
                </a:solidFill>
                <a:latin typeface="Arial" pitchFamily="34"/>
                <a:cs typeface="Arial" pitchFamily="34"/>
              </a:rPr>
              <a:t>ont été également signalés sans gros dégâts importants. Aucune solution compatible avec la PBI existe actuellement.</a:t>
            </a:r>
            <a:endParaRPr lang="fr-FR" sz="1050" kern="0" dirty="0">
              <a:solidFill>
                <a:schemeClr val="tx1">
                  <a:lumMod val="75000"/>
                  <a:lumOff val="25000"/>
                </a:schemeClr>
              </a:solidFill>
              <a:latin typeface="Arial" pitchFamily="34"/>
              <a:cs typeface="Arial" pitchFamily="34"/>
            </a:endParaRPr>
          </a:p>
        </p:txBody>
      </p:sp>
      <p:sp>
        <p:nvSpPr>
          <p:cNvPr id="6" name="ZoneTexte 5">
            <a:extLst>
              <a:ext uri="{FF2B5EF4-FFF2-40B4-BE49-F238E27FC236}">
                <a16:creationId xmlns:a16="http://schemas.microsoft.com/office/drawing/2014/main" id="{8FCAEE3C-D2B1-4174-AD95-A7C529F725FE}"/>
              </a:ext>
            </a:extLst>
          </p:cNvPr>
          <p:cNvSpPr txBox="1"/>
          <p:nvPr/>
        </p:nvSpPr>
        <p:spPr>
          <a:xfrm>
            <a:off x="581074" y="8793849"/>
            <a:ext cx="5695853" cy="223749"/>
          </a:xfrm>
          <a:prstGeom prst="rect">
            <a:avLst/>
          </a:prstGeom>
          <a:noFill/>
          <a:ln cap="flat">
            <a:noFill/>
          </a:ln>
        </p:spPr>
        <p:txBody>
          <a:bodyPr vert="horz" wrap="square" lIns="78203" tIns="39101" rIns="78203" bIns="39101" anchor="t" anchorCtr="0" compatLnSpc="1">
            <a:spAutoFit/>
          </a:bodyPr>
          <a:lstStyle/>
          <a:p>
            <a:pPr algn="just" defTabSz="781995">
              <a:defRPr sz="1800" b="0" i="0" u="none" strike="noStrike" kern="0" cap="none" spc="0" baseline="0">
                <a:solidFill>
                  <a:srgbClr val="000000"/>
                </a:solidFill>
                <a:uFillTx/>
              </a:defRPr>
            </a:pPr>
            <a:r>
              <a:rPr lang="fr-FR" sz="941" dirty="0">
                <a:solidFill>
                  <a:srgbClr val="000000"/>
                </a:solidFill>
                <a:latin typeface="Calibri"/>
              </a:rPr>
              <a:t>Bilan BSV Aubergine 2021 </a:t>
            </a:r>
            <a:r>
              <a:rPr lang="fr-FR" sz="941" dirty="0">
                <a:solidFill>
                  <a:srgbClr val="000000"/>
                </a:solidFill>
                <a:latin typeface="Arial" pitchFamily="34"/>
                <a:cs typeface="Arial" pitchFamily="34"/>
              </a:rPr>
              <a:t>- reproduction seulement dans son intégralité , reproduction partielle interdite</a:t>
            </a:r>
            <a:endParaRPr lang="fr-FR" sz="770" dirty="0">
              <a:solidFill>
                <a:srgbClr val="000000"/>
              </a:solidFill>
              <a:latin typeface="Arial" pitchFamily="34"/>
              <a:cs typeface="Arial" pitchFamily="34"/>
            </a:endParaRP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2396</TotalTime>
  <Words>3082</Words>
  <Application>Microsoft Office PowerPoint</Application>
  <PresentationFormat>Affichage à l'écran (4:3)</PresentationFormat>
  <Paragraphs>282</Paragraphs>
  <Slides>11</Slides>
  <Notes>1</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11</vt:i4>
      </vt:variant>
    </vt:vector>
  </HeadingPairs>
  <TitlesOfParts>
    <vt:vector size="18" baseType="lpstr">
      <vt:lpstr>Arial</vt:lpstr>
      <vt:lpstr>Arial MT</vt:lpstr>
      <vt:lpstr>Calibri</vt:lpstr>
      <vt:lpstr>Times New Roman</vt:lpstr>
      <vt:lpstr>Wingdings</vt:lpstr>
      <vt:lpstr>Thème Office</vt:lpstr>
      <vt:lpstr>Worksheet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Thomas Haulbert</dc:creator>
  <cp:lastModifiedBy>Claire Goillon</cp:lastModifiedBy>
  <cp:revision>1258</cp:revision>
  <dcterms:created xsi:type="dcterms:W3CDTF">2019-01-09T15:29:01Z</dcterms:created>
  <dcterms:modified xsi:type="dcterms:W3CDTF">2021-12-17T13:02:45Z</dcterms:modified>
</cp:coreProperties>
</file>