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9" r:id="rId2"/>
    <p:sldId id="405" r:id="rId3"/>
    <p:sldId id="389" r:id="rId4"/>
    <p:sldId id="410" r:id="rId5"/>
    <p:sldId id="379" r:id="rId6"/>
    <p:sldId id="412" r:id="rId7"/>
    <p:sldId id="382" r:id="rId8"/>
    <p:sldId id="407" r:id="rId9"/>
    <p:sldId id="380" r:id="rId10"/>
    <p:sldId id="408" r:id="rId11"/>
    <p:sldId id="409" r:id="rId12"/>
    <p:sldId id="411" r:id="rId13"/>
    <p:sldId id="265" r:id="rId14"/>
    <p:sldId id="323" r:id="rId15"/>
  </p:sldIdLst>
  <p:sldSz cx="6858000" cy="9144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558">
          <p15:clr>
            <a:srgbClr val="A4A3A4"/>
          </p15:clr>
        </p15:guide>
        <p15:guide id="2" pos="43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illon" initials="G" lastIdx="1" clrIdx="0">
    <p:extLst>
      <p:ext uri="{19B8F6BF-5375-455C-9EA6-DF929625EA0E}">
        <p15:presenceInfo xmlns:p15="http://schemas.microsoft.com/office/powerpoint/2012/main" userId="S-1-5-21-1423014387-2495609190-667123471-1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FB497"/>
    <a:srgbClr val="FFCDCD"/>
    <a:srgbClr val="E9415B"/>
    <a:srgbClr val="CC071E"/>
    <a:srgbClr val="44A12B"/>
    <a:srgbClr val="E9EDF4"/>
    <a:srgbClr val="D0D8E8"/>
    <a:srgbClr val="FFED00"/>
    <a:srgbClr val="F3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66" d="100"/>
          <a:sy n="66" d="100"/>
        </p:scale>
        <p:origin x="2190" y="72"/>
      </p:cViewPr>
      <p:guideLst>
        <p:guide orient="horz" pos="4558"/>
        <p:guide pos="4319"/>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rv-apr\data\COMMUN\BSV\Bilans\2021\Bilan_niveaupression_2021_Pauli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29671882529019"/>
          <c:y val="5.0925925925925923E-2"/>
          <c:w val="0.82233908112907839"/>
          <c:h val="0.8416746864975212"/>
        </c:manualLayout>
      </c:layout>
      <c:barChart>
        <c:barDir val="bar"/>
        <c:grouping val="stacked"/>
        <c:varyColors val="0"/>
        <c:ser>
          <c:idx val="1"/>
          <c:order val="0"/>
          <c:tx>
            <c:strRef>
              <c:f>Feuil1!$D$1</c:f>
              <c:strCache>
                <c:ptCount val="1"/>
                <c:pt idx="0">
                  <c:v>Date de plantation</c:v>
                </c:pt>
              </c:strCache>
            </c:strRef>
          </c:tx>
          <c:spPr>
            <a:noFill/>
            <a:ln>
              <a:solidFill>
                <a:schemeClr val="bg1"/>
              </a:solidFill>
            </a:ln>
            <a:effectLst/>
          </c:spPr>
          <c:invertIfNegative val="0"/>
          <c:cat>
            <c:multiLvlStrRef>
              <c:f>Feuil1!$A$2:$B$11</c:f>
              <c:multiLvlStrCache>
                <c:ptCount val="10"/>
                <c:lvl>
                  <c:pt idx="0">
                    <c:v>Moulès (13)</c:v>
                  </c:pt>
                  <c:pt idx="1">
                    <c:v>Berre (13)</c:v>
                  </c:pt>
                  <c:pt idx="2">
                    <c:v>Châteaurenard (13)</c:v>
                  </c:pt>
                  <c:pt idx="3">
                    <c:v>Pertuis (84)</c:v>
                  </c:pt>
                  <c:pt idx="4">
                    <c:v>Berre (13)</c:v>
                  </c:pt>
                  <c:pt idx="5">
                    <c:v>St Rémy (13)</c:v>
                  </c:pt>
                  <c:pt idx="6">
                    <c:v>Eyragues (13)</c:v>
                  </c:pt>
                  <c:pt idx="7">
                    <c:v>Eygalières (13)</c:v>
                  </c:pt>
                  <c:pt idx="8">
                    <c:v>Eyguières (13)</c:v>
                  </c:pt>
                  <c:pt idx="9">
                    <c:v>Fréjus (83)</c:v>
                  </c:pt>
                </c:lvl>
                <c:lvl>
                  <c:pt idx="0">
                    <c:v>HORS SOL</c:v>
                  </c:pt>
                  <c:pt idx="5">
                    <c:v>SOL</c:v>
                  </c:pt>
                </c:lvl>
              </c:multiLvlStrCache>
            </c:multiLvlStrRef>
          </c:cat>
          <c:val>
            <c:numRef>
              <c:f>Feuil1!$D$2:$D$11</c:f>
              <c:numCache>
                <c:formatCode>m/d/yyyy</c:formatCode>
                <c:ptCount val="10"/>
                <c:pt idx="0">
                  <c:v>44049</c:v>
                </c:pt>
                <c:pt idx="1">
                  <c:v>44147</c:v>
                </c:pt>
                <c:pt idx="2">
                  <c:v>44166</c:v>
                </c:pt>
                <c:pt idx="3">
                  <c:v>44173</c:v>
                </c:pt>
                <c:pt idx="4">
                  <c:v>44257</c:v>
                </c:pt>
                <c:pt idx="5" formatCode="d\-mmm">
                  <c:v>44228</c:v>
                </c:pt>
                <c:pt idx="6" formatCode="d\-mmm">
                  <c:v>44277</c:v>
                </c:pt>
                <c:pt idx="7" formatCode="d\-mmm">
                  <c:v>44294</c:v>
                </c:pt>
                <c:pt idx="8" formatCode="d\-mmm">
                  <c:v>44274</c:v>
                </c:pt>
                <c:pt idx="9" formatCode="d\-mmm">
                  <c:v>44275</c:v>
                </c:pt>
              </c:numCache>
            </c:numRef>
          </c:val>
          <c:extLst>
            <c:ext xmlns:c16="http://schemas.microsoft.com/office/drawing/2014/chart" uri="{C3380CC4-5D6E-409C-BE32-E72D297353CC}">
              <c16:uniqueId val="{00000000-F1FA-495B-A075-C8F5630C3C54}"/>
            </c:ext>
          </c:extLst>
        </c:ser>
        <c:ser>
          <c:idx val="0"/>
          <c:order val="1"/>
          <c:tx>
            <c:strRef>
              <c:f>Feuil1!$F$1</c:f>
              <c:strCache>
                <c:ptCount val="1"/>
                <c:pt idx="0">
                  <c:v>Nombre de jours</c:v>
                </c:pt>
              </c:strCache>
            </c:strRef>
          </c:tx>
          <c:spPr>
            <a:solidFill>
              <a:schemeClr val="accent1"/>
            </a:solidFill>
            <a:ln>
              <a:noFill/>
            </a:ln>
            <a:effectLst/>
          </c:spPr>
          <c:invertIfNegative val="0"/>
          <c:dPt>
            <c:idx val="0"/>
            <c:invertIfNegative val="0"/>
            <c:bubble3D val="0"/>
            <c:spPr>
              <a:solidFill>
                <a:srgbClr val="2FB497"/>
              </a:solidFill>
              <a:ln>
                <a:noFill/>
              </a:ln>
              <a:effectLst/>
            </c:spPr>
            <c:extLst>
              <c:ext xmlns:c16="http://schemas.microsoft.com/office/drawing/2014/chart" uri="{C3380CC4-5D6E-409C-BE32-E72D297353CC}">
                <c16:uniqueId val="{00000011-F1FA-495B-A075-C8F5630C3C54}"/>
              </c:ext>
            </c:extLst>
          </c:dPt>
          <c:dPt>
            <c:idx val="1"/>
            <c:invertIfNegative val="0"/>
            <c:bubble3D val="0"/>
            <c:spPr>
              <a:solidFill>
                <a:srgbClr val="2FB497"/>
              </a:solidFill>
              <a:ln>
                <a:noFill/>
              </a:ln>
              <a:effectLst/>
            </c:spPr>
            <c:extLst>
              <c:ext xmlns:c16="http://schemas.microsoft.com/office/drawing/2014/chart" uri="{C3380CC4-5D6E-409C-BE32-E72D297353CC}">
                <c16:uniqueId val="{00000010-F1FA-495B-A075-C8F5630C3C54}"/>
              </c:ext>
            </c:extLst>
          </c:dPt>
          <c:dPt>
            <c:idx val="2"/>
            <c:invertIfNegative val="0"/>
            <c:bubble3D val="0"/>
            <c:spPr>
              <a:solidFill>
                <a:srgbClr val="2FB497"/>
              </a:solidFill>
              <a:ln>
                <a:noFill/>
              </a:ln>
              <a:effectLst/>
            </c:spPr>
            <c:extLst>
              <c:ext xmlns:c16="http://schemas.microsoft.com/office/drawing/2014/chart" uri="{C3380CC4-5D6E-409C-BE32-E72D297353CC}">
                <c16:uniqueId val="{0000000F-F1FA-495B-A075-C8F5630C3C54}"/>
              </c:ext>
            </c:extLst>
          </c:dPt>
          <c:dPt>
            <c:idx val="3"/>
            <c:invertIfNegative val="0"/>
            <c:bubble3D val="0"/>
            <c:spPr>
              <a:solidFill>
                <a:srgbClr val="2FB497"/>
              </a:solidFill>
              <a:ln>
                <a:noFill/>
              </a:ln>
              <a:effectLst/>
            </c:spPr>
            <c:extLst>
              <c:ext xmlns:c16="http://schemas.microsoft.com/office/drawing/2014/chart" uri="{C3380CC4-5D6E-409C-BE32-E72D297353CC}">
                <c16:uniqueId val="{0000000E-F1FA-495B-A075-C8F5630C3C54}"/>
              </c:ext>
            </c:extLst>
          </c:dPt>
          <c:dPt>
            <c:idx val="4"/>
            <c:invertIfNegative val="0"/>
            <c:bubble3D val="0"/>
            <c:spPr>
              <a:solidFill>
                <a:srgbClr val="2FB497"/>
              </a:solidFill>
              <a:ln>
                <a:noFill/>
              </a:ln>
              <a:effectLst/>
            </c:spPr>
            <c:extLst>
              <c:ext xmlns:c16="http://schemas.microsoft.com/office/drawing/2014/chart" uri="{C3380CC4-5D6E-409C-BE32-E72D297353CC}">
                <c16:uniqueId val="{0000000D-F1FA-495B-A075-C8F5630C3C54}"/>
              </c:ext>
            </c:extLst>
          </c:dPt>
          <c:dPt>
            <c:idx val="5"/>
            <c:invertIfNegative val="0"/>
            <c:bubble3D val="0"/>
            <c:spPr>
              <a:solidFill>
                <a:srgbClr val="E9415B"/>
              </a:solidFill>
              <a:ln>
                <a:noFill/>
              </a:ln>
              <a:effectLst/>
            </c:spPr>
            <c:extLst>
              <c:ext xmlns:c16="http://schemas.microsoft.com/office/drawing/2014/chart" uri="{C3380CC4-5D6E-409C-BE32-E72D297353CC}">
                <c16:uniqueId val="{00000002-F1FA-495B-A075-C8F5630C3C54}"/>
              </c:ext>
            </c:extLst>
          </c:dPt>
          <c:dPt>
            <c:idx val="6"/>
            <c:invertIfNegative val="0"/>
            <c:bubble3D val="0"/>
            <c:spPr>
              <a:solidFill>
                <a:srgbClr val="E9415B"/>
              </a:solidFill>
              <a:ln>
                <a:noFill/>
              </a:ln>
              <a:effectLst/>
            </c:spPr>
            <c:extLst>
              <c:ext xmlns:c16="http://schemas.microsoft.com/office/drawing/2014/chart" uri="{C3380CC4-5D6E-409C-BE32-E72D297353CC}">
                <c16:uniqueId val="{00000004-F1FA-495B-A075-C8F5630C3C54}"/>
              </c:ext>
            </c:extLst>
          </c:dPt>
          <c:dPt>
            <c:idx val="7"/>
            <c:invertIfNegative val="0"/>
            <c:bubble3D val="0"/>
            <c:spPr>
              <a:solidFill>
                <a:srgbClr val="E9415B"/>
              </a:solidFill>
              <a:ln>
                <a:noFill/>
              </a:ln>
              <a:effectLst/>
            </c:spPr>
            <c:extLst>
              <c:ext xmlns:c16="http://schemas.microsoft.com/office/drawing/2014/chart" uri="{C3380CC4-5D6E-409C-BE32-E72D297353CC}">
                <c16:uniqueId val="{00000006-F1FA-495B-A075-C8F5630C3C54}"/>
              </c:ext>
            </c:extLst>
          </c:dPt>
          <c:dPt>
            <c:idx val="8"/>
            <c:invertIfNegative val="0"/>
            <c:bubble3D val="0"/>
            <c:spPr>
              <a:solidFill>
                <a:srgbClr val="E9415B"/>
              </a:solidFill>
              <a:ln>
                <a:noFill/>
              </a:ln>
              <a:effectLst/>
            </c:spPr>
            <c:extLst>
              <c:ext xmlns:c16="http://schemas.microsoft.com/office/drawing/2014/chart" uri="{C3380CC4-5D6E-409C-BE32-E72D297353CC}">
                <c16:uniqueId val="{00000008-F1FA-495B-A075-C8F5630C3C54}"/>
              </c:ext>
            </c:extLst>
          </c:dPt>
          <c:dPt>
            <c:idx val="9"/>
            <c:invertIfNegative val="0"/>
            <c:bubble3D val="0"/>
            <c:spPr>
              <a:solidFill>
                <a:srgbClr val="E9415B"/>
              </a:solidFill>
              <a:ln>
                <a:noFill/>
              </a:ln>
              <a:effectLst/>
            </c:spPr>
            <c:extLst>
              <c:ext xmlns:c16="http://schemas.microsoft.com/office/drawing/2014/chart" uri="{C3380CC4-5D6E-409C-BE32-E72D297353CC}">
                <c16:uniqueId val="{0000000A-F1FA-495B-A075-C8F5630C3C54}"/>
              </c:ext>
            </c:extLst>
          </c:dPt>
          <c:cat>
            <c:multiLvlStrRef>
              <c:f>Feuil1!$A$2:$B$11</c:f>
              <c:multiLvlStrCache>
                <c:ptCount val="10"/>
                <c:lvl>
                  <c:pt idx="0">
                    <c:v>Moulès (13)</c:v>
                  </c:pt>
                  <c:pt idx="1">
                    <c:v>Berre (13)</c:v>
                  </c:pt>
                  <c:pt idx="2">
                    <c:v>Châteaurenard (13)</c:v>
                  </c:pt>
                  <c:pt idx="3">
                    <c:v>Pertuis (84)</c:v>
                  </c:pt>
                  <c:pt idx="4">
                    <c:v>Berre (13)</c:v>
                  </c:pt>
                  <c:pt idx="5">
                    <c:v>St Rémy (13)</c:v>
                  </c:pt>
                  <c:pt idx="6">
                    <c:v>Eyragues (13)</c:v>
                  </c:pt>
                  <c:pt idx="7">
                    <c:v>Eygalières (13)</c:v>
                  </c:pt>
                  <c:pt idx="8">
                    <c:v>Eyguières (13)</c:v>
                  </c:pt>
                  <c:pt idx="9">
                    <c:v>Fréjus (83)</c:v>
                  </c:pt>
                </c:lvl>
                <c:lvl>
                  <c:pt idx="0">
                    <c:v>HORS SOL</c:v>
                  </c:pt>
                  <c:pt idx="5">
                    <c:v>SOL</c:v>
                  </c:pt>
                </c:lvl>
              </c:multiLvlStrCache>
            </c:multiLvlStrRef>
          </c:cat>
          <c:val>
            <c:numRef>
              <c:f>Feuil1!$F$2:$F$11</c:f>
              <c:numCache>
                <c:formatCode>General</c:formatCode>
                <c:ptCount val="10"/>
                <c:pt idx="0">
                  <c:v>349</c:v>
                </c:pt>
                <c:pt idx="1">
                  <c:v>312</c:v>
                </c:pt>
                <c:pt idx="2">
                  <c:v>307</c:v>
                </c:pt>
                <c:pt idx="3">
                  <c:v>287</c:v>
                </c:pt>
                <c:pt idx="4">
                  <c:v>232</c:v>
                </c:pt>
                <c:pt idx="5">
                  <c:v>217</c:v>
                </c:pt>
                <c:pt idx="6">
                  <c:v>162</c:v>
                </c:pt>
                <c:pt idx="7">
                  <c:v>193</c:v>
                </c:pt>
                <c:pt idx="8">
                  <c:v>159</c:v>
                </c:pt>
                <c:pt idx="9">
                  <c:v>158</c:v>
                </c:pt>
              </c:numCache>
            </c:numRef>
          </c:val>
          <c:extLst>
            <c:ext xmlns:c16="http://schemas.microsoft.com/office/drawing/2014/chart" uri="{C3380CC4-5D6E-409C-BE32-E72D297353CC}">
              <c16:uniqueId val="{0000000B-F1FA-495B-A075-C8F5630C3C54}"/>
            </c:ext>
          </c:extLst>
        </c:ser>
        <c:dLbls>
          <c:showLegendKey val="0"/>
          <c:showVal val="0"/>
          <c:showCatName val="0"/>
          <c:showSerName val="0"/>
          <c:showPercent val="0"/>
          <c:showBubbleSize val="0"/>
        </c:dLbls>
        <c:gapWidth val="150"/>
        <c:overlap val="100"/>
        <c:axId val="591613272"/>
        <c:axId val="591616552"/>
      </c:barChart>
      <c:catAx>
        <c:axId val="59161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91616552"/>
        <c:crosses val="autoZero"/>
        <c:auto val="1"/>
        <c:lblAlgn val="ctr"/>
        <c:lblOffset val="100"/>
        <c:noMultiLvlLbl val="0"/>
      </c:catAx>
      <c:valAx>
        <c:axId val="591616552"/>
        <c:scaling>
          <c:orientation val="minMax"/>
          <c:max val="44510"/>
          <c:min val="44044"/>
        </c:scaling>
        <c:delete val="0"/>
        <c:axPos val="b"/>
        <c:majorGridlines>
          <c:spPr>
            <a:ln w="9525" cap="flat" cmpd="sng" algn="ctr">
              <a:solidFill>
                <a:schemeClr val="tx1">
                  <a:lumMod val="15000"/>
                  <a:lumOff val="85000"/>
                </a:schemeClr>
              </a:solidFill>
              <a:round/>
            </a:ln>
            <a:effectLst/>
          </c:spPr>
        </c:majorGridlines>
        <c:numFmt formatCode="d/m;@"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591613272"/>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51641111452178E-2"/>
          <c:y val="0.1278032249522876"/>
          <c:w val="0.91109388400198821"/>
          <c:h val="0.42607119430168749"/>
        </c:manualLayout>
      </c:layout>
      <c:barChart>
        <c:barDir val="col"/>
        <c:grouping val="clustered"/>
        <c:varyColors val="0"/>
        <c:ser>
          <c:idx val="0"/>
          <c:order val="0"/>
          <c:spPr>
            <a:solidFill>
              <a:srgbClr val="2FB497"/>
            </a:solidFill>
            <a:ln>
              <a:noFill/>
            </a:ln>
            <a:effectLst/>
          </c:spPr>
          <c:invertIfNegative val="0"/>
          <c:cat>
            <c:strRef>
              <c:f>(TOMATE!$A$8:$A$18,TOMATE!$A$20:$A$26,TOMATE!$A$28:$A$31,TOMATE!$A$33)</c:f>
              <c:strCache>
                <c:ptCount val="23"/>
                <c:pt idx="0">
                  <c:v>Acariens tétranyques</c:v>
                </c:pt>
                <c:pt idx="1">
                  <c:v>Acariose bronzée</c:v>
                </c:pt>
                <c:pt idx="2">
                  <c:v>Aleurodes</c:v>
                </c:pt>
                <c:pt idx="3">
                  <c:v>Cochenilles</c:v>
                </c:pt>
                <c:pt idx="4">
                  <c:v>Mineuses</c:v>
                </c:pt>
                <c:pt idx="5">
                  <c:v>Noctuelles défoliatrices</c:v>
                </c:pt>
                <c:pt idx="6">
                  <c:v>Pucerons</c:v>
                </c:pt>
                <c:pt idx="7">
                  <c:v>Punaises Nesidiocoris</c:v>
                </c:pt>
                <c:pt idx="8">
                  <c:v>Punaises Nezara</c:v>
                </c:pt>
                <c:pt idx="9">
                  <c:v>Thrips</c:v>
                </c:pt>
                <c:pt idx="10">
                  <c:v>Tuta absoluta</c:v>
                </c:pt>
                <c:pt idx="11">
                  <c:v>Botrytis</c:v>
                </c:pt>
                <c:pt idx="12">
                  <c:v>Cladosporiose</c:v>
                </c:pt>
                <c:pt idx="13">
                  <c:v>Clavibacter michiganensis</c:v>
                </c:pt>
                <c:pt idx="14">
                  <c:v>Mildiou</c:v>
                </c:pt>
                <c:pt idx="15">
                  <c:v>Oïdium</c:v>
                </c:pt>
                <c:pt idx="16">
                  <c:v>TSWV</c:v>
                </c:pt>
                <c:pt idx="17">
                  <c:v>Autres virus</c:v>
                </c:pt>
                <c:pt idx="18">
                  <c:v>Corky root</c:v>
                </c:pt>
                <c:pt idx="19">
                  <c:v>Fusariose</c:v>
                </c:pt>
                <c:pt idx="20">
                  <c:v>Verticilliose</c:v>
                </c:pt>
                <c:pt idx="21">
                  <c:v>Nématodes</c:v>
                </c:pt>
                <c:pt idx="22">
                  <c:v>Adventices</c:v>
                </c:pt>
              </c:strCache>
            </c:strRef>
          </c:cat>
          <c:val>
            <c:numRef>
              <c:f>(TOMATE!$AA$8:$AA$18,TOMATE!$AA$20:$AA$26,TOMATE!$AA$28:$AA$31,TOMATE!$AA$33)</c:f>
              <c:numCache>
                <c:formatCode>0</c:formatCode>
                <c:ptCount val="23"/>
                <c:pt idx="0">
                  <c:v>3</c:v>
                </c:pt>
                <c:pt idx="1">
                  <c:v>3</c:v>
                </c:pt>
                <c:pt idx="2">
                  <c:v>3</c:v>
                </c:pt>
                <c:pt idx="3">
                  <c:v>3</c:v>
                </c:pt>
                <c:pt idx="4">
                  <c:v>1</c:v>
                </c:pt>
                <c:pt idx="5">
                  <c:v>2</c:v>
                </c:pt>
                <c:pt idx="6">
                  <c:v>1</c:v>
                </c:pt>
                <c:pt idx="7">
                  <c:v>3</c:v>
                </c:pt>
                <c:pt idx="8">
                  <c:v>0</c:v>
                </c:pt>
                <c:pt idx="9">
                  <c:v>1</c:v>
                </c:pt>
                <c:pt idx="10">
                  <c:v>3</c:v>
                </c:pt>
                <c:pt idx="11">
                  <c:v>3</c:v>
                </c:pt>
                <c:pt idx="12">
                  <c:v>2</c:v>
                </c:pt>
                <c:pt idx="13">
                  <c:v>0</c:v>
                </c:pt>
                <c:pt idx="14">
                  <c:v>0</c:v>
                </c:pt>
                <c:pt idx="15">
                  <c:v>3</c:v>
                </c:pt>
                <c:pt idx="16">
                  <c:v>0</c:v>
                </c:pt>
                <c:pt idx="17">
                  <c:v>0</c:v>
                </c:pt>
                <c:pt idx="18">
                  <c:v>0</c:v>
                </c:pt>
                <c:pt idx="19">
                  <c:v>0</c:v>
                </c:pt>
                <c:pt idx="20">
                  <c:v>0</c:v>
                </c:pt>
                <c:pt idx="21">
                  <c:v>0</c:v>
                </c:pt>
                <c:pt idx="22">
                  <c:v>1</c:v>
                </c:pt>
              </c:numCache>
            </c:numRef>
          </c:val>
          <c:extLst>
            <c:ext xmlns:c16="http://schemas.microsoft.com/office/drawing/2014/chart" uri="{C3380CC4-5D6E-409C-BE32-E72D297353CC}">
              <c16:uniqueId val="{00000000-EA32-410B-A8CC-1EC1600F8441}"/>
            </c:ext>
          </c:extLst>
        </c:ser>
        <c:ser>
          <c:idx val="1"/>
          <c:order val="1"/>
          <c:spPr>
            <a:solidFill>
              <a:srgbClr val="E9415B"/>
            </a:solidFill>
            <a:ln>
              <a:noFill/>
            </a:ln>
            <a:effectLst/>
          </c:spPr>
          <c:invertIfNegative val="0"/>
          <c:cat>
            <c:strRef>
              <c:f>(TOMATE!$A$8:$A$18,TOMATE!$A$20:$A$26,TOMATE!$A$28:$A$31,TOMATE!$A$33)</c:f>
              <c:strCache>
                <c:ptCount val="23"/>
                <c:pt idx="0">
                  <c:v>Acariens tétranyques</c:v>
                </c:pt>
                <c:pt idx="1">
                  <c:v>Acariose bronzée</c:v>
                </c:pt>
                <c:pt idx="2">
                  <c:v>Aleurodes</c:v>
                </c:pt>
                <c:pt idx="3">
                  <c:v>Cochenilles</c:v>
                </c:pt>
                <c:pt idx="4">
                  <c:v>Mineuses</c:v>
                </c:pt>
                <c:pt idx="5">
                  <c:v>Noctuelles défoliatrices</c:v>
                </c:pt>
                <c:pt idx="6">
                  <c:v>Pucerons</c:v>
                </c:pt>
                <c:pt idx="7">
                  <c:v>Punaises Nesidiocoris</c:v>
                </c:pt>
                <c:pt idx="8">
                  <c:v>Punaises Nezara</c:v>
                </c:pt>
                <c:pt idx="9">
                  <c:v>Thrips</c:v>
                </c:pt>
                <c:pt idx="10">
                  <c:v>Tuta absoluta</c:v>
                </c:pt>
                <c:pt idx="11">
                  <c:v>Botrytis</c:v>
                </c:pt>
                <c:pt idx="12">
                  <c:v>Cladosporiose</c:v>
                </c:pt>
                <c:pt idx="13">
                  <c:v>Clavibacter michiganensis</c:v>
                </c:pt>
                <c:pt idx="14">
                  <c:v>Mildiou</c:v>
                </c:pt>
                <c:pt idx="15">
                  <c:v>Oïdium</c:v>
                </c:pt>
                <c:pt idx="16">
                  <c:v>TSWV</c:v>
                </c:pt>
                <c:pt idx="17">
                  <c:v>Autres virus</c:v>
                </c:pt>
                <c:pt idx="18">
                  <c:v>Corky root</c:v>
                </c:pt>
                <c:pt idx="19">
                  <c:v>Fusariose</c:v>
                </c:pt>
                <c:pt idx="20">
                  <c:v>Verticilliose</c:v>
                </c:pt>
                <c:pt idx="21">
                  <c:v>Nématodes</c:v>
                </c:pt>
                <c:pt idx="22">
                  <c:v>Adventices</c:v>
                </c:pt>
              </c:strCache>
            </c:strRef>
          </c:cat>
          <c:val>
            <c:numRef>
              <c:f>(TOMATE!$AB$8:$AB$18,TOMATE!$AB$20:$AB$26,TOMATE!$AB$28:$AB$31,TOMATE!$AB$33)</c:f>
              <c:numCache>
                <c:formatCode>0</c:formatCode>
                <c:ptCount val="23"/>
                <c:pt idx="0">
                  <c:v>1.5454545454545454</c:v>
                </c:pt>
                <c:pt idx="1">
                  <c:v>1.2173913043478262</c:v>
                </c:pt>
                <c:pt idx="2">
                  <c:v>1.5652173913043479</c:v>
                </c:pt>
                <c:pt idx="3">
                  <c:v>1.0526315789473684</c:v>
                </c:pt>
                <c:pt idx="4">
                  <c:v>1.2</c:v>
                </c:pt>
                <c:pt idx="5">
                  <c:v>1</c:v>
                </c:pt>
                <c:pt idx="6">
                  <c:v>1</c:v>
                </c:pt>
                <c:pt idx="7">
                  <c:v>1.45</c:v>
                </c:pt>
                <c:pt idx="8">
                  <c:v>1.5</c:v>
                </c:pt>
                <c:pt idx="9">
                  <c:v>1</c:v>
                </c:pt>
                <c:pt idx="10">
                  <c:v>1.0909090909090908</c:v>
                </c:pt>
                <c:pt idx="11">
                  <c:v>1.5</c:v>
                </c:pt>
                <c:pt idx="12">
                  <c:v>1.3333333333333333</c:v>
                </c:pt>
                <c:pt idx="13">
                  <c:v>1</c:v>
                </c:pt>
                <c:pt idx="14">
                  <c:v>1</c:v>
                </c:pt>
                <c:pt idx="15">
                  <c:v>1.5217391304347827</c:v>
                </c:pt>
                <c:pt idx="16">
                  <c:v>1</c:v>
                </c:pt>
                <c:pt idx="17">
                  <c:v>0</c:v>
                </c:pt>
                <c:pt idx="18">
                  <c:v>1</c:v>
                </c:pt>
                <c:pt idx="19">
                  <c:v>0</c:v>
                </c:pt>
                <c:pt idx="20">
                  <c:v>1</c:v>
                </c:pt>
                <c:pt idx="21">
                  <c:v>1</c:v>
                </c:pt>
                <c:pt idx="22">
                  <c:v>1</c:v>
                </c:pt>
              </c:numCache>
            </c:numRef>
          </c:val>
          <c:extLst>
            <c:ext xmlns:c16="http://schemas.microsoft.com/office/drawing/2014/chart" uri="{C3380CC4-5D6E-409C-BE32-E72D297353CC}">
              <c16:uniqueId val="{00000001-EA32-410B-A8CC-1EC1600F8441}"/>
            </c:ext>
          </c:extLst>
        </c:ser>
        <c:dLbls>
          <c:showLegendKey val="0"/>
          <c:showVal val="0"/>
          <c:showCatName val="0"/>
          <c:showSerName val="0"/>
          <c:showPercent val="0"/>
          <c:showBubbleSize val="0"/>
        </c:dLbls>
        <c:gapWidth val="219"/>
        <c:overlap val="-27"/>
        <c:axId val="599769312"/>
        <c:axId val="599789648"/>
      </c:barChart>
      <c:catAx>
        <c:axId val="59976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99789648"/>
        <c:crosses val="autoZero"/>
        <c:auto val="1"/>
        <c:lblAlgn val="ctr"/>
        <c:lblOffset val="100"/>
        <c:noMultiLvlLbl val="0"/>
      </c:catAx>
      <c:valAx>
        <c:axId val="599789648"/>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FR" sz="1100"/>
                  <a:t>Note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599769312"/>
        <c:crosses val="autoZero"/>
        <c:crossBetween val="between"/>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Arial" panose="020B0604020202020204" pitchFamily="34" charset="0"/>
              </a:defRPr>
            </a:pPr>
            <a:r>
              <a:rPr lang="fr-FR" b="1" dirty="0">
                <a:latin typeface="+mn-lt"/>
                <a:cs typeface="Arial" panose="020B0604020202020204" pitchFamily="34" charset="0"/>
              </a:rPr>
              <a:t>Ravageurs</a:t>
            </a:r>
          </a:p>
        </c:rich>
      </c:tx>
      <c:layout>
        <c:manualLayout>
          <c:xMode val="edge"/>
          <c:yMode val="edge"/>
          <c:x val="0.82770481158283893"/>
          <c:y val="8.388356591128071E-4"/>
        </c:manualLayout>
      </c:layout>
      <c:overlay val="0"/>
      <c:spPr>
        <a:noFill/>
        <a:ln>
          <a:noFill/>
        </a:ln>
        <a:effectLst/>
      </c:spPr>
    </c:title>
    <c:autoTitleDeleted val="0"/>
    <c:plotArea>
      <c:layout>
        <c:manualLayout>
          <c:layoutTarget val="inner"/>
          <c:xMode val="edge"/>
          <c:yMode val="edge"/>
          <c:x val="9.2501140947614427E-2"/>
          <c:y val="0.16994272623138604"/>
          <c:w val="0.87750556690547443"/>
          <c:h val="0.50635098447745541"/>
        </c:manualLayout>
      </c:layout>
      <c:barChart>
        <c:barDir val="col"/>
        <c:grouping val="clustered"/>
        <c:varyColors val="0"/>
        <c:ser>
          <c:idx val="2"/>
          <c:order val="2"/>
          <c:tx>
            <c:strRef>
              <c:f>'Global tomate'!$D$4</c:f>
              <c:strCache>
                <c:ptCount val="1"/>
                <c:pt idx="0">
                  <c:v>2017</c:v>
                </c:pt>
              </c:strCache>
            </c:strRef>
          </c:tx>
          <c:spPr>
            <a:solidFill>
              <a:srgbClr val="2FB497"/>
            </a:solidFill>
            <a:ln>
              <a:noFill/>
            </a:ln>
            <a:effectLst/>
          </c:spPr>
          <c:invertIfNegative val="0"/>
          <c:cat>
            <c:strRef>
              <c:f>('Global tomate'!$A$5:$A$13,'Global tomate'!$A$15:$A$16)</c:f>
              <c:strCache>
                <c:ptCount val="11"/>
                <c:pt idx="0">
                  <c:v>Aleurodes</c:v>
                </c:pt>
                <c:pt idx="1">
                  <c:v>Tuta</c:v>
                </c:pt>
                <c:pt idx="2">
                  <c:v>Nesidiocoris</c:v>
                </c:pt>
                <c:pt idx="3">
                  <c:v>Acariens</c:v>
                </c:pt>
                <c:pt idx="4">
                  <c:v>Acariose bronzée</c:v>
                </c:pt>
                <c:pt idx="5">
                  <c:v>Pucerons</c:v>
                </c:pt>
                <c:pt idx="6">
                  <c:v>Mineuses</c:v>
                </c:pt>
                <c:pt idx="7">
                  <c:v>Punaise Nezara</c:v>
                </c:pt>
                <c:pt idx="8">
                  <c:v>Noctuelles</c:v>
                </c:pt>
                <c:pt idx="9">
                  <c:v>Cochenilles</c:v>
                </c:pt>
                <c:pt idx="10">
                  <c:v>Thrips</c:v>
                </c:pt>
              </c:strCache>
              <c:extLst/>
            </c:strRef>
          </c:cat>
          <c:val>
            <c:numRef>
              <c:f>('Global tomate'!$D$5:$D$13,'Global tomate'!$D$15:$D$16)</c:f>
              <c:numCache>
                <c:formatCode>General</c:formatCode>
                <c:ptCount val="11"/>
                <c:pt idx="0">
                  <c:v>53</c:v>
                </c:pt>
                <c:pt idx="1">
                  <c:v>35</c:v>
                </c:pt>
                <c:pt idx="2">
                  <c:v>31</c:v>
                </c:pt>
                <c:pt idx="3">
                  <c:v>22</c:v>
                </c:pt>
                <c:pt idx="4">
                  <c:v>8</c:v>
                </c:pt>
                <c:pt idx="5">
                  <c:v>6</c:v>
                </c:pt>
                <c:pt idx="6">
                  <c:v>12</c:v>
                </c:pt>
                <c:pt idx="7">
                  <c:v>6</c:v>
                </c:pt>
                <c:pt idx="8">
                  <c:v>11</c:v>
                </c:pt>
                <c:pt idx="9">
                  <c:v>17</c:v>
                </c:pt>
                <c:pt idx="10">
                  <c:v>9</c:v>
                </c:pt>
              </c:numCache>
              <c:extLst/>
            </c:numRef>
          </c:val>
          <c:extLst>
            <c:ext xmlns:c16="http://schemas.microsoft.com/office/drawing/2014/chart" uri="{C3380CC4-5D6E-409C-BE32-E72D297353CC}">
              <c16:uniqueId val="{00000000-C809-4CD0-ABDA-C9B9C8E508AB}"/>
            </c:ext>
          </c:extLst>
        </c:ser>
        <c:ser>
          <c:idx val="3"/>
          <c:order val="3"/>
          <c:tx>
            <c:strRef>
              <c:f>'Global tomate'!$E$4</c:f>
              <c:strCache>
                <c:ptCount val="1"/>
                <c:pt idx="0">
                  <c:v>2018</c:v>
                </c:pt>
              </c:strCache>
            </c:strRef>
          </c:tx>
          <c:spPr>
            <a:solidFill>
              <a:srgbClr val="8064A2"/>
            </a:solidFill>
            <a:ln>
              <a:noFill/>
            </a:ln>
            <a:effectLst/>
          </c:spPr>
          <c:invertIfNegative val="0"/>
          <c:cat>
            <c:strRef>
              <c:f>('Global tomate'!$A$5:$A$13,'Global tomate'!$A$15:$A$16)</c:f>
              <c:strCache>
                <c:ptCount val="11"/>
                <c:pt idx="0">
                  <c:v>Aleurodes</c:v>
                </c:pt>
                <c:pt idx="1">
                  <c:v>Tuta</c:v>
                </c:pt>
                <c:pt idx="2">
                  <c:v>Nesidiocoris</c:v>
                </c:pt>
                <c:pt idx="3">
                  <c:v>Acariens</c:v>
                </c:pt>
                <c:pt idx="4">
                  <c:v>Acariose bronzée</c:v>
                </c:pt>
                <c:pt idx="5">
                  <c:v>Pucerons</c:v>
                </c:pt>
                <c:pt idx="6">
                  <c:v>Mineuses</c:v>
                </c:pt>
                <c:pt idx="7">
                  <c:v>Punaise Nezara</c:v>
                </c:pt>
                <c:pt idx="8">
                  <c:v>Noctuelles</c:v>
                </c:pt>
                <c:pt idx="9">
                  <c:v>Cochenilles</c:v>
                </c:pt>
                <c:pt idx="10">
                  <c:v>Thrips</c:v>
                </c:pt>
              </c:strCache>
              <c:extLst/>
            </c:strRef>
          </c:cat>
          <c:val>
            <c:numRef>
              <c:f>('Global tomate'!$E$5:$E$13,'Global tomate'!$E$15:$E$16)</c:f>
              <c:numCache>
                <c:formatCode>General</c:formatCode>
                <c:ptCount val="11"/>
                <c:pt idx="0">
                  <c:v>30</c:v>
                </c:pt>
                <c:pt idx="1">
                  <c:v>36</c:v>
                </c:pt>
                <c:pt idx="2">
                  <c:v>31</c:v>
                </c:pt>
                <c:pt idx="3">
                  <c:v>28</c:v>
                </c:pt>
                <c:pt idx="4">
                  <c:v>34</c:v>
                </c:pt>
                <c:pt idx="5">
                  <c:v>7</c:v>
                </c:pt>
                <c:pt idx="6">
                  <c:v>9</c:v>
                </c:pt>
                <c:pt idx="7">
                  <c:v>6</c:v>
                </c:pt>
                <c:pt idx="8">
                  <c:v>3</c:v>
                </c:pt>
                <c:pt idx="9">
                  <c:v>8</c:v>
                </c:pt>
                <c:pt idx="10">
                  <c:v>7</c:v>
                </c:pt>
              </c:numCache>
              <c:extLst/>
            </c:numRef>
          </c:val>
          <c:extLst>
            <c:ext xmlns:c16="http://schemas.microsoft.com/office/drawing/2014/chart" uri="{C3380CC4-5D6E-409C-BE32-E72D297353CC}">
              <c16:uniqueId val="{00000001-C809-4CD0-ABDA-C9B9C8E508AB}"/>
            </c:ext>
          </c:extLst>
        </c:ser>
        <c:ser>
          <c:idx val="4"/>
          <c:order val="4"/>
          <c:tx>
            <c:strRef>
              <c:f>'Global tomate'!$F$4</c:f>
              <c:strCache>
                <c:ptCount val="1"/>
                <c:pt idx="0">
                  <c:v>2019</c:v>
                </c:pt>
              </c:strCache>
            </c:strRef>
          </c:tx>
          <c:spPr>
            <a:solidFill>
              <a:srgbClr val="F79646"/>
            </a:solidFill>
          </c:spPr>
          <c:invertIfNegative val="0"/>
          <c:cat>
            <c:strRef>
              <c:f>('Global tomate'!$A$5:$A$13,'Global tomate'!$A$15:$A$16)</c:f>
              <c:strCache>
                <c:ptCount val="11"/>
                <c:pt idx="0">
                  <c:v>Aleurodes</c:v>
                </c:pt>
                <c:pt idx="1">
                  <c:v>Tuta</c:v>
                </c:pt>
                <c:pt idx="2">
                  <c:v>Nesidiocoris</c:v>
                </c:pt>
                <c:pt idx="3">
                  <c:v>Acariens</c:v>
                </c:pt>
                <c:pt idx="4">
                  <c:v>Acariose bronzée</c:v>
                </c:pt>
                <c:pt idx="5">
                  <c:v>Pucerons</c:v>
                </c:pt>
                <c:pt idx="6">
                  <c:v>Mineuses</c:v>
                </c:pt>
                <c:pt idx="7">
                  <c:v>Punaise Nezara</c:v>
                </c:pt>
                <c:pt idx="8">
                  <c:v>Noctuelles</c:v>
                </c:pt>
                <c:pt idx="9">
                  <c:v>Cochenilles</c:v>
                </c:pt>
                <c:pt idx="10">
                  <c:v>Thrips</c:v>
                </c:pt>
              </c:strCache>
              <c:extLst/>
            </c:strRef>
          </c:cat>
          <c:val>
            <c:numRef>
              <c:f>('Global tomate'!$F$5:$F$13,'Global tomate'!$F$15:$F$16)</c:f>
              <c:numCache>
                <c:formatCode>General</c:formatCode>
                <c:ptCount val="11"/>
                <c:pt idx="0">
                  <c:v>29</c:v>
                </c:pt>
                <c:pt idx="1">
                  <c:v>30</c:v>
                </c:pt>
                <c:pt idx="2">
                  <c:v>22</c:v>
                </c:pt>
                <c:pt idx="3">
                  <c:v>28</c:v>
                </c:pt>
                <c:pt idx="4">
                  <c:v>33</c:v>
                </c:pt>
                <c:pt idx="5">
                  <c:v>7</c:v>
                </c:pt>
                <c:pt idx="6">
                  <c:v>13</c:v>
                </c:pt>
                <c:pt idx="7">
                  <c:v>5</c:v>
                </c:pt>
                <c:pt idx="8">
                  <c:v>4</c:v>
                </c:pt>
                <c:pt idx="9">
                  <c:v>18</c:v>
                </c:pt>
                <c:pt idx="10">
                  <c:v>0</c:v>
                </c:pt>
              </c:numCache>
              <c:extLst/>
            </c:numRef>
          </c:val>
          <c:extLst>
            <c:ext xmlns:c16="http://schemas.microsoft.com/office/drawing/2014/chart" uri="{C3380CC4-5D6E-409C-BE32-E72D297353CC}">
              <c16:uniqueId val="{00000002-C809-4CD0-ABDA-C9B9C8E508AB}"/>
            </c:ext>
          </c:extLst>
        </c:ser>
        <c:ser>
          <c:idx val="5"/>
          <c:order val="5"/>
          <c:tx>
            <c:strRef>
              <c:f>'Global tomate'!$G$4</c:f>
              <c:strCache>
                <c:ptCount val="1"/>
                <c:pt idx="0">
                  <c:v>2020</c:v>
                </c:pt>
              </c:strCache>
            </c:strRef>
          </c:tx>
          <c:spPr>
            <a:solidFill>
              <a:srgbClr val="92D050"/>
            </a:solidFill>
            <a:ln>
              <a:solidFill>
                <a:srgbClr val="92D050"/>
              </a:solidFill>
            </a:ln>
            <a:effectLst/>
          </c:spPr>
          <c:invertIfNegative val="0"/>
          <c:cat>
            <c:strRef>
              <c:f>('Global tomate'!$A$5:$A$13,'Global tomate'!$A$15:$A$16)</c:f>
              <c:strCache>
                <c:ptCount val="11"/>
                <c:pt idx="0">
                  <c:v>Aleurodes</c:v>
                </c:pt>
                <c:pt idx="1">
                  <c:v>Tuta</c:v>
                </c:pt>
                <c:pt idx="2">
                  <c:v>Nesidiocoris</c:v>
                </c:pt>
                <c:pt idx="3">
                  <c:v>Acariens</c:v>
                </c:pt>
                <c:pt idx="4">
                  <c:v>Acariose bronzée</c:v>
                </c:pt>
                <c:pt idx="5">
                  <c:v>Pucerons</c:v>
                </c:pt>
                <c:pt idx="6">
                  <c:v>Mineuses</c:v>
                </c:pt>
                <c:pt idx="7">
                  <c:v>Punaise Nezara</c:v>
                </c:pt>
                <c:pt idx="8">
                  <c:v>Noctuelles</c:v>
                </c:pt>
                <c:pt idx="9">
                  <c:v>Cochenilles</c:v>
                </c:pt>
                <c:pt idx="10">
                  <c:v>Thrips</c:v>
                </c:pt>
              </c:strCache>
              <c:extLst/>
            </c:strRef>
          </c:cat>
          <c:val>
            <c:numRef>
              <c:f>('Global tomate'!$G$5:$G$13,'Global tomate'!$G$15:$G$16)</c:f>
              <c:numCache>
                <c:formatCode>General</c:formatCode>
                <c:ptCount val="11"/>
                <c:pt idx="0">
                  <c:v>28</c:v>
                </c:pt>
                <c:pt idx="1">
                  <c:v>25</c:v>
                </c:pt>
                <c:pt idx="2">
                  <c:v>27</c:v>
                </c:pt>
                <c:pt idx="3">
                  <c:v>24</c:v>
                </c:pt>
                <c:pt idx="4">
                  <c:v>28</c:v>
                </c:pt>
                <c:pt idx="5">
                  <c:v>11</c:v>
                </c:pt>
                <c:pt idx="6">
                  <c:v>10</c:v>
                </c:pt>
                <c:pt idx="7">
                  <c:v>7</c:v>
                </c:pt>
                <c:pt idx="8">
                  <c:v>9</c:v>
                </c:pt>
                <c:pt idx="9">
                  <c:v>9</c:v>
                </c:pt>
                <c:pt idx="10">
                  <c:v>6</c:v>
                </c:pt>
              </c:numCache>
              <c:extLst/>
            </c:numRef>
          </c:val>
          <c:extLst>
            <c:ext xmlns:c16="http://schemas.microsoft.com/office/drawing/2014/chart" uri="{C3380CC4-5D6E-409C-BE32-E72D297353CC}">
              <c16:uniqueId val="{00000003-C809-4CD0-ABDA-C9B9C8E508AB}"/>
            </c:ext>
          </c:extLst>
        </c:ser>
        <c:ser>
          <c:idx val="6"/>
          <c:order val="6"/>
          <c:tx>
            <c:strRef>
              <c:f>'Global tomate'!$H$4</c:f>
              <c:strCache>
                <c:ptCount val="1"/>
                <c:pt idx="0">
                  <c:v>2021</c:v>
                </c:pt>
              </c:strCache>
            </c:strRef>
          </c:tx>
          <c:spPr>
            <a:solidFill>
              <a:srgbClr val="E9415B"/>
            </a:solidFill>
          </c:spPr>
          <c:invertIfNegative val="0"/>
          <c:cat>
            <c:strRef>
              <c:f>('Global tomate'!$A$5:$A$13,'Global tomate'!$A$15:$A$16)</c:f>
              <c:strCache>
                <c:ptCount val="11"/>
                <c:pt idx="0">
                  <c:v>Aleurodes</c:v>
                </c:pt>
                <c:pt idx="1">
                  <c:v>Tuta</c:v>
                </c:pt>
                <c:pt idx="2">
                  <c:v>Nesidiocoris</c:v>
                </c:pt>
                <c:pt idx="3">
                  <c:v>Acariens</c:v>
                </c:pt>
                <c:pt idx="4">
                  <c:v>Acariose bronzée</c:v>
                </c:pt>
                <c:pt idx="5">
                  <c:v>Pucerons</c:v>
                </c:pt>
                <c:pt idx="6">
                  <c:v>Mineuses</c:v>
                </c:pt>
                <c:pt idx="7">
                  <c:v>Punaise Nezara</c:v>
                </c:pt>
                <c:pt idx="8">
                  <c:v>Noctuelles</c:v>
                </c:pt>
                <c:pt idx="9">
                  <c:v>Cochenilles</c:v>
                </c:pt>
                <c:pt idx="10">
                  <c:v>Thrips</c:v>
                </c:pt>
              </c:strCache>
              <c:extLst/>
            </c:strRef>
          </c:cat>
          <c:val>
            <c:numRef>
              <c:f>('Global tomate'!$H$5:$H$13,'Global tomate'!$H$15:$H$16)</c:f>
              <c:numCache>
                <c:formatCode>General</c:formatCode>
                <c:ptCount val="11"/>
                <c:pt idx="0">
                  <c:v>36</c:v>
                </c:pt>
                <c:pt idx="1">
                  <c:v>24</c:v>
                </c:pt>
                <c:pt idx="2">
                  <c:v>29</c:v>
                </c:pt>
                <c:pt idx="3">
                  <c:v>34</c:v>
                </c:pt>
                <c:pt idx="4">
                  <c:v>28</c:v>
                </c:pt>
                <c:pt idx="5">
                  <c:v>11</c:v>
                </c:pt>
                <c:pt idx="6">
                  <c:v>12</c:v>
                </c:pt>
                <c:pt idx="7">
                  <c:v>6</c:v>
                </c:pt>
                <c:pt idx="8">
                  <c:v>14</c:v>
                </c:pt>
                <c:pt idx="9">
                  <c:v>20</c:v>
                </c:pt>
                <c:pt idx="10">
                  <c:v>6</c:v>
                </c:pt>
              </c:numCache>
              <c:extLst/>
            </c:numRef>
          </c:val>
          <c:extLst>
            <c:ext xmlns:c16="http://schemas.microsoft.com/office/drawing/2014/chart" uri="{C3380CC4-5D6E-409C-BE32-E72D297353CC}">
              <c16:uniqueId val="{00000004-C809-4CD0-ABDA-C9B9C8E508AB}"/>
            </c:ext>
          </c:extLst>
        </c:ser>
        <c:dLbls>
          <c:showLegendKey val="0"/>
          <c:showVal val="0"/>
          <c:showCatName val="0"/>
          <c:showSerName val="0"/>
          <c:showPercent val="0"/>
          <c:showBubbleSize val="0"/>
        </c:dLbls>
        <c:gapWidth val="219"/>
        <c:overlap val="-27"/>
        <c:axId val="277207688"/>
        <c:axId val="277208080"/>
        <c:extLst>
          <c:ext xmlns:c15="http://schemas.microsoft.com/office/drawing/2012/chart" uri="{02D57815-91ED-43cb-92C2-25804820EDAC}">
            <c15:filteredBarSeries>
              <c15:ser>
                <c:idx val="0"/>
                <c:order val="0"/>
                <c:tx>
                  <c:strRef>
                    <c:extLst>
                      <c:ext uri="{02D57815-91ED-43cb-92C2-25804820EDAC}">
                        <c15:formulaRef>
                          <c15:sqref>'Global tomate'!$B$4</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('Global tomate'!$A$5:$A$13,'Global tomate'!$A$15:$A$16)</c15:sqref>
                        </c15:formulaRef>
                      </c:ext>
                    </c:extLst>
                    <c:strCache>
                      <c:ptCount val="11"/>
                      <c:pt idx="0">
                        <c:v>Aleurodes</c:v>
                      </c:pt>
                      <c:pt idx="1">
                        <c:v>Tuta</c:v>
                      </c:pt>
                      <c:pt idx="2">
                        <c:v>Nesidiocoris</c:v>
                      </c:pt>
                      <c:pt idx="3">
                        <c:v>Acariens</c:v>
                      </c:pt>
                      <c:pt idx="4">
                        <c:v>Acariose bronzée</c:v>
                      </c:pt>
                      <c:pt idx="5">
                        <c:v>Pucerons</c:v>
                      </c:pt>
                      <c:pt idx="6">
                        <c:v>Mineuses</c:v>
                      </c:pt>
                      <c:pt idx="7">
                        <c:v>Punaise Nezara</c:v>
                      </c:pt>
                      <c:pt idx="8">
                        <c:v>Noctuelles</c:v>
                      </c:pt>
                      <c:pt idx="9">
                        <c:v>Cochenilles</c:v>
                      </c:pt>
                      <c:pt idx="10">
                        <c:v>Thrips</c:v>
                      </c:pt>
                    </c:strCache>
                  </c:strRef>
                </c:cat>
                <c:val>
                  <c:numRef>
                    <c:extLst>
                      <c:ext uri="{02D57815-91ED-43cb-92C2-25804820EDAC}">
                        <c15:formulaRef>
                          <c15:sqref>('Global tomate'!$B$5:$B$13,'Global tomate'!$B$15:$B$16)</c15:sqref>
                        </c15:formulaRef>
                      </c:ext>
                    </c:extLst>
                    <c:numCache>
                      <c:formatCode>General</c:formatCode>
                      <c:ptCount val="11"/>
                      <c:pt idx="0">
                        <c:v>54</c:v>
                      </c:pt>
                      <c:pt idx="1">
                        <c:v>35</c:v>
                      </c:pt>
                      <c:pt idx="2">
                        <c:v>29</c:v>
                      </c:pt>
                      <c:pt idx="3">
                        <c:v>21</c:v>
                      </c:pt>
                      <c:pt idx="4">
                        <c:v>10</c:v>
                      </c:pt>
                      <c:pt idx="6">
                        <c:v>13</c:v>
                      </c:pt>
                      <c:pt idx="7">
                        <c:v>7</c:v>
                      </c:pt>
                      <c:pt idx="8">
                        <c:v>10</c:v>
                      </c:pt>
                      <c:pt idx="10">
                        <c:v>3</c:v>
                      </c:pt>
                    </c:numCache>
                  </c:numRef>
                </c:val>
                <c:extLst>
                  <c:ext xmlns:c16="http://schemas.microsoft.com/office/drawing/2014/chart" uri="{C3380CC4-5D6E-409C-BE32-E72D297353CC}">
                    <c16:uniqueId val="{00000005-C809-4CD0-ABDA-C9B9C8E508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'Global tomate'!$C$4</c15:sqref>
                        </c15:formulaRef>
                      </c:ext>
                    </c:extLst>
                    <c:strCache>
                      <c:ptCount val="1"/>
                      <c:pt idx="0">
                        <c:v>2016</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('Global tomate'!$A$5:$A$13,'Global tomate'!$A$15:$A$16)</c15:sqref>
                        </c15:formulaRef>
                      </c:ext>
                    </c:extLst>
                    <c:strCache>
                      <c:ptCount val="11"/>
                      <c:pt idx="0">
                        <c:v>Aleurodes</c:v>
                      </c:pt>
                      <c:pt idx="1">
                        <c:v>Tuta</c:v>
                      </c:pt>
                      <c:pt idx="2">
                        <c:v>Nesidiocoris</c:v>
                      </c:pt>
                      <c:pt idx="3">
                        <c:v>Acariens</c:v>
                      </c:pt>
                      <c:pt idx="4">
                        <c:v>Acariose bronzée</c:v>
                      </c:pt>
                      <c:pt idx="5">
                        <c:v>Pucerons</c:v>
                      </c:pt>
                      <c:pt idx="6">
                        <c:v>Mineuses</c:v>
                      </c:pt>
                      <c:pt idx="7">
                        <c:v>Punaise Nezara</c:v>
                      </c:pt>
                      <c:pt idx="8">
                        <c:v>Noctuelles</c:v>
                      </c:pt>
                      <c:pt idx="9">
                        <c:v>Cochenilles</c:v>
                      </c:pt>
                      <c:pt idx="10">
                        <c:v>Thrips</c:v>
                      </c:pt>
                    </c:strCache>
                  </c:strRef>
                </c:cat>
                <c:val>
                  <c:numRef>
                    <c:extLst xmlns:c15="http://schemas.microsoft.com/office/drawing/2012/chart">
                      <c:ext xmlns:c15="http://schemas.microsoft.com/office/drawing/2012/chart" uri="{02D57815-91ED-43cb-92C2-25804820EDAC}">
                        <c15:formulaRef>
                          <c15:sqref>('Global tomate'!$C$5:$C$13,'Global tomate'!$C$15:$C$16)</c15:sqref>
                        </c15:formulaRef>
                      </c:ext>
                    </c:extLst>
                    <c:numCache>
                      <c:formatCode>General</c:formatCode>
                      <c:ptCount val="11"/>
                      <c:pt idx="0">
                        <c:v>49</c:v>
                      </c:pt>
                      <c:pt idx="1">
                        <c:v>33</c:v>
                      </c:pt>
                      <c:pt idx="2">
                        <c:v>32</c:v>
                      </c:pt>
                      <c:pt idx="3">
                        <c:v>10</c:v>
                      </c:pt>
                      <c:pt idx="4">
                        <c:v>18</c:v>
                      </c:pt>
                      <c:pt idx="5">
                        <c:v>12</c:v>
                      </c:pt>
                      <c:pt idx="6">
                        <c:v>11</c:v>
                      </c:pt>
                      <c:pt idx="7">
                        <c:v>6</c:v>
                      </c:pt>
                      <c:pt idx="8">
                        <c:v>4</c:v>
                      </c:pt>
                      <c:pt idx="9">
                        <c:v>1</c:v>
                      </c:pt>
                      <c:pt idx="10">
                        <c:v>2</c:v>
                      </c:pt>
                    </c:numCache>
                  </c:numRef>
                </c:val>
                <c:extLst xmlns:c15="http://schemas.microsoft.com/office/drawing/2012/chart">
                  <c:ext xmlns:c16="http://schemas.microsoft.com/office/drawing/2014/chart" uri="{C3380CC4-5D6E-409C-BE32-E72D297353CC}">
                    <c16:uniqueId val="{00000006-C809-4CD0-ABDA-C9B9C8E508AB}"/>
                  </c:ext>
                </c:extLst>
              </c15:ser>
            </c15:filteredBarSeries>
          </c:ext>
        </c:extLst>
      </c:barChart>
      <c:catAx>
        <c:axId val="27720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mn-lt"/>
                <a:ea typeface="+mn-ea"/>
                <a:cs typeface="+mn-cs"/>
              </a:defRPr>
            </a:pPr>
            <a:endParaRPr lang="fr-FR"/>
          </a:p>
        </c:txPr>
        <c:crossAx val="277208080"/>
        <c:crosses val="autoZero"/>
        <c:auto val="1"/>
        <c:lblAlgn val="ctr"/>
        <c:lblOffset val="100"/>
        <c:noMultiLvlLbl val="0"/>
      </c:catAx>
      <c:valAx>
        <c:axId val="27720808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1000" b="0"/>
                  <a:t>Indice de pression cumulé</a:t>
                </a:r>
              </a:p>
            </c:rich>
          </c:tx>
          <c:layout>
            <c:manualLayout>
              <c:xMode val="edge"/>
              <c:yMode val="edge"/>
              <c:x val="5.772005772005772E-3"/>
              <c:y val="0.2073653373973415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277207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Arial" panose="020B0604020202020204" pitchFamily="34" charset="0"/>
              </a:defRPr>
            </a:pPr>
            <a:r>
              <a:rPr lang="fr-FR" b="1" dirty="0">
                <a:latin typeface="+mn-lt"/>
                <a:cs typeface="Arial" panose="020B0604020202020204" pitchFamily="34" charset="0"/>
              </a:rPr>
              <a:t>Maladies aériennes</a:t>
            </a:r>
          </a:p>
        </c:rich>
      </c:tx>
      <c:layout>
        <c:manualLayout>
          <c:xMode val="edge"/>
          <c:yMode val="edge"/>
          <c:x val="0.26840601195161767"/>
          <c:y val="8.216173191544102E-3"/>
        </c:manualLayout>
      </c:layout>
      <c:overlay val="0"/>
      <c:spPr>
        <a:noFill/>
        <a:ln>
          <a:noFill/>
        </a:ln>
        <a:effectLst/>
      </c:spPr>
    </c:title>
    <c:autoTitleDeleted val="0"/>
    <c:plotArea>
      <c:layout>
        <c:manualLayout>
          <c:layoutTarget val="inner"/>
          <c:xMode val="edge"/>
          <c:yMode val="edge"/>
          <c:x val="0.1634670105334734"/>
          <c:y val="0.12226121379151751"/>
          <c:w val="0.81482129237969514"/>
          <c:h val="0.49911245685920508"/>
        </c:manualLayout>
      </c:layout>
      <c:barChart>
        <c:barDir val="col"/>
        <c:grouping val="clustered"/>
        <c:varyColors val="0"/>
        <c:ser>
          <c:idx val="2"/>
          <c:order val="2"/>
          <c:tx>
            <c:strRef>
              <c:f>'Global tomate'!$D$4</c:f>
              <c:strCache>
                <c:ptCount val="1"/>
                <c:pt idx="0">
                  <c:v>2017</c:v>
                </c:pt>
              </c:strCache>
            </c:strRef>
          </c:tx>
          <c:spPr>
            <a:solidFill>
              <a:srgbClr val="2FB497"/>
            </a:solidFill>
            <a:ln>
              <a:noFill/>
            </a:ln>
            <a:effectLst/>
          </c:spPr>
          <c:invertIfNegative val="0"/>
          <c:cat>
            <c:strRef>
              <c:f>('Global tomate'!$A$18:$A$22,'Global tomate'!$A$40)</c:f>
              <c:strCache>
                <c:ptCount val="6"/>
                <c:pt idx="0">
                  <c:v>Oïdium</c:v>
                </c:pt>
                <c:pt idx="1">
                  <c:v>Botrytis</c:v>
                </c:pt>
                <c:pt idx="2">
                  <c:v>Cladosporiose</c:v>
                </c:pt>
                <c:pt idx="3">
                  <c:v>Mildiou</c:v>
                </c:pt>
                <c:pt idx="4">
                  <c:v>Clavibacter mich.</c:v>
                </c:pt>
                <c:pt idx="5">
                  <c:v>TSWV</c:v>
                </c:pt>
              </c:strCache>
              <c:extLst/>
            </c:strRef>
          </c:cat>
          <c:val>
            <c:numRef>
              <c:f>('Global tomate'!$D$18:$D$22,'Global tomate'!$D$40)</c:f>
              <c:numCache>
                <c:formatCode>General</c:formatCode>
                <c:ptCount val="6"/>
                <c:pt idx="0">
                  <c:v>40</c:v>
                </c:pt>
                <c:pt idx="1">
                  <c:v>24</c:v>
                </c:pt>
                <c:pt idx="2">
                  <c:v>7</c:v>
                </c:pt>
                <c:pt idx="3">
                  <c:v>1</c:v>
                </c:pt>
                <c:pt idx="4">
                  <c:v>7</c:v>
                </c:pt>
                <c:pt idx="5">
                  <c:v>10</c:v>
                </c:pt>
              </c:numCache>
              <c:extLst/>
            </c:numRef>
          </c:val>
          <c:extLst>
            <c:ext xmlns:c16="http://schemas.microsoft.com/office/drawing/2014/chart" uri="{C3380CC4-5D6E-409C-BE32-E72D297353CC}">
              <c16:uniqueId val="{00000002-FD57-41A6-9F5C-D7273413BC7A}"/>
            </c:ext>
          </c:extLst>
        </c:ser>
        <c:ser>
          <c:idx val="3"/>
          <c:order val="3"/>
          <c:tx>
            <c:strRef>
              <c:f>'Global tomate'!$E$4</c:f>
              <c:strCache>
                <c:ptCount val="1"/>
                <c:pt idx="0">
                  <c:v>2018</c:v>
                </c:pt>
              </c:strCache>
            </c:strRef>
          </c:tx>
          <c:spPr>
            <a:solidFill>
              <a:schemeClr val="accent4"/>
            </a:solidFill>
            <a:ln>
              <a:noFill/>
            </a:ln>
            <a:effectLst/>
          </c:spPr>
          <c:invertIfNegative val="0"/>
          <c:cat>
            <c:strRef>
              <c:f>('Global tomate'!$A$18:$A$22,'Global tomate'!$A$40)</c:f>
              <c:strCache>
                <c:ptCount val="6"/>
                <c:pt idx="0">
                  <c:v>Oïdium</c:v>
                </c:pt>
                <c:pt idx="1">
                  <c:v>Botrytis</c:v>
                </c:pt>
                <c:pt idx="2">
                  <c:v>Cladosporiose</c:v>
                </c:pt>
                <c:pt idx="3">
                  <c:v>Mildiou</c:v>
                </c:pt>
                <c:pt idx="4">
                  <c:v>Clavibacter mich.</c:v>
                </c:pt>
                <c:pt idx="5">
                  <c:v>TSWV</c:v>
                </c:pt>
              </c:strCache>
              <c:extLst/>
            </c:strRef>
          </c:cat>
          <c:val>
            <c:numRef>
              <c:f>('Global tomate'!$E$18:$E$22,'Global tomate'!$E$40)</c:f>
              <c:numCache>
                <c:formatCode>General</c:formatCode>
                <c:ptCount val="6"/>
                <c:pt idx="0">
                  <c:v>38</c:v>
                </c:pt>
                <c:pt idx="1">
                  <c:v>26</c:v>
                </c:pt>
                <c:pt idx="2">
                  <c:v>20</c:v>
                </c:pt>
                <c:pt idx="3">
                  <c:v>6</c:v>
                </c:pt>
                <c:pt idx="4">
                  <c:v>10</c:v>
                </c:pt>
                <c:pt idx="5">
                  <c:v>4</c:v>
                </c:pt>
              </c:numCache>
              <c:extLst/>
            </c:numRef>
          </c:val>
          <c:extLst>
            <c:ext xmlns:c16="http://schemas.microsoft.com/office/drawing/2014/chart" uri="{C3380CC4-5D6E-409C-BE32-E72D297353CC}">
              <c16:uniqueId val="{00000003-FD57-41A6-9F5C-D7273413BC7A}"/>
            </c:ext>
          </c:extLst>
        </c:ser>
        <c:ser>
          <c:idx val="4"/>
          <c:order val="4"/>
          <c:tx>
            <c:strRef>
              <c:f>'Global tomate'!$F$4</c:f>
              <c:strCache>
                <c:ptCount val="1"/>
                <c:pt idx="0">
                  <c:v>2019</c:v>
                </c:pt>
              </c:strCache>
            </c:strRef>
          </c:tx>
          <c:spPr>
            <a:solidFill>
              <a:schemeClr val="accent6"/>
            </a:solidFill>
          </c:spPr>
          <c:invertIfNegative val="0"/>
          <c:cat>
            <c:strRef>
              <c:f>('Global tomate'!$A$18:$A$22,'Global tomate'!$A$40)</c:f>
              <c:strCache>
                <c:ptCount val="6"/>
                <c:pt idx="0">
                  <c:v>Oïdium</c:v>
                </c:pt>
                <c:pt idx="1">
                  <c:v>Botrytis</c:v>
                </c:pt>
                <c:pt idx="2">
                  <c:v>Cladosporiose</c:v>
                </c:pt>
                <c:pt idx="3">
                  <c:v>Mildiou</c:v>
                </c:pt>
                <c:pt idx="4">
                  <c:v>Clavibacter mich.</c:v>
                </c:pt>
                <c:pt idx="5">
                  <c:v>TSWV</c:v>
                </c:pt>
              </c:strCache>
              <c:extLst/>
            </c:strRef>
          </c:cat>
          <c:val>
            <c:numRef>
              <c:f>('Global tomate'!$F$18:$F$22,'Global tomate'!$F$40)</c:f>
              <c:numCache>
                <c:formatCode>General</c:formatCode>
                <c:ptCount val="6"/>
                <c:pt idx="0">
                  <c:v>29</c:v>
                </c:pt>
                <c:pt idx="1">
                  <c:v>19</c:v>
                </c:pt>
                <c:pt idx="2">
                  <c:v>19</c:v>
                </c:pt>
                <c:pt idx="3">
                  <c:v>4</c:v>
                </c:pt>
                <c:pt idx="4">
                  <c:v>11</c:v>
                </c:pt>
                <c:pt idx="5">
                  <c:v>9</c:v>
                </c:pt>
              </c:numCache>
              <c:extLst/>
            </c:numRef>
          </c:val>
          <c:extLst>
            <c:ext xmlns:c16="http://schemas.microsoft.com/office/drawing/2014/chart" uri="{C3380CC4-5D6E-409C-BE32-E72D297353CC}">
              <c16:uniqueId val="{00000004-FD57-41A6-9F5C-D7273413BC7A}"/>
            </c:ext>
          </c:extLst>
        </c:ser>
        <c:ser>
          <c:idx val="5"/>
          <c:order val="5"/>
          <c:tx>
            <c:strRef>
              <c:f>'Global tomate'!$G$4</c:f>
              <c:strCache>
                <c:ptCount val="1"/>
                <c:pt idx="0">
                  <c:v>2020</c:v>
                </c:pt>
              </c:strCache>
            </c:strRef>
          </c:tx>
          <c:spPr>
            <a:solidFill>
              <a:srgbClr val="92D050"/>
            </a:solidFill>
            <a:ln>
              <a:solidFill>
                <a:srgbClr val="92D050"/>
              </a:solidFill>
            </a:ln>
            <a:effectLst/>
          </c:spPr>
          <c:invertIfNegative val="0"/>
          <c:cat>
            <c:strRef>
              <c:f>('Global tomate'!$A$18:$A$22,'Global tomate'!$A$40)</c:f>
              <c:strCache>
                <c:ptCount val="6"/>
                <c:pt idx="0">
                  <c:v>Oïdium</c:v>
                </c:pt>
                <c:pt idx="1">
                  <c:v>Botrytis</c:v>
                </c:pt>
                <c:pt idx="2">
                  <c:v>Cladosporiose</c:v>
                </c:pt>
                <c:pt idx="3">
                  <c:v>Mildiou</c:v>
                </c:pt>
                <c:pt idx="4">
                  <c:v>Clavibacter mich.</c:v>
                </c:pt>
                <c:pt idx="5">
                  <c:v>TSWV</c:v>
                </c:pt>
              </c:strCache>
              <c:extLst/>
            </c:strRef>
          </c:cat>
          <c:val>
            <c:numRef>
              <c:f>('Global tomate'!$G$18:$G$22,'Global tomate'!$G$40)</c:f>
              <c:numCache>
                <c:formatCode>General</c:formatCode>
                <c:ptCount val="6"/>
                <c:pt idx="0">
                  <c:v>26</c:v>
                </c:pt>
                <c:pt idx="1">
                  <c:v>26</c:v>
                </c:pt>
                <c:pt idx="2">
                  <c:v>15</c:v>
                </c:pt>
                <c:pt idx="3">
                  <c:v>5</c:v>
                </c:pt>
                <c:pt idx="4">
                  <c:v>6</c:v>
                </c:pt>
                <c:pt idx="5">
                  <c:v>8</c:v>
                </c:pt>
              </c:numCache>
              <c:extLst/>
            </c:numRef>
          </c:val>
          <c:extLst>
            <c:ext xmlns:c16="http://schemas.microsoft.com/office/drawing/2014/chart" uri="{C3380CC4-5D6E-409C-BE32-E72D297353CC}">
              <c16:uniqueId val="{00000005-FD57-41A6-9F5C-D7273413BC7A}"/>
            </c:ext>
          </c:extLst>
        </c:ser>
        <c:ser>
          <c:idx val="6"/>
          <c:order val="6"/>
          <c:tx>
            <c:strRef>
              <c:f>'Global tomate'!$H$4</c:f>
              <c:strCache>
                <c:ptCount val="1"/>
                <c:pt idx="0">
                  <c:v>2021</c:v>
                </c:pt>
              </c:strCache>
            </c:strRef>
          </c:tx>
          <c:spPr>
            <a:solidFill>
              <a:srgbClr val="E9415B"/>
            </a:solidFill>
          </c:spPr>
          <c:invertIfNegative val="0"/>
          <c:cat>
            <c:strRef>
              <c:f>('Global tomate'!$A$18:$A$22,'Global tomate'!$A$40)</c:f>
              <c:strCache>
                <c:ptCount val="6"/>
                <c:pt idx="0">
                  <c:v>Oïdium</c:v>
                </c:pt>
                <c:pt idx="1">
                  <c:v>Botrytis</c:v>
                </c:pt>
                <c:pt idx="2">
                  <c:v>Cladosporiose</c:v>
                </c:pt>
                <c:pt idx="3">
                  <c:v>Mildiou</c:v>
                </c:pt>
                <c:pt idx="4">
                  <c:v>Clavibacter mich.</c:v>
                </c:pt>
                <c:pt idx="5">
                  <c:v>TSWV</c:v>
                </c:pt>
              </c:strCache>
              <c:extLst/>
            </c:strRef>
          </c:cat>
          <c:val>
            <c:numRef>
              <c:f>('Global tomate'!$H$18:$H$22,'Global tomate'!$H$40)</c:f>
              <c:numCache>
                <c:formatCode>General</c:formatCode>
                <c:ptCount val="6"/>
                <c:pt idx="0">
                  <c:v>35</c:v>
                </c:pt>
                <c:pt idx="1">
                  <c:v>27</c:v>
                </c:pt>
                <c:pt idx="2">
                  <c:v>20</c:v>
                </c:pt>
                <c:pt idx="3">
                  <c:v>5</c:v>
                </c:pt>
                <c:pt idx="4">
                  <c:v>1</c:v>
                </c:pt>
                <c:pt idx="5">
                  <c:v>5</c:v>
                </c:pt>
              </c:numCache>
              <c:extLst/>
            </c:numRef>
          </c:val>
          <c:extLst>
            <c:ext xmlns:c16="http://schemas.microsoft.com/office/drawing/2014/chart" uri="{C3380CC4-5D6E-409C-BE32-E72D297353CC}">
              <c16:uniqueId val="{00000006-FD57-41A6-9F5C-D7273413BC7A}"/>
            </c:ext>
          </c:extLst>
        </c:ser>
        <c:dLbls>
          <c:showLegendKey val="0"/>
          <c:showVal val="0"/>
          <c:showCatName val="0"/>
          <c:showSerName val="0"/>
          <c:showPercent val="0"/>
          <c:showBubbleSize val="0"/>
        </c:dLbls>
        <c:gapWidth val="219"/>
        <c:overlap val="-27"/>
        <c:axId val="277208864"/>
        <c:axId val="277209256"/>
        <c:extLst>
          <c:ext xmlns:c15="http://schemas.microsoft.com/office/drawing/2012/chart" uri="{02D57815-91ED-43cb-92C2-25804820EDAC}">
            <c15:filteredBarSeries>
              <c15:ser>
                <c:idx val="0"/>
                <c:order val="0"/>
                <c:tx>
                  <c:strRef>
                    <c:extLst>
                      <c:ext uri="{02D57815-91ED-43cb-92C2-25804820EDAC}">
                        <c15:formulaRef>
                          <c15:sqref>'Global tomate'!$B$4</c15:sqref>
                        </c15:formulaRef>
                      </c:ext>
                    </c:extLst>
                    <c:strCache>
                      <c:ptCount val="1"/>
                      <c:pt idx="0">
                        <c:v>2015</c:v>
                      </c:pt>
                    </c:strCache>
                  </c:strRef>
                </c:tx>
                <c:spPr>
                  <a:solidFill>
                    <a:srgbClr val="2FB497"/>
                  </a:solidFill>
                  <a:ln>
                    <a:noFill/>
                  </a:ln>
                  <a:effectLst/>
                </c:spPr>
                <c:invertIfNegative val="0"/>
                <c:cat>
                  <c:strRef>
                    <c:extLst>
                      <c:ext uri="{02D57815-91ED-43cb-92C2-25804820EDAC}">
                        <c15:formulaRef>
                          <c15:sqref>('Global tomate'!$A$18:$A$22,'Global tomate'!$A$40)</c15:sqref>
                        </c15:formulaRef>
                      </c:ext>
                    </c:extLst>
                    <c:strCache>
                      <c:ptCount val="6"/>
                      <c:pt idx="0">
                        <c:v>Oïdium</c:v>
                      </c:pt>
                      <c:pt idx="1">
                        <c:v>Botrytis</c:v>
                      </c:pt>
                      <c:pt idx="2">
                        <c:v>Cladosporiose</c:v>
                      </c:pt>
                      <c:pt idx="3">
                        <c:v>Mildiou</c:v>
                      </c:pt>
                      <c:pt idx="4">
                        <c:v>Clavibacter mich.</c:v>
                      </c:pt>
                      <c:pt idx="5">
                        <c:v>TSWV</c:v>
                      </c:pt>
                    </c:strCache>
                  </c:strRef>
                </c:cat>
                <c:val>
                  <c:numRef>
                    <c:extLst>
                      <c:ext uri="{02D57815-91ED-43cb-92C2-25804820EDAC}">
                        <c15:formulaRef>
                          <c15:sqref>('Global tomate'!$B$18:$B$22,'Global tomate'!$B$40)</c15:sqref>
                        </c15:formulaRef>
                      </c:ext>
                    </c:extLst>
                    <c:numCache>
                      <c:formatCode>General</c:formatCode>
                      <c:ptCount val="6"/>
                      <c:pt idx="0">
                        <c:v>38</c:v>
                      </c:pt>
                      <c:pt idx="1">
                        <c:v>18</c:v>
                      </c:pt>
                      <c:pt idx="2">
                        <c:v>9</c:v>
                      </c:pt>
                      <c:pt idx="3">
                        <c:v>6</c:v>
                      </c:pt>
                      <c:pt idx="4">
                        <c:v>6</c:v>
                      </c:pt>
                      <c:pt idx="5">
                        <c:v>18</c:v>
                      </c:pt>
                    </c:numCache>
                  </c:numRef>
                </c:val>
                <c:extLst>
                  <c:ext xmlns:c16="http://schemas.microsoft.com/office/drawing/2014/chart" uri="{C3380CC4-5D6E-409C-BE32-E72D297353CC}">
                    <c16:uniqueId val="{00000000-FD57-41A6-9F5C-D7273413BC7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'Global tomate'!$C$4</c15:sqref>
                        </c15:formulaRef>
                      </c:ext>
                    </c:extLst>
                    <c:strCache>
                      <c:ptCount val="1"/>
                      <c:pt idx="0">
                        <c:v>2016</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('Global tomate'!$A$18:$A$22,'Global tomate'!$A$40)</c15:sqref>
                        </c15:formulaRef>
                      </c:ext>
                    </c:extLst>
                    <c:strCache>
                      <c:ptCount val="6"/>
                      <c:pt idx="0">
                        <c:v>Oïdium</c:v>
                      </c:pt>
                      <c:pt idx="1">
                        <c:v>Botrytis</c:v>
                      </c:pt>
                      <c:pt idx="2">
                        <c:v>Cladosporiose</c:v>
                      </c:pt>
                      <c:pt idx="3">
                        <c:v>Mildiou</c:v>
                      </c:pt>
                      <c:pt idx="4">
                        <c:v>Clavibacter mich.</c:v>
                      </c:pt>
                      <c:pt idx="5">
                        <c:v>TSWV</c:v>
                      </c:pt>
                    </c:strCache>
                  </c:strRef>
                </c:cat>
                <c:val>
                  <c:numRef>
                    <c:extLst xmlns:c15="http://schemas.microsoft.com/office/drawing/2012/chart">
                      <c:ext xmlns:c15="http://schemas.microsoft.com/office/drawing/2012/chart" uri="{02D57815-91ED-43cb-92C2-25804820EDAC}">
                        <c15:formulaRef>
                          <c15:sqref>('Global tomate'!$C$18:$C$22,'Global tomate'!$C$40)</c15:sqref>
                        </c15:formulaRef>
                      </c:ext>
                    </c:extLst>
                    <c:numCache>
                      <c:formatCode>General</c:formatCode>
                      <c:ptCount val="6"/>
                      <c:pt idx="0">
                        <c:v>45</c:v>
                      </c:pt>
                      <c:pt idx="1">
                        <c:v>28</c:v>
                      </c:pt>
                      <c:pt idx="2">
                        <c:v>10</c:v>
                      </c:pt>
                      <c:pt idx="3">
                        <c:v>8</c:v>
                      </c:pt>
                      <c:pt idx="4">
                        <c:v>4</c:v>
                      </c:pt>
                      <c:pt idx="5">
                        <c:v>10</c:v>
                      </c:pt>
                    </c:numCache>
                  </c:numRef>
                </c:val>
                <c:extLst xmlns:c15="http://schemas.microsoft.com/office/drawing/2012/chart">
                  <c:ext xmlns:c16="http://schemas.microsoft.com/office/drawing/2014/chart" uri="{C3380CC4-5D6E-409C-BE32-E72D297353CC}">
                    <c16:uniqueId val="{00000001-FD57-41A6-9F5C-D7273413BC7A}"/>
                  </c:ext>
                </c:extLst>
              </c15:ser>
            </c15:filteredBarSeries>
          </c:ext>
        </c:extLst>
      </c:barChart>
      <c:catAx>
        <c:axId val="27720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277209256"/>
        <c:crosses val="autoZero"/>
        <c:auto val="1"/>
        <c:lblAlgn val="ctr"/>
        <c:lblOffset val="100"/>
        <c:noMultiLvlLbl val="0"/>
      </c:catAx>
      <c:valAx>
        <c:axId val="27720925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1000" b="0"/>
                  <a:t>Indice de pression cumulé</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277208864"/>
        <c:crosses val="autoZero"/>
        <c:crossBetween val="between"/>
        <c:majorUnit val="10"/>
      </c:valAx>
      <c:spPr>
        <a:noFill/>
        <a:ln>
          <a:noFill/>
        </a:ln>
        <a:effectLst/>
      </c:spPr>
    </c:plotArea>
    <c:legend>
      <c:legendPos val="b"/>
      <c:layout>
        <c:manualLayout>
          <c:xMode val="edge"/>
          <c:yMode val="edge"/>
          <c:x val="6.2322693677771893E-2"/>
          <c:y val="0.85623141885134613"/>
          <c:w val="0.87535461264445624"/>
          <c:h val="0.12701999587659502"/>
        </c:manualLayout>
      </c:layout>
      <c:overlay val="0"/>
      <c:spPr>
        <a:solidFill>
          <a:srgbClr val="FFCDCD"/>
        </a:solidFill>
      </c:spPr>
      <c:txPr>
        <a:bodyPr/>
        <a:lstStyle/>
        <a:p>
          <a:pPr>
            <a:defRPr sz="1200" b="1"/>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Bioagresseurs telluriques</a:t>
            </a:r>
          </a:p>
        </c:rich>
      </c:tx>
      <c:layout>
        <c:manualLayout>
          <c:xMode val="edge"/>
          <c:yMode val="edge"/>
          <c:x val="0.16724048363425101"/>
          <c:y val="9.847735085874023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11520288316389"/>
          <c:y val="0.13556984632326469"/>
          <c:w val="0.72907978623614844"/>
          <c:h val="0.73698633158407234"/>
        </c:manualLayout>
      </c:layout>
      <c:barChart>
        <c:barDir val="col"/>
        <c:grouping val="clustered"/>
        <c:varyColors val="0"/>
        <c:ser>
          <c:idx val="2"/>
          <c:order val="2"/>
          <c:tx>
            <c:strRef>
              <c:f>'Global tomate'!$D$4</c:f>
              <c:strCache>
                <c:ptCount val="1"/>
                <c:pt idx="0">
                  <c:v>2017</c:v>
                </c:pt>
              </c:strCache>
            </c:strRef>
          </c:tx>
          <c:spPr>
            <a:solidFill>
              <a:srgbClr val="2FB497"/>
            </a:solidFill>
            <a:ln>
              <a:noFill/>
            </a:ln>
            <a:effectLst/>
          </c:spPr>
          <c:invertIfNegative val="0"/>
          <c:cat>
            <c:strRef>
              <c:f>('Global tomate'!$A$31:$A$32,'Global tomate'!$A$36)</c:f>
              <c:strCache>
                <c:ptCount val="3"/>
                <c:pt idx="0">
                  <c:v>Corky root</c:v>
                </c:pt>
                <c:pt idx="1">
                  <c:v>Verticilliose</c:v>
                </c:pt>
                <c:pt idx="2">
                  <c:v>Nématodes</c:v>
                </c:pt>
              </c:strCache>
            </c:strRef>
          </c:cat>
          <c:val>
            <c:numRef>
              <c:f>('Global tomate'!$D$31:$D$32,'Global tomate'!$D$36)</c:f>
              <c:numCache>
                <c:formatCode>General</c:formatCode>
                <c:ptCount val="3"/>
                <c:pt idx="0">
                  <c:v>0</c:v>
                </c:pt>
                <c:pt idx="1">
                  <c:v>6</c:v>
                </c:pt>
                <c:pt idx="2">
                  <c:v>0</c:v>
                </c:pt>
              </c:numCache>
            </c:numRef>
          </c:val>
          <c:extLst>
            <c:ext xmlns:c16="http://schemas.microsoft.com/office/drawing/2014/chart" uri="{C3380CC4-5D6E-409C-BE32-E72D297353CC}">
              <c16:uniqueId val="{00000000-A22E-47BF-897D-C546AD0F050D}"/>
            </c:ext>
          </c:extLst>
        </c:ser>
        <c:ser>
          <c:idx val="3"/>
          <c:order val="3"/>
          <c:tx>
            <c:strRef>
              <c:f>'Global tomate'!$E$4</c:f>
              <c:strCache>
                <c:ptCount val="1"/>
                <c:pt idx="0">
                  <c:v>2018</c:v>
                </c:pt>
              </c:strCache>
            </c:strRef>
          </c:tx>
          <c:spPr>
            <a:solidFill>
              <a:schemeClr val="accent4"/>
            </a:solidFill>
            <a:ln>
              <a:noFill/>
            </a:ln>
            <a:effectLst/>
          </c:spPr>
          <c:invertIfNegative val="0"/>
          <c:cat>
            <c:strRef>
              <c:f>('Global tomate'!$A$31:$A$32,'Global tomate'!$A$36)</c:f>
              <c:strCache>
                <c:ptCount val="3"/>
                <c:pt idx="0">
                  <c:v>Corky root</c:v>
                </c:pt>
                <c:pt idx="1">
                  <c:v>Verticilliose</c:v>
                </c:pt>
                <c:pt idx="2">
                  <c:v>Nématodes</c:v>
                </c:pt>
              </c:strCache>
            </c:strRef>
          </c:cat>
          <c:val>
            <c:numRef>
              <c:f>('Global tomate'!$E$31:$E$32,'Global tomate'!$E$36)</c:f>
              <c:numCache>
                <c:formatCode>General</c:formatCode>
                <c:ptCount val="3"/>
                <c:pt idx="0">
                  <c:v>0</c:v>
                </c:pt>
                <c:pt idx="1">
                  <c:v>0</c:v>
                </c:pt>
                <c:pt idx="2">
                  <c:v>2</c:v>
                </c:pt>
              </c:numCache>
            </c:numRef>
          </c:val>
          <c:extLst>
            <c:ext xmlns:c16="http://schemas.microsoft.com/office/drawing/2014/chart" uri="{C3380CC4-5D6E-409C-BE32-E72D297353CC}">
              <c16:uniqueId val="{00000001-A22E-47BF-897D-C546AD0F050D}"/>
            </c:ext>
          </c:extLst>
        </c:ser>
        <c:ser>
          <c:idx val="4"/>
          <c:order val="4"/>
          <c:tx>
            <c:strRef>
              <c:f>'Global tomate'!$F$4</c:f>
              <c:strCache>
                <c:ptCount val="1"/>
                <c:pt idx="0">
                  <c:v>2019</c:v>
                </c:pt>
              </c:strCache>
            </c:strRef>
          </c:tx>
          <c:spPr>
            <a:solidFill>
              <a:schemeClr val="accent6"/>
            </a:solidFill>
            <a:ln>
              <a:noFill/>
            </a:ln>
            <a:effectLst/>
          </c:spPr>
          <c:invertIfNegative val="0"/>
          <c:cat>
            <c:strRef>
              <c:f>('Global tomate'!$A$31:$A$32,'Global tomate'!$A$36)</c:f>
              <c:strCache>
                <c:ptCount val="3"/>
                <c:pt idx="0">
                  <c:v>Corky root</c:v>
                </c:pt>
                <c:pt idx="1">
                  <c:v>Verticilliose</c:v>
                </c:pt>
                <c:pt idx="2">
                  <c:v>Nématodes</c:v>
                </c:pt>
              </c:strCache>
            </c:strRef>
          </c:cat>
          <c:val>
            <c:numRef>
              <c:f>('Global tomate'!$F$31:$F$32,'Global tomate'!$F$36)</c:f>
              <c:numCache>
                <c:formatCode>General</c:formatCode>
                <c:ptCount val="3"/>
                <c:pt idx="0">
                  <c:v>1</c:v>
                </c:pt>
                <c:pt idx="1">
                  <c:v>3</c:v>
                </c:pt>
                <c:pt idx="2">
                  <c:v>5</c:v>
                </c:pt>
              </c:numCache>
            </c:numRef>
          </c:val>
          <c:extLst>
            <c:ext xmlns:c16="http://schemas.microsoft.com/office/drawing/2014/chart" uri="{C3380CC4-5D6E-409C-BE32-E72D297353CC}">
              <c16:uniqueId val="{00000002-A22E-47BF-897D-C546AD0F050D}"/>
            </c:ext>
          </c:extLst>
        </c:ser>
        <c:ser>
          <c:idx val="5"/>
          <c:order val="5"/>
          <c:tx>
            <c:strRef>
              <c:f>'Global tomate'!$G$4</c:f>
              <c:strCache>
                <c:ptCount val="1"/>
                <c:pt idx="0">
                  <c:v>2020</c:v>
                </c:pt>
              </c:strCache>
            </c:strRef>
          </c:tx>
          <c:spPr>
            <a:solidFill>
              <a:srgbClr val="92D050"/>
            </a:solidFill>
            <a:ln>
              <a:solidFill>
                <a:srgbClr val="92D050"/>
              </a:solidFill>
            </a:ln>
            <a:effectLst/>
          </c:spPr>
          <c:invertIfNegative val="0"/>
          <c:cat>
            <c:strRef>
              <c:f>('Global tomate'!$A$31:$A$32,'Global tomate'!$A$36)</c:f>
              <c:strCache>
                <c:ptCount val="3"/>
                <c:pt idx="0">
                  <c:v>Corky root</c:v>
                </c:pt>
                <c:pt idx="1">
                  <c:v>Verticilliose</c:v>
                </c:pt>
                <c:pt idx="2">
                  <c:v>Nématodes</c:v>
                </c:pt>
              </c:strCache>
            </c:strRef>
          </c:cat>
          <c:val>
            <c:numRef>
              <c:f>('Global tomate'!$G$31:$G$32,'Global tomate'!$G$36)</c:f>
              <c:numCache>
                <c:formatCode>General</c:formatCode>
                <c:ptCount val="3"/>
                <c:pt idx="0">
                  <c:v>0</c:v>
                </c:pt>
                <c:pt idx="1">
                  <c:v>0</c:v>
                </c:pt>
                <c:pt idx="2">
                  <c:v>5</c:v>
                </c:pt>
              </c:numCache>
            </c:numRef>
          </c:val>
          <c:extLst>
            <c:ext xmlns:c16="http://schemas.microsoft.com/office/drawing/2014/chart" uri="{C3380CC4-5D6E-409C-BE32-E72D297353CC}">
              <c16:uniqueId val="{00000003-A22E-47BF-897D-C546AD0F050D}"/>
            </c:ext>
          </c:extLst>
        </c:ser>
        <c:ser>
          <c:idx val="6"/>
          <c:order val="6"/>
          <c:tx>
            <c:strRef>
              <c:f>'Global tomate'!$H$4</c:f>
              <c:strCache>
                <c:ptCount val="1"/>
                <c:pt idx="0">
                  <c:v>2021</c:v>
                </c:pt>
              </c:strCache>
            </c:strRef>
          </c:tx>
          <c:spPr>
            <a:solidFill>
              <a:srgbClr val="E9415B"/>
            </a:solidFill>
            <a:ln>
              <a:noFill/>
            </a:ln>
            <a:effectLst/>
          </c:spPr>
          <c:invertIfNegative val="0"/>
          <c:cat>
            <c:strRef>
              <c:f>('Global tomate'!$A$31:$A$32,'Global tomate'!$A$36)</c:f>
              <c:strCache>
                <c:ptCount val="3"/>
                <c:pt idx="0">
                  <c:v>Corky root</c:v>
                </c:pt>
                <c:pt idx="1">
                  <c:v>Verticilliose</c:v>
                </c:pt>
                <c:pt idx="2">
                  <c:v>Nématodes</c:v>
                </c:pt>
              </c:strCache>
            </c:strRef>
          </c:cat>
          <c:val>
            <c:numRef>
              <c:f>('Global tomate'!$H$31:$H$32,'Global tomate'!$H$36)</c:f>
              <c:numCache>
                <c:formatCode>General</c:formatCode>
                <c:ptCount val="3"/>
                <c:pt idx="0">
                  <c:v>1</c:v>
                </c:pt>
                <c:pt idx="1">
                  <c:v>2</c:v>
                </c:pt>
                <c:pt idx="2">
                  <c:v>3</c:v>
                </c:pt>
              </c:numCache>
            </c:numRef>
          </c:val>
          <c:extLst>
            <c:ext xmlns:c16="http://schemas.microsoft.com/office/drawing/2014/chart" uri="{C3380CC4-5D6E-409C-BE32-E72D297353CC}">
              <c16:uniqueId val="{00000004-A22E-47BF-897D-C546AD0F050D}"/>
            </c:ext>
          </c:extLst>
        </c:ser>
        <c:dLbls>
          <c:showLegendKey val="0"/>
          <c:showVal val="0"/>
          <c:showCatName val="0"/>
          <c:showSerName val="0"/>
          <c:showPercent val="0"/>
          <c:showBubbleSize val="0"/>
        </c:dLbls>
        <c:gapWidth val="219"/>
        <c:overlap val="-27"/>
        <c:axId val="695541320"/>
        <c:axId val="695541976"/>
        <c:extLst>
          <c:ext xmlns:c15="http://schemas.microsoft.com/office/drawing/2012/chart" uri="{02D57815-91ED-43cb-92C2-25804820EDAC}">
            <c15:filteredBarSeries>
              <c15:ser>
                <c:idx val="0"/>
                <c:order val="0"/>
                <c:tx>
                  <c:strRef>
                    <c:extLst>
                      <c:ext uri="{02D57815-91ED-43cb-92C2-25804820EDAC}">
                        <c15:formulaRef>
                          <c15:sqref>'Global tomate'!$B$4</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('Global tomate'!$A$31:$A$32,'Global tomate'!$A$36)</c15:sqref>
                        </c15:formulaRef>
                      </c:ext>
                    </c:extLst>
                    <c:strCache>
                      <c:ptCount val="3"/>
                      <c:pt idx="0">
                        <c:v>Corky root</c:v>
                      </c:pt>
                      <c:pt idx="1">
                        <c:v>Verticilliose</c:v>
                      </c:pt>
                      <c:pt idx="2">
                        <c:v>Nématodes</c:v>
                      </c:pt>
                    </c:strCache>
                  </c:strRef>
                </c:cat>
                <c:val>
                  <c:numRef>
                    <c:extLst>
                      <c:ext uri="{02D57815-91ED-43cb-92C2-25804820EDAC}">
                        <c15:formulaRef>
                          <c15:sqref>('Global tomate'!$B$31:$B$32,'Global tomate'!$B$36)</c15:sqref>
                        </c15:formulaRef>
                      </c:ext>
                    </c:extLst>
                    <c:numCache>
                      <c:formatCode>General</c:formatCode>
                      <c:ptCount val="3"/>
                      <c:pt idx="0">
                        <c:v>1</c:v>
                      </c:pt>
                      <c:pt idx="1">
                        <c:v>2</c:v>
                      </c:pt>
                      <c:pt idx="2">
                        <c:v>4</c:v>
                      </c:pt>
                    </c:numCache>
                  </c:numRef>
                </c:val>
                <c:extLst>
                  <c:ext xmlns:c16="http://schemas.microsoft.com/office/drawing/2014/chart" uri="{C3380CC4-5D6E-409C-BE32-E72D297353CC}">
                    <c16:uniqueId val="{00000005-A22E-47BF-897D-C546AD0F050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'Global tomate'!$C$4</c15:sqref>
                        </c15:formulaRef>
                      </c:ext>
                    </c:extLst>
                    <c:strCache>
                      <c:ptCount val="1"/>
                      <c:pt idx="0">
                        <c:v>2016</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('Global tomate'!$A$31:$A$32,'Global tomate'!$A$36)</c15:sqref>
                        </c15:formulaRef>
                      </c:ext>
                    </c:extLst>
                    <c:strCache>
                      <c:ptCount val="3"/>
                      <c:pt idx="0">
                        <c:v>Corky root</c:v>
                      </c:pt>
                      <c:pt idx="1">
                        <c:v>Verticilliose</c:v>
                      </c:pt>
                      <c:pt idx="2">
                        <c:v>Nématodes</c:v>
                      </c:pt>
                    </c:strCache>
                  </c:strRef>
                </c:cat>
                <c:val>
                  <c:numRef>
                    <c:extLst xmlns:c15="http://schemas.microsoft.com/office/drawing/2012/chart">
                      <c:ext xmlns:c15="http://schemas.microsoft.com/office/drawing/2012/chart" uri="{02D57815-91ED-43cb-92C2-25804820EDAC}">
                        <c15:formulaRef>
                          <c15:sqref>('Global tomate'!$C$31:$C$32,'Global tomate'!$C$36)</c15:sqref>
                        </c15:formulaRef>
                      </c:ext>
                    </c:extLst>
                    <c:numCache>
                      <c:formatCode>General</c:formatCode>
                      <c:ptCount val="3"/>
                      <c:pt idx="0">
                        <c:v>1</c:v>
                      </c:pt>
                      <c:pt idx="1">
                        <c:v>0</c:v>
                      </c:pt>
                      <c:pt idx="2">
                        <c:v>1</c:v>
                      </c:pt>
                    </c:numCache>
                  </c:numRef>
                </c:val>
                <c:extLst xmlns:c15="http://schemas.microsoft.com/office/drawing/2012/chart">
                  <c:ext xmlns:c16="http://schemas.microsoft.com/office/drawing/2014/chart" uri="{C3380CC4-5D6E-409C-BE32-E72D297353CC}">
                    <c16:uniqueId val="{00000006-A22E-47BF-897D-C546AD0F050D}"/>
                  </c:ext>
                </c:extLst>
              </c15:ser>
            </c15:filteredBarSeries>
          </c:ext>
        </c:extLst>
      </c:barChart>
      <c:catAx>
        <c:axId val="69554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695541976"/>
        <c:crosses val="autoZero"/>
        <c:auto val="1"/>
        <c:lblAlgn val="ctr"/>
        <c:lblOffset val="100"/>
        <c:noMultiLvlLbl val="0"/>
      </c:catAx>
      <c:valAx>
        <c:axId val="69554197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b="0" dirty="0"/>
                  <a:t>Indic e de pression</a:t>
                </a:r>
                <a:r>
                  <a:rPr lang="fr-FR" b="0" baseline="0" dirty="0"/>
                  <a:t> cumulé</a:t>
                </a:r>
                <a:endParaRPr lang="fr-FR" b="0" dirty="0"/>
              </a:p>
            </c:rich>
          </c:tx>
          <c:layout>
            <c:manualLayout>
              <c:xMode val="edge"/>
              <c:yMode val="edge"/>
              <c:x val="3.9931372538744438E-2"/>
              <c:y val="0.280484254664304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695541320"/>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Adventices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362881143968419"/>
          <c:y val="0.20345840543205812"/>
          <c:w val="0.72754309769323089"/>
          <c:h val="0.74975162014891739"/>
        </c:manualLayout>
      </c:layout>
      <c:barChart>
        <c:barDir val="col"/>
        <c:grouping val="clustered"/>
        <c:varyColors val="0"/>
        <c:ser>
          <c:idx val="2"/>
          <c:order val="2"/>
          <c:tx>
            <c:strRef>
              <c:f>'Global tomate'!$D$4</c:f>
              <c:strCache>
                <c:ptCount val="1"/>
                <c:pt idx="0">
                  <c:v>2017</c:v>
                </c:pt>
              </c:strCache>
            </c:strRef>
          </c:tx>
          <c:spPr>
            <a:solidFill>
              <a:srgbClr val="2FB497"/>
            </a:solidFill>
            <a:ln>
              <a:noFill/>
            </a:ln>
            <a:effectLst/>
          </c:spPr>
          <c:invertIfNegative val="0"/>
          <c:cat>
            <c:strRef>
              <c:f>'Global tomate'!$A$46</c:f>
              <c:strCache>
                <c:ptCount val="1"/>
                <c:pt idx="0">
                  <c:v>Adventices</c:v>
                </c:pt>
              </c:strCache>
            </c:strRef>
          </c:cat>
          <c:val>
            <c:numRef>
              <c:f>'Global tomate'!$D$46</c:f>
              <c:numCache>
                <c:formatCode>General</c:formatCode>
                <c:ptCount val="1"/>
                <c:pt idx="0">
                  <c:v>13</c:v>
                </c:pt>
              </c:numCache>
            </c:numRef>
          </c:val>
          <c:extLst>
            <c:ext xmlns:c16="http://schemas.microsoft.com/office/drawing/2014/chart" uri="{C3380CC4-5D6E-409C-BE32-E72D297353CC}">
              <c16:uniqueId val="{00000002-8107-4B0B-8E1E-192A958124A4}"/>
            </c:ext>
          </c:extLst>
        </c:ser>
        <c:ser>
          <c:idx val="3"/>
          <c:order val="3"/>
          <c:tx>
            <c:strRef>
              <c:f>'Global tomate'!$E$4</c:f>
              <c:strCache>
                <c:ptCount val="1"/>
                <c:pt idx="0">
                  <c:v>2018</c:v>
                </c:pt>
              </c:strCache>
            </c:strRef>
          </c:tx>
          <c:spPr>
            <a:solidFill>
              <a:schemeClr val="accent4"/>
            </a:solidFill>
            <a:ln>
              <a:noFill/>
            </a:ln>
            <a:effectLst/>
          </c:spPr>
          <c:invertIfNegative val="0"/>
          <c:cat>
            <c:strRef>
              <c:f>'Global tomate'!$A$46</c:f>
              <c:strCache>
                <c:ptCount val="1"/>
                <c:pt idx="0">
                  <c:v>Adventices</c:v>
                </c:pt>
              </c:strCache>
            </c:strRef>
          </c:cat>
          <c:val>
            <c:numRef>
              <c:f>'Global tomate'!$E$46</c:f>
              <c:numCache>
                <c:formatCode>General</c:formatCode>
                <c:ptCount val="1"/>
                <c:pt idx="0">
                  <c:v>8</c:v>
                </c:pt>
              </c:numCache>
            </c:numRef>
          </c:val>
          <c:extLst>
            <c:ext xmlns:c16="http://schemas.microsoft.com/office/drawing/2014/chart" uri="{C3380CC4-5D6E-409C-BE32-E72D297353CC}">
              <c16:uniqueId val="{00000003-8107-4B0B-8E1E-192A958124A4}"/>
            </c:ext>
          </c:extLst>
        </c:ser>
        <c:ser>
          <c:idx val="4"/>
          <c:order val="4"/>
          <c:tx>
            <c:strRef>
              <c:f>'Global tomate'!$F$4</c:f>
              <c:strCache>
                <c:ptCount val="1"/>
                <c:pt idx="0">
                  <c:v>2019</c:v>
                </c:pt>
              </c:strCache>
            </c:strRef>
          </c:tx>
          <c:spPr>
            <a:solidFill>
              <a:schemeClr val="accent6"/>
            </a:solidFill>
            <a:ln>
              <a:noFill/>
            </a:ln>
            <a:effectLst/>
          </c:spPr>
          <c:invertIfNegative val="0"/>
          <c:cat>
            <c:strRef>
              <c:f>'Global tomate'!$A$46</c:f>
              <c:strCache>
                <c:ptCount val="1"/>
                <c:pt idx="0">
                  <c:v>Adventices</c:v>
                </c:pt>
              </c:strCache>
            </c:strRef>
          </c:cat>
          <c:val>
            <c:numRef>
              <c:f>'Global tomate'!$F$46</c:f>
              <c:numCache>
                <c:formatCode>General</c:formatCode>
                <c:ptCount val="1"/>
                <c:pt idx="0">
                  <c:v>9</c:v>
                </c:pt>
              </c:numCache>
            </c:numRef>
          </c:val>
          <c:extLst>
            <c:ext xmlns:c16="http://schemas.microsoft.com/office/drawing/2014/chart" uri="{C3380CC4-5D6E-409C-BE32-E72D297353CC}">
              <c16:uniqueId val="{00000004-8107-4B0B-8E1E-192A958124A4}"/>
            </c:ext>
          </c:extLst>
        </c:ser>
        <c:ser>
          <c:idx val="5"/>
          <c:order val="5"/>
          <c:tx>
            <c:strRef>
              <c:f>'Global tomate'!$G$4</c:f>
              <c:strCache>
                <c:ptCount val="1"/>
                <c:pt idx="0">
                  <c:v>2020</c:v>
                </c:pt>
              </c:strCache>
            </c:strRef>
          </c:tx>
          <c:spPr>
            <a:solidFill>
              <a:srgbClr val="92D050"/>
            </a:solidFill>
            <a:ln>
              <a:noFill/>
            </a:ln>
            <a:effectLst/>
          </c:spPr>
          <c:invertIfNegative val="0"/>
          <c:cat>
            <c:strRef>
              <c:f>'Global tomate'!$A$46</c:f>
              <c:strCache>
                <c:ptCount val="1"/>
                <c:pt idx="0">
                  <c:v>Adventices</c:v>
                </c:pt>
              </c:strCache>
            </c:strRef>
          </c:cat>
          <c:val>
            <c:numRef>
              <c:f>'Global tomate'!$G$46</c:f>
              <c:numCache>
                <c:formatCode>General</c:formatCode>
                <c:ptCount val="1"/>
                <c:pt idx="0">
                  <c:v>13</c:v>
                </c:pt>
              </c:numCache>
            </c:numRef>
          </c:val>
          <c:extLst>
            <c:ext xmlns:c16="http://schemas.microsoft.com/office/drawing/2014/chart" uri="{C3380CC4-5D6E-409C-BE32-E72D297353CC}">
              <c16:uniqueId val="{00000005-8107-4B0B-8E1E-192A958124A4}"/>
            </c:ext>
          </c:extLst>
        </c:ser>
        <c:ser>
          <c:idx val="6"/>
          <c:order val="6"/>
          <c:tx>
            <c:strRef>
              <c:f>'Global tomate'!$H$4</c:f>
              <c:strCache>
                <c:ptCount val="1"/>
                <c:pt idx="0">
                  <c:v>2021</c:v>
                </c:pt>
              </c:strCache>
            </c:strRef>
          </c:tx>
          <c:spPr>
            <a:solidFill>
              <a:srgbClr val="E9415B"/>
            </a:solidFill>
            <a:ln>
              <a:noFill/>
            </a:ln>
            <a:effectLst/>
          </c:spPr>
          <c:invertIfNegative val="0"/>
          <c:cat>
            <c:strRef>
              <c:f>'Global tomate'!$A$46</c:f>
              <c:strCache>
                <c:ptCount val="1"/>
                <c:pt idx="0">
                  <c:v>Adventices</c:v>
                </c:pt>
              </c:strCache>
            </c:strRef>
          </c:cat>
          <c:val>
            <c:numRef>
              <c:f>'Global tomate'!$H$46</c:f>
              <c:numCache>
                <c:formatCode>General</c:formatCode>
                <c:ptCount val="1"/>
                <c:pt idx="0">
                  <c:v>8</c:v>
                </c:pt>
              </c:numCache>
            </c:numRef>
          </c:val>
          <c:extLst>
            <c:ext xmlns:c16="http://schemas.microsoft.com/office/drawing/2014/chart" uri="{C3380CC4-5D6E-409C-BE32-E72D297353CC}">
              <c16:uniqueId val="{00000006-8107-4B0B-8E1E-192A958124A4}"/>
            </c:ext>
          </c:extLst>
        </c:ser>
        <c:dLbls>
          <c:showLegendKey val="0"/>
          <c:showVal val="0"/>
          <c:showCatName val="0"/>
          <c:showSerName val="0"/>
          <c:showPercent val="0"/>
          <c:showBubbleSize val="0"/>
        </c:dLbls>
        <c:gapWidth val="219"/>
        <c:overlap val="-27"/>
        <c:axId val="586198640"/>
        <c:axId val="586198968"/>
        <c:extLst>
          <c:ext xmlns:c15="http://schemas.microsoft.com/office/drawing/2012/chart" uri="{02D57815-91ED-43cb-92C2-25804820EDAC}">
            <c15:filteredBarSeries>
              <c15:ser>
                <c:idx val="0"/>
                <c:order val="0"/>
                <c:tx>
                  <c:strRef>
                    <c:extLst>
                      <c:ext uri="{02D57815-91ED-43cb-92C2-25804820EDAC}">
                        <c15:formulaRef>
                          <c15:sqref>'Global tomate'!$B$4</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'Global tomate'!$A$46</c15:sqref>
                        </c15:formulaRef>
                      </c:ext>
                    </c:extLst>
                    <c:strCache>
                      <c:ptCount val="1"/>
                      <c:pt idx="0">
                        <c:v>Adventices</c:v>
                      </c:pt>
                    </c:strCache>
                  </c:strRef>
                </c:cat>
                <c:val>
                  <c:numRef>
                    <c:extLst>
                      <c:ext uri="{02D57815-91ED-43cb-92C2-25804820EDAC}">
                        <c15:formulaRef>
                          <c15:sqref>'Global tomate'!$B$46</c15:sqref>
                        </c15:formulaRef>
                      </c:ext>
                    </c:extLst>
                    <c:numCache>
                      <c:formatCode>General</c:formatCode>
                      <c:ptCount val="1"/>
                      <c:pt idx="0">
                        <c:v>21</c:v>
                      </c:pt>
                    </c:numCache>
                  </c:numRef>
                </c:val>
                <c:extLst>
                  <c:ext xmlns:c16="http://schemas.microsoft.com/office/drawing/2014/chart" uri="{C3380CC4-5D6E-409C-BE32-E72D297353CC}">
                    <c16:uniqueId val="{00000000-8107-4B0B-8E1E-192A958124A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'Global tomate'!$C$4</c15:sqref>
                        </c15:formulaRef>
                      </c:ext>
                    </c:extLst>
                    <c:strCache>
                      <c:ptCount val="1"/>
                      <c:pt idx="0">
                        <c:v>2016</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'Global tomate'!$A$46</c15:sqref>
                        </c15:formulaRef>
                      </c:ext>
                    </c:extLst>
                    <c:strCache>
                      <c:ptCount val="1"/>
                      <c:pt idx="0">
                        <c:v>Adventices</c:v>
                      </c:pt>
                    </c:strCache>
                  </c:strRef>
                </c:cat>
                <c:val>
                  <c:numRef>
                    <c:extLst xmlns:c15="http://schemas.microsoft.com/office/drawing/2012/chart">
                      <c:ext xmlns:c15="http://schemas.microsoft.com/office/drawing/2012/chart" uri="{02D57815-91ED-43cb-92C2-25804820EDAC}">
                        <c15:formulaRef>
                          <c15:sqref>'Global tomate'!$C$46</c15:sqref>
                        </c15:formulaRef>
                      </c:ext>
                    </c:extLst>
                    <c:numCache>
                      <c:formatCode>General</c:formatCode>
                      <c:ptCount val="1"/>
                      <c:pt idx="0">
                        <c:v>12</c:v>
                      </c:pt>
                    </c:numCache>
                  </c:numRef>
                </c:val>
                <c:extLst xmlns:c15="http://schemas.microsoft.com/office/drawing/2012/chart">
                  <c:ext xmlns:c16="http://schemas.microsoft.com/office/drawing/2014/chart" uri="{C3380CC4-5D6E-409C-BE32-E72D297353CC}">
                    <c16:uniqueId val="{00000001-8107-4B0B-8E1E-192A958124A4}"/>
                  </c:ext>
                </c:extLst>
              </c15:ser>
            </c15:filteredBarSeries>
          </c:ext>
        </c:extLst>
      </c:barChart>
      <c:catAx>
        <c:axId val="586198640"/>
        <c:scaling>
          <c:orientation val="minMax"/>
        </c:scaling>
        <c:delete val="1"/>
        <c:axPos val="b"/>
        <c:numFmt formatCode="General" sourceLinked="1"/>
        <c:majorTickMark val="none"/>
        <c:minorTickMark val="none"/>
        <c:tickLblPos val="nextTo"/>
        <c:crossAx val="586198968"/>
        <c:crosses val="autoZero"/>
        <c:auto val="1"/>
        <c:lblAlgn val="ctr"/>
        <c:lblOffset val="100"/>
        <c:noMultiLvlLbl val="0"/>
      </c:catAx>
      <c:valAx>
        <c:axId val="586198968"/>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1000"/>
                  <a:t>Indice de pression cumulé </a:t>
                </a:r>
              </a:p>
            </c:rich>
          </c:tx>
          <c:layout>
            <c:manualLayout>
              <c:xMode val="edge"/>
              <c:yMode val="edge"/>
              <c:x val="4.6275538629416101E-2"/>
              <c:y val="0.156668431013033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58619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0.3265</cdr:x>
      <cdr:y>0.6</cdr:y>
    </cdr:from>
    <cdr:to>
      <cdr:x>0.85503</cdr:x>
      <cdr:y>0.6</cdr:y>
    </cdr:to>
    <cdr:cxnSp macro="">
      <cdr:nvCxnSpPr>
        <cdr:cNvPr id="2" name="Connecteur droit avec flèche 1">
          <a:extLst xmlns:a="http://schemas.openxmlformats.org/drawingml/2006/main">
            <a:ext uri="{FF2B5EF4-FFF2-40B4-BE49-F238E27FC236}">
              <a16:creationId xmlns:a16="http://schemas.microsoft.com/office/drawing/2014/main" id="{1508F609-4B2A-4638-A971-7591FB310742}"/>
            </a:ext>
          </a:extLst>
        </cdr:cNvPr>
        <cdr:cNvCxnSpPr>
          <a:cxnSpLocks xmlns:a="http://schemas.openxmlformats.org/drawingml/2006/main"/>
        </cdr:cNvCxnSpPr>
      </cdr:nvCxnSpPr>
      <cdr:spPr>
        <a:xfrm xmlns:a="http://schemas.openxmlformats.org/drawingml/2006/main">
          <a:off x="934124" y="1296141"/>
          <a:ext cx="1512168" cy="0"/>
        </a:xfrm>
        <a:prstGeom xmlns:a="http://schemas.openxmlformats.org/drawingml/2006/main" prst="straightConnector1">
          <a:avLst/>
        </a:prstGeom>
        <a:ln xmlns:a="http://schemas.openxmlformats.org/drawingml/2006/main">
          <a:solidFill>
            <a:srgbClr val="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CD12D4-A9BB-4512-A6DF-2658940E6C5E}" type="datetimeFigureOut">
              <a:rPr lang="fr-FR"/>
              <a:pPr>
                <a:defRPr/>
              </a:pPr>
              <a:t>17/12/2021</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014C14-9824-4762-A053-2B04F0C1741B}" type="slidenum">
              <a:rPr lang="fr-FR"/>
              <a:pPr>
                <a:defRPr/>
              </a:pPr>
              <a:t>‹N°›</a:t>
            </a:fld>
            <a:endParaRPr lang="fr-FR"/>
          </a:p>
        </p:txBody>
      </p:sp>
    </p:spTree>
    <p:extLst>
      <p:ext uri="{BB962C8B-B14F-4D97-AF65-F5344CB8AC3E}">
        <p14:creationId xmlns:p14="http://schemas.microsoft.com/office/powerpoint/2010/main" val="2510719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3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53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80694F-D73E-41E6-A68C-507382FD8837}" type="slidenum">
              <a:rPr lang="fr-FR" smtClean="0"/>
              <a:pPr fontAlgn="base">
                <a:spcBef>
                  <a:spcPct val="0"/>
                </a:spcBef>
                <a:spcAft>
                  <a:spcPct val="0"/>
                </a:spcAft>
                <a:defRPr/>
              </a:pPr>
              <a:t>14</a:t>
            </a:fld>
            <a:endParaRPr lang="fr-FR"/>
          </a:p>
        </p:txBody>
      </p:sp>
      <p:sp>
        <p:nvSpPr>
          <p:cNvPr id="15365" name="Espace réservé du pied de page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REPRODUCTION DE CE BULLETIN AUTORISEE SEULEMENT DANS SON INTEGRALITE – REPRODUCTION PARTIELLE INTERDITE</a:t>
            </a:r>
          </a:p>
        </p:txBody>
      </p:sp>
    </p:spTree>
    <p:extLst>
      <p:ext uri="{BB962C8B-B14F-4D97-AF65-F5344CB8AC3E}">
        <p14:creationId xmlns:p14="http://schemas.microsoft.com/office/powerpoint/2010/main" val="2799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27D6245E-27B6-4A64-9C77-D746D612618C}" type="datetimeFigureOut">
              <a:rPr lang="fr-FR"/>
              <a:pPr>
                <a:defRPr/>
              </a:pPr>
              <a:t>17/12/2021</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C6FF143-9171-40EE-997B-15D70469330B}"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CCFC9695-1E88-4F79-B2EB-F440DDB56082}" type="datetimeFigureOut">
              <a:rPr lang="fr-FR"/>
              <a:pPr>
                <a:defRPr/>
              </a:pPr>
              <a:t>17/12/2021</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493B09EE-343F-4CA8-98FC-7F7A98091C6A}"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5E1A4A3E-330A-4DF5-8078-A7BD7165D54D}" type="datetimeFigureOut">
              <a:rPr lang="fr-FR"/>
              <a:pPr>
                <a:defRPr/>
              </a:pPr>
              <a:t>17/12/2021</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C55B9CD-47EF-4019-9E26-F7AB34583E8F}" type="slidenum">
              <a:rPr lang="fr-BE"/>
              <a:pPr>
                <a:defRPr/>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2" name="Slide Number Placeholder 5"/>
          <p:cNvSpPr txBox="1">
            <a:spLocks noGrp="1"/>
          </p:cNvSpPr>
          <p:nvPr>
            <p:ph type="sldNum" sz="quarter" idx="10"/>
          </p:nvPr>
        </p:nvSpPr>
        <p:spPr/>
        <p:txBody>
          <a:bodyPr/>
          <a:lstStyle>
            <a:lvl1pPr>
              <a:defRPr/>
            </a:lvl1pPr>
          </a:lstStyle>
          <a:p>
            <a:pPr>
              <a:defRPr/>
            </a:pPr>
            <a:fld id="{28944EE5-FFB2-4E3F-B01A-EECC9A34CE66}" type="slidenum">
              <a:rPr/>
              <a:pPr>
                <a:defRPr/>
              </a:pPr>
              <a:t>‹N°›</a:t>
            </a:fld>
            <a:endParaRPr lang="fr-F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6" name="Titre 5"/>
          <p:cNvSpPr>
            <a:spLocks noGrp="1"/>
          </p:cNvSpPr>
          <p:nvPr>
            <p:ph type="title"/>
          </p:nvPr>
        </p:nvSpPr>
        <p:spPr>
          <a:xfrm>
            <a:off x="342900" y="366713"/>
            <a:ext cx="6172200" cy="1524000"/>
          </a:xfrm>
          <a:prstGeom prst="rect">
            <a:avLst/>
          </a:prstGeom>
        </p:spPr>
        <p:txBody>
          <a:bodyPr/>
          <a:lstStyle/>
          <a:p>
            <a:r>
              <a:rPr lang="fr-FR"/>
              <a:t>Cliquez pour modifier le style du 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22645D9F-CFE8-431F-99CF-720BEBF9D6EA}" type="datetimeFigureOut">
              <a:rPr lang="fr-FR"/>
              <a:pPr>
                <a:defRPr/>
              </a:pPr>
              <a:t>17/12/2021</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422761E-E254-4D9A-8AD8-F12190633699}"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412D9CA-EBAB-48BC-80DB-955495702BD1}" type="datetimeFigureOut">
              <a:rPr lang="fr-FR"/>
              <a:pPr>
                <a:defRPr/>
              </a:pPr>
              <a:t>17/12/2021</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52CD871-5884-45BB-B3C8-5C4A98DEA2B2}"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3CD32EE1-543E-4BCB-BEB3-76E10967AB95}" type="datetimeFigureOut">
              <a:rPr lang="fr-FR"/>
              <a:pPr>
                <a:defRPr/>
              </a:pPr>
              <a:t>17/12/2021</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7512A97-6069-4DED-BB63-022F630BB06A}"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51A6A3BE-A51C-405B-9848-442240AB9E7B}" type="datetimeFigureOut">
              <a:rPr lang="fr-FR"/>
              <a:pPr>
                <a:defRPr/>
              </a:pPr>
              <a:t>17/12/2021</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3764FAE0-D469-42CE-AE0C-892B8397CB33}"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EC90E0F7-D602-40DD-9CE0-29B1F8F3F5B4}" type="datetimeFigureOut">
              <a:rPr lang="fr-FR"/>
              <a:pPr>
                <a:defRPr/>
              </a:pPr>
              <a:t>17/12/2021</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484E0366-E8E7-4A61-A144-8D2321E4D7E9}"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8549A16-72EE-4E98-9699-2629DD9FF698}" type="datetimeFigureOut">
              <a:rPr lang="fr-FR"/>
              <a:pPr>
                <a:defRPr/>
              </a:pPr>
              <a:t>17/12/2021</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5D7B6291-F115-453F-86AE-755A815E6849}"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B92F961-B86E-4B11-825C-00C5E479293E}" type="datetimeFigureOut">
              <a:rPr lang="fr-FR"/>
              <a:pPr>
                <a:defRPr/>
              </a:pPr>
              <a:t>17/12/2021</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FD5A0A4E-FF59-4375-80F5-FD959C95B5A3}"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5952F0-FB04-4ABE-9701-43F80E85C0D3}" type="datetimeFigureOut">
              <a:rPr lang="fr-FR"/>
              <a:pPr>
                <a:defRPr/>
              </a:pPr>
              <a:t>17/12/2021</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76AE2B87-A158-4FEF-9034-7FF4A2D8DBCE}"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BE"/>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DBC6048-E006-41DD-94F3-190698F991C4}" type="datetimeFigureOut">
              <a:rPr lang="fr-FR"/>
              <a:pPr>
                <a:defRPr/>
              </a:pPr>
              <a:t>17/12/2021</a:t>
            </a:fld>
            <a:endParaRPr lang="fr-BE"/>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A57615-065A-4483-867D-9C1EEA2645A8}"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draaf.paca.agriculture.gouv.fr/Bulletin-de-sante-du-vegetal-BSV" TargetMode="External"/><Relationship Id="rId3" Type="http://schemas.openxmlformats.org/officeDocument/2006/relationships/hyperlink" Target="mailto:j.pomet@bouches-du-rhone.chambagri.fr" TargetMode="Externa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2.jpeg"/><Relationship Id="rId15" Type="http://schemas.openxmlformats.org/officeDocument/2006/relationships/image" Target="../media/image10.png"/><Relationship Id="rId10" Type="http://schemas.openxmlformats.org/officeDocument/2006/relationships/hyperlink" Target="http://www.bsv-paca.fr/inscription" TargetMode="External"/><Relationship Id="rId4" Type="http://schemas.openxmlformats.org/officeDocument/2006/relationships/hyperlink" Target="mailto:bsv@paca.chambagri.fr" TargetMode="External"/><Relationship Id="rId9" Type="http://schemas.openxmlformats.org/officeDocument/2006/relationships/image" Target="../media/image6.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cleg.fr/Projets/Les-projets-en-cours/CLAVINNOV"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france.gouv.fr/eli/arrete/2020/3/11/AGRG2007380A/jo/texte" TargetMode="Externa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hyperlink" Target="http://draaf.paca.agriculture.gouv.fr/Bulletin-de-sante-du-vegetal-BSV" TargetMode="External"/><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j.pomet@bouches-du-rhone.chambagri.fr" TargetMode="External"/><Relationship Id="rId5" Type="http://schemas.openxmlformats.org/officeDocument/2006/relationships/image" Target="../media/image7.png"/><Relationship Id="rId4" Type="http://schemas.openxmlformats.org/officeDocument/2006/relationships/hyperlink" Target="http://www.bsv-paca.fr/inscription"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hyperlink" Target="https://aprel.fr/publication.php#encre_technique"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10241" t="30363" b="28007"/>
          <a:stretch/>
        </p:blipFill>
        <p:spPr>
          <a:xfrm>
            <a:off x="0" y="-4045"/>
            <a:ext cx="6873390" cy="2390926"/>
          </a:xfrm>
          <a:prstGeom prst="rect">
            <a:avLst/>
          </a:prstGeom>
        </p:spPr>
      </p:pic>
      <p:cxnSp>
        <p:nvCxnSpPr>
          <p:cNvPr id="6147" name="Connecteur droit 13"/>
          <p:cNvCxnSpPr>
            <a:cxnSpLocks noChangeShapeType="1"/>
          </p:cNvCxnSpPr>
          <p:nvPr/>
        </p:nvCxnSpPr>
        <p:spPr bwMode="auto">
          <a:xfrm>
            <a:off x="2430463" y="2416175"/>
            <a:ext cx="0" cy="6727825"/>
          </a:xfrm>
          <a:prstGeom prst="straightConnector1">
            <a:avLst/>
          </a:prstGeom>
          <a:noFill/>
          <a:ln w="19046">
            <a:solidFill>
              <a:srgbClr val="2FB497"/>
            </a:solidFill>
            <a:miter lim="800000"/>
            <a:headEnd/>
            <a:tailEnd/>
          </a:ln>
        </p:spPr>
      </p:cxnSp>
      <p:sp>
        <p:nvSpPr>
          <p:cNvPr id="4" name="ZoneTexte 16"/>
          <p:cNvSpPr txBox="1"/>
          <p:nvPr/>
        </p:nvSpPr>
        <p:spPr>
          <a:xfrm>
            <a:off x="2016237" y="614637"/>
            <a:ext cx="3592512" cy="1323439"/>
          </a:xfrm>
          <a:prstGeom prst="rect">
            <a:avLst/>
          </a:prstGeom>
          <a:noFill/>
          <a:ln cap="flat">
            <a:noFill/>
          </a:ln>
        </p:spPr>
        <p:txBody>
          <a:bodyPr>
            <a:spAutoFit/>
          </a:bodyPr>
          <a:lstStyle/>
          <a:p>
            <a:pPr algn="ctr" fontAlgn="auto">
              <a:spcBef>
                <a:spcPts val="0"/>
              </a:spcBef>
              <a:spcAft>
                <a:spcPts val="0"/>
              </a:spcAft>
              <a:defRPr sz="1800" b="0" i="0" u="none" strike="noStrike" kern="0" cap="none" spc="0" baseline="0">
                <a:solidFill>
                  <a:srgbClr val="000000"/>
                </a:solidFill>
                <a:uFillTx/>
              </a:defRPr>
            </a:pPr>
            <a:r>
              <a:rPr lang="fr-FR" sz="4800" b="1" kern="0" dirty="0">
                <a:solidFill>
                  <a:srgbClr val="FFFFFF"/>
                </a:solidFill>
                <a:effectLst>
                  <a:outerShdw dist="38096" dir="2700000">
                    <a:srgbClr val="000000"/>
                  </a:outerShdw>
                </a:effectLst>
                <a:latin typeface="Calibri"/>
                <a:cs typeface="+mn-cs"/>
              </a:rPr>
              <a:t>Tomate</a:t>
            </a:r>
          </a:p>
          <a:p>
            <a:pPr algn="ctr" fontAlgn="auto">
              <a:spcBef>
                <a:spcPts val="0"/>
              </a:spcBef>
              <a:spcAft>
                <a:spcPts val="0"/>
              </a:spcAft>
              <a:defRPr sz="1800" b="0" i="0" u="none" strike="noStrike" kern="0" cap="none" spc="0" baseline="0">
                <a:solidFill>
                  <a:srgbClr val="000000"/>
                </a:solidFill>
                <a:uFillTx/>
              </a:defRPr>
            </a:pPr>
            <a:r>
              <a:rPr lang="fr-FR" sz="3200" b="1" kern="0" dirty="0">
                <a:solidFill>
                  <a:srgbClr val="FFFFFF"/>
                </a:solidFill>
                <a:effectLst>
                  <a:outerShdw dist="38096" dir="2700000">
                    <a:srgbClr val="000000"/>
                  </a:outerShdw>
                </a:effectLst>
                <a:latin typeface="Calibri"/>
                <a:cs typeface="+mn-cs"/>
              </a:rPr>
              <a:t>Bilan année 2021</a:t>
            </a:r>
          </a:p>
        </p:txBody>
      </p:sp>
      <p:sp>
        <p:nvSpPr>
          <p:cNvPr id="5" name="ZoneTexte 19"/>
          <p:cNvSpPr txBox="1"/>
          <p:nvPr/>
        </p:nvSpPr>
        <p:spPr>
          <a:xfrm>
            <a:off x="0" y="2464023"/>
            <a:ext cx="2449513" cy="307777"/>
          </a:xfrm>
          <a:prstGeom prst="rect">
            <a:avLst/>
          </a:prstGeom>
          <a:noFill/>
          <a:ln cap="flat">
            <a:noFill/>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fr-FR" sz="1400" b="1" kern="0" dirty="0">
                <a:solidFill>
                  <a:srgbClr val="262626"/>
                </a:solidFill>
                <a:latin typeface="Arial" pitchFamily="34"/>
                <a:cs typeface="Arial" pitchFamily="34"/>
              </a:rPr>
              <a:t>Décembre 2021</a:t>
            </a:r>
          </a:p>
        </p:txBody>
      </p:sp>
      <p:sp>
        <p:nvSpPr>
          <p:cNvPr id="6" name="ZoneTexte 20"/>
          <p:cNvSpPr txBox="1"/>
          <p:nvPr/>
        </p:nvSpPr>
        <p:spPr>
          <a:xfrm>
            <a:off x="116632" y="3744913"/>
            <a:ext cx="2159843" cy="4131900"/>
          </a:xfrm>
          <a:prstGeom prst="rect">
            <a:avLst/>
          </a:prstGeom>
          <a:noFill/>
          <a:ln cap="flat">
            <a:noFill/>
          </a:ln>
        </p:spPr>
        <p:txBody>
          <a:bodyPr wrap="square" anchorCtr="1">
            <a:spAutoFit/>
          </a:bodyPr>
          <a:lstStyle/>
          <a:p>
            <a:pPr algn="ctr" fontAlgn="auto">
              <a:spcBef>
                <a:spcPts val="0"/>
              </a:spcBef>
              <a:spcAft>
                <a:spcPts val="1200"/>
              </a:spcAft>
              <a:defRPr sz="1800" b="0" i="0" u="none" strike="noStrike" kern="0" cap="none" spc="0" baseline="0">
                <a:solidFill>
                  <a:srgbClr val="000000"/>
                </a:solidFill>
                <a:uFillTx/>
              </a:defRPr>
            </a:pPr>
            <a:r>
              <a:rPr lang="fr-FR" sz="1100" b="1" kern="0" dirty="0">
                <a:solidFill>
                  <a:srgbClr val="2FB497"/>
                </a:solidFill>
                <a:latin typeface="Arial" pitchFamily="34"/>
                <a:cs typeface="Arial" pitchFamily="34"/>
              </a:rPr>
              <a:t>Référent filière &amp; rédacteurs</a:t>
            </a:r>
          </a:p>
          <a:p>
            <a:pPr algn="ctr" fontAlgn="auto">
              <a:spcBef>
                <a:spcPts val="0"/>
              </a:spcBef>
              <a:spcAft>
                <a:spcPts val="0"/>
              </a:spcAft>
              <a:defRPr sz="1800" b="0" i="0" u="none" strike="noStrike" kern="0" cap="none" spc="0" baseline="0">
                <a:solidFill>
                  <a:srgbClr val="000000"/>
                </a:solidFill>
                <a:uFillTx/>
              </a:defRPr>
            </a:pPr>
            <a:r>
              <a:rPr lang="fr-FR" sz="1050" b="1" kern="0" dirty="0">
                <a:solidFill>
                  <a:srgbClr val="000000"/>
                </a:solidFill>
                <a:latin typeface="Arial" pitchFamily="34"/>
                <a:cs typeface="Arial" pitchFamily="34"/>
              </a:rPr>
              <a:t>Justine POMET</a:t>
            </a:r>
          </a:p>
          <a:p>
            <a:pPr algn="ctr" fontAlgn="auto">
              <a:spcBef>
                <a:spcPts val="0"/>
              </a:spcBef>
              <a:spcAft>
                <a:spcPts val="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rPr>
              <a:t>Chambre d’agriculture du 13</a:t>
            </a:r>
          </a:p>
          <a:p>
            <a:pPr algn="ctr" fontAlgn="auto">
              <a:spcBef>
                <a:spcPts val="0"/>
              </a:spcBef>
              <a:spcAft>
                <a:spcPts val="60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hlinkClick r:id="rId3"/>
              </a:rPr>
              <a:t>j.pomet@bouches-du-rhone.chambagri.fr</a:t>
            </a:r>
            <a:endParaRPr lang="fr-FR" sz="1050" kern="0" dirty="0">
              <a:solidFill>
                <a:srgbClr val="000000"/>
              </a:solidFill>
              <a:latin typeface="Arial" pitchFamily="34"/>
              <a:cs typeface="Arial" pitchFamily="34"/>
            </a:endParaRPr>
          </a:p>
          <a:p>
            <a:pPr algn="ctr" fontAlgn="auto">
              <a:spcBef>
                <a:spcPts val="0"/>
              </a:spcBef>
              <a:spcAft>
                <a:spcPts val="1200"/>
              </a:spcAft>
              <a:defRPr sz="1800" b="0" i="0" u="none" strike="noStrike" kern="0" cap="none" spc="0" baseline="0">
                <a:solidFill>
                  <a:srgbClr val="000000"/>
                </a:solidFill>
                <a:uFillTx/>
              </a:defRPr>
            </a:pPr>
            <a:r>
              <a:rPr lang="fr-FR" sz="1100" b="1" kern="0" dirty="0">
                <a:solidFill>
                  <a:srgbClr val="2FB497"/>
                </a:solidFill>
                <a:latin typeface="Arial" pitchFamily="34"/>
                <a:cs typeface="Arial" pitchFamily="34"/>
              </a:rPr>
              <a:t>Directeur de publication</a:t>
            </a:r>
          </a:p>
          <a:p>
            <a:pPr algn="ctr" fontAlgn="auto">
              <a:spcBef>
                <a:spcPts val="0"/>
              </a:spcBef>
              <a:spcAft>
                <a:spcPts val="0"/>
              </a:spcAft>
              <a:defRPr sz="1800" b="0" i="0" u="none" strike="noStrike" kern="0" cap="none" spc="0" baseline="0">
                <a:solidFill>
                  <a:srgbClr val="000000"/>
                </a:solidFill>
                <a:uFillTx/>
              </a:defRPr>
            </a:pPr>
            <a:r>
              <a:rPr lang="fr-FR" sz="1050" b="1" kern="0" dirty="0">
                <a:solidFill>
                  <a:srgbClr val="000000"/>
                </a:solidFill>
                <a:latin typeface="Arial" pitchFamily="34"/>
                <a:cs typeface="Arial" pitchFamily="34"/>
              </a:rPr>
              <a:t>André BERNARD</a:t>
            </a:r>
          </a:p>
          <a:p>
            <a:pPr algn="ctr" fontAlgn="auto">
              <a:spcBef>
                <a:spcPts val="0"/>
              </a:spcBef>
              <a:spcAft>
                <a:spcPts val="0"/>
              </a:spcAft>
              <a:defRPr sz="1800" b="0" i="0" u="none" strike="noStrike" kern="0" cap="none" spc="0" baseline="0">
                <a:solidFill>
                  <a:srgbClr val="000000"/>
                </a:solidFill>
                <a:uFillTx/>
              </a:defRPr>
            </a:pPr>
            <a:r>
              <a:rPr lang="fr-FR" sz="1050" b="1" kern="0" dirty="0">
                <a:solidFill>
                  <a:srgbClr val="000000"/>
                </a:solidFill>
                <a:latin typeface="Arial" pitchFamily="34"/>
                <a:cs typeface="Arial" pitchFamily="34"/>
              </a:rPr>
              <a:t>Président de la chambre régionale </a:t>
            </a:r>
            <a:r>
              <a:rPr lang="fr-FR" sz="1050" kern="0" dirty="0">
                <a:solidFill>
                  <a:srgbClr val="000000"/>
                </a:solidFill>
                <a:latin typeface="Arial" pitchFamily="34"/>
                <a:cs typeface="Arial" pitchFamily="34"/>
              </a:rPr>
              <a:t>d’Agriculture Provence Alpes-Côte d’Azur</a:t>
            </a:r>
          </a:p>
          <a:p>
            <a:pPr algn="ctr" fontAlgn="auto">
              <a:spcBef>
                <a:spcPts val="0"/>
              </a:spcBef>
              <a:spcAft>
                <a:spcPts val="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rPr>
              <a:t>Maison des agriculteurs</a:t>
            </a:r>
          </a:p>
          <a:p>
            <a:pPr algn="ctr" fontAlgn="auto">
              <a:spcBef>
                <a:spcPts val="0"/>
              </a:spcBef>
              <a:spcAft>
                <a:spcPts val="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rPr>
              <a:t>22 Avenue Henri Pontier</a:t>
            </a:r>
          </a:p>
          <a:p>
            <a:pPr algn="ctr" fontAlgn="auto">
              <a:spcBef>
                <a:spcPts val="0"/>
              </a:spcBef>
              <a:spcAft>
                <a:spcPts val="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rPr>
              <a:t>13626 Aix en Provence cedex 1</a:t>
            </a:r>
          </a:p>
          <a:p>
            <a:pPr algn="ctr" fontAlgn="auto">
              <a:spcBef>
                <a:spcPts val="0"/>
              </a:spcBef>
              <a:spcAft>
                <a:spcPts val="180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hlinkClick r:id="rId4"/>
              </a:rPr>
              <a:t>bsv@paca.chambagri.fr</a:t>
            </a:r>
            <a:endParaRPr lang="fr-FR" sz="1050" b="1" kern="0" dirty="0">
              <a:solidFill>
                <a:srgbClr val="04A23B"/>
              </a:solidFill>
              <a:latin typeface="Arial" pitchFamily="34"/>
              <a:cs typeface="Arial" pitchFamily="34"/>
            </a:endParaRPr>
          </a:p>
          <a:p>
            <a:pPr algn="ctr" fontAlgn="auto">
              <a:spcBef>
                <a:spcPts val="0"/>
              </a:spcBef>
              <a:spcAft>
                <a:spcPts val="600"/>
              </a:spcAft>
              <a:defRPr sz="1800" b="0" i="0" u="none" strike="noStrike" kern="0" cap="none" spc="0" baseline="0">
                <a:solidFill>
                  <a:srgbClr val="000000"/>
                </a:solidFill>
                <a:uFillTx/>
              </a:defRPr>
            </a:pPr>
            <a:r>
              <a:rPr lang="fr-FR" sz="1100" b="1" kern="0" dirty="0">
                <a:solidFill>
                  <a:srgbClr val="2FB497"/>
                </a:solidFill>
                <a:latin typeface="Arial" pitchFamily="34"/>
                <a:cs typeface="Arial" pitchFamily="34"/>
              </a:rPr>
              <a:t>Supervision</a:t>
            </a:r>
          </a:p>
          <a:p>
            <a:pPr algn="ctr" fontAlgn="auto">
              <a:spcBef>
                <a:spcPts val="0"/>
              </a:spcBef>
              <a:spcAft>
                <a:spcPts val="0"/>
              </a:spcAft>
              <a:defRPr sz="1800" b="0" i="0" u="none" strike="noStrike" kern="0" cap="none" spc="0" baseline="0">
                <a:solidFill>
                  <a:srgbClr val="000000"/>
                </a:solidFill>
                <a:uFillTx/>
              </a:defRPr>
            </a:pPr>
            <a:r>
              <a:rPr lang="fr-FR" sz="1100" b="1" kern="0" dirty="0">
                <a:solidFill>
                  <a:srgbClr val="000000"/>
                </a:solidFill>
                <a:latin typeface="Arial" pitchFamily="34"/>
                <a:cs typeface="Arial" pitchFamily="34"/>
              </a:rPr>
              <a:t>DRAAF</a:t>
            </a:r>
          </a:p>
          <a:p>
            <a:pPr algn="ctr" fontAlgn="auto">
              <a:spcBef>
                <a:spcPts val="0"/>
              </a:spcBef>
              <a:spcAft>
                <a:spcPts val="0"/>
              </a:spcAft>
              <a:defRPr sz="1800" b="0" i="0" u="none" strike="noStrike" kern="0" cap="none" spc="0" baseline="0">
                <a:solidFill>
                  <a:srgbClr val="000000"/>
                </a:solidFill>
                <a:uFillTx/>
              </a:defRPr>
            </a:pPr>
            <a:r>
              <a:rPr lang="fr-FR" sz="1050" b="1" kern="0" dirty="0">
                <a:solidFill>
                  <a:srgbClr val="000000"/>
                </a:solidFill>
                <a:latin typeface="Arial" pitchFamily="34"/>
                <a:cs typeface="Arial" pitchFamily="34"/>
              </a:rPr>
              <a:t>Service régional de l’Alimentation PACA</a:t>
            </a:r>
          </a:p>
          <a:p>
            <a:pPr algn="ctr" fontAlgn="auto">
              <a:spcBef>
                <a:spcPts val="0"/>
              </a:spcBef>
              <a:spcAft>
                <a:spcPts val="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rPr>
              <a:t>132 boulevard de Paris</a:t>
            </a:r>
          </a:p>
          <a:p>
            <a:pPr algn="ctr" fontAlgn="auto">
              <a:spcBef>
                <a:spcPts val="0"/>
              </a:spcBef>
              <a:spcAft>
                <a:spcPts val="0"/>
              </a:spcAft>
              <a:defRPr sz="1800" b="0" i="0" u="none" strike="noStrike" kern="0" cap="none" spc="0" baseline="0">
                <a:solidFill>
                  <a:srgbClr val="000000"/>
                </a:solidFill>
                <a:uFillTx/>
              </a:defRPr>
            </a:pPr>
            <a:r>
              <a:rPr lang="fr-FR" sz="1050" kern="0" dirty="0">
                <a:solidFill>
                  <a:srgbClr val="000000"/>
                </a:solidFill>
                <a:latin typeface="Arial" pitchFamily="34"/>
                <a:cs typeface="Arial" pitchFamily="34"/>
              </a:rPr>
              <a:t>13000 Marseille</a:t>
            </a:r>
          </a:p>
        </p:txBody>
      </p:sp>
      <p:grpSp>
        <p:nvGrpSpPr>
          <p:cNvPr id="2" name="Groupe 24"/>
          <p:cNvGrpSpPr>
            <a:grpSpLocks/>
          </p:cNvGrpSpPr>
          <p:nvPr/>
        </p:nvGrpSpPr>
        <p:grpSpPr bwMode="auto">
          <a:xfrm>
            <a:off x="292100" y="3025775"/>
            <a:ext cx="1746250" cy="554038"/>
            <a:chOff x="322399" y="3538142"/>
            <a:chExt cx="1925103" cy="646910"/>
          </a:xfrm>
        </p:grpSpPr>
        <p:pic>
          <p:nvPicPr>
            <p:cNvPr id="6169" name="Image 22" descr="Une image contenant texte&#10;&#10;Description générée avec un niveau de confiance élevé"/>
            <p:cNvPicPr>
              <a:picLocks noChangeAspect="1"/>
            </p:cNvPicPr>
            <p:nvPr/>
          </p:nvPicPr>
          <p:blipFill>
            <a:blip r:embed="rId5" cstate="print"/>
            <a:srcRect b="45917"/>
            <a:stretch>
              <a:fillRect/>
            </a:stretch>
          </p:blipFill>
          <p:spPr bwMode="auto">
            <a:xfrm>
              <a:off x="322399" y="3538142"/>
              <a:ext cx="1049200" cy="646910"/>
            </a:xfrm>
            <a:prstGeom prst="rect">
              <a:avLst/>
            </a:prstGeom>
            <a:noFill/>
            <a:ln w="9525">
              <a:noFill/>
              <a:miter lim="800000"/>
              <a:headEnd/>
              <a:tailEnd/>
            </a:ln>
          </p:spPr>
        </p:pic>
        <p:pic>
          <p:nvPicPr>
            <p:cNvPr id="6170" name="Image 23" descr="Une image contenant texte&#10;&#10;Description générée avec un niveau de confiance élevé"/>
            <p:cNvPicPr>
              <a:picLocks noChangeAspect="1"/>
            </p:cNvPicPr>
            <p:nvPr/>
          </p:nvPicPr>
          <p:blipFill>
            <a:blip r:embed="rId6" cstate="print"/>
            <a:srcRect t="53860"/>
            <a:stretch>
              <a:fillRect/>
            </a:stretch>
          </p:blipFill>
          <p:spPr bwMode="auto">
            <a:xfrm>
              <a:off x="1104320" y="3540383"/>
              <a:ext cx="1143182" cy="601327"/>
            </a:xfrm>
            <a:prstGeom prst="rect">
              <a:avLst/>
            </a:prstGeom>
            <a:noFill/>
            <a:ln w="9525">
              <a:noFill/>
              <a:miter lim="800000"/>
              <a:headEnd/>
              <a:tailEnd/>
            </a:ln>
          </p:spPr>
        </p:pic>
      </p:grpSp>
      <p:pic>
        <p:nvPicPr>
          <p:cNvPr id="6156" name="Picture 2" descr="RÃ©sultat de recherche d'images pour &quot;ministere agriculture logo&quot;"/>
          <p:cNvPicPr>
            <a:picLocks noChangeAspect="1"/>
          </p:cNvPicPr>
          <p:nvPr/>
        </p:nvPicPr>
        <p:blipFill>
          <a:blip r:embed="rId7" cstate="print"/>
          <a:srcRect/>
          <a:stretch>
            <a:fillRect/>
          </a:stretch>
        </p:blipFill>
        <p:spPr bwMode="auto">
          <a:xfrm>
            <a:off x="806450" y="7884368"/>
            <a:ext cx="787400" cy="952500"/>
          </a:xfrm>
          <a:prstGeom prst="rect">
            <a:avLst/>
          </a:prstGeom>
          <a:noFill/>
          <a:ln w="9525">
            <a:noFill/>
            <a:miter lim="800000"/>
            <a:headEnd/>
            <a:tailEnd/>
          </a:ln>
        </p:spPr>
      </p:pic>
      <p:pic>
        <p:nvPicPr>
          <p:cNvPr id="6157" name="Picture 4" descr="RÃ©sultat de recherche d'images pour &quot;LEAF PICTO&quot;"/>
          <p:cNvPicPr>
            <a:picLocks noChangeAspect="1"/>
          </p:cNvPicPr>
          <p:nvPr/>
        </p:nvPicPr>
        <p:blipFill>
          <a:blip r:embed="rId8" cstate="print">
            <a:grayscl/>
            <a:biLevel thresh="50000"/>
          </a:blip>
          <a:srcRect/>
          <a:stretch>
            <a:fillRect/>
          </a:stretch>
        </p:blipFill>
        <p:spPr bwMode="auto">
          <a:xfrm rot="-2130665">
            <a:off x="5748338" y="1798638"/>
            <a:ext cx="938212" cy="781050"/>
          </a:xfrm>
          <a:prstGeom prst="rect">
            <a:avLst/>
          </a:prstGeom>
          <a:noFill/>
          <a:ln w="9525">
            <a:noFill/>
            <a:miter lim="800000"/>
            <a:headEnd/>
            <a:tailEnd/>
          </a:ln>
        </p:spPr>
      </p:pic>
      <p:sp>
        <p:nvSpPr>
          <p:cNvPr id="6158" name="ZoneTexte 27"/>
          <p:cNvSpPr txBox="1">
            <a:spLocks noChangeArrowheads="1"/>
          </p:cNvSpPr>
          <p:nvPr/>
        </p:nvSpPr>
        <p:spPr bwMode="auto">
          <a:xfrm>
            <a:off x="5897563" y="2085975"/>
            <a:ext cx="969962" cy="461963"/>
          </a:xfrm>
          <a:prstGeom prst="rect">
            <a:avLst/>
          </a:prstGeom>
          <a:noFill/>
          <a:ln w="9525">
            <a:noFill/>
            <a:miter lim="800000"/>
            <a:headEnd/>
            <a:tailEnd/>
          </a:ln>
        </p:spPr>
        <p:txBody>
          <a:bodyPr>
            <a:spAutoFit/>
          </a:bodyPr>
          <a:lstStyle/>
          <a:p>
            <a:r>
              <a:rPr lang="fr-FR" sz="2400" b="1" dirty="0">
                <a:solidFill>
                  <a:srgbClr val="A6A6A6"/>
                </a:solidFill>
                <a:latin typeface="Calibri" pitchFamily="34" charset="0"/>
              </a:rPr>
              <a:t>PACA</a:t>
            </a:r>
          </a:p>
        </p:txBody>
      </p:sp>
      <p:sp>
        <p:nvSpPr>
          <p:cNvPr id="22" name="ZoneTexte 22"/>
          <p:cNvSpPr txBox="1"/>
          <p:nvPr/>
        </p:nvSpPr>
        <p:spPr>
          <a:xfrm>
            <a:off x="2640561" y="2516759"/>
            <a:ext cx="4049713" cy="369888"/>
          </a:xfrm>
          <a:prstGeom prst="rect">
            <a:avLst/>
          </a:prstGeom>
          <a:noFill/>
          <a:ln cap="flat">
            <a:noFill/>
          </a:ln>
        </p:spPr>
        <p:txBody>
          <a:bodyPr>
            <a:spAutoFit/>
          </a:bodyPr>
          <a:lstStyle/>
          <a:p>
            <a:pPr fontAlgn="auto">
              <a:spcBef>
                <a:spcPts val="0"/>
              </a:spcBef>
              <a:spcAft>
                <a:spcPts val="3000"/>
              </a:spcAft>
              <a:defRPr sz="1800" b="0" i="0" u="none" strike="noStrike" kern="0" cap="none" spc="0" baseline="0">
                <a:solidFill>
                  <a:srgbClr val="000000"/>
                </a:solidFill>
                <a:uFillTx/>
              </a:defRPr>
            </a:pPr>
            <a:r>
              <a:rPr lang="fr-FR" b="1" kern="0" cap="all" dirty="0">
                <a:solidFill>
                  <a:srgbClr val="000000"/>
                </a:solidFill>
                <a:latin typeface="Arial" pitchFamily="34"/>
                <a:cs typeface="Arial" pitchFamily="34"/>
              </a:rPr>
              <a:t>Au sommaire de ce numéro</a:t>
            </a:r>
          </a:p>
        </p:txBody>
      </p:sp>
      <p:grpSp>
        <p:nvGrpSpPr>
          <p:cNvPr id="3" name="Groupe 28"/>
          <p:cNvGrpSpPr>
            <a:grpSpLocks/>
          </p:cNvGrpSpPr>
          <p:nvPr/>
        </p:nvGrpSpPr>
        <p:grpSpPr bwMode="auto">
          <a:xfrm>
            <a:off x="261938" y="198438"/>
            <a:ext cx="1633537" cy="769937"/>
            <a:chOff x="289499" y="232742"/>
            <a:chExt cx="1799996" cy="899998"/>
          </a:xfrm>
        </p:grpSpPr>
        <p:sp>
          <p:nvSpPr>
            <p:cNvPr id="24" name="Rectangle : coins arrondis 4"/>
            <p:cNvSpPr/>
            <p:nvPr/>
          </p:nvSpPr>
          <p:spPr>
            <a:xfrm>
              <a:off x="289499" y="232742"/>
              <a:ext cx="1799996" cy="89999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a:effectLst>
              <a:outerShdw dist="38096" dir="2700000" algn="tl">
                <a:srgbClr val="000000">
                  <a:alpha val="25000"/>
                </a:srgbClr>
              </a:outerShdw>
            </a:effectLst>
          </p:spPr>
          <p:txBody>
            <a:bodyPr anchor="ctr" anchorCtr="1"/>
            <a:lstStyle/>
            <a:p>
              <a:pPr algn="ctr" defTabSz="457200" fontAlgn="auto">
                <a:spcBef>
                  <a:spcPts val="0"/>
                </a:spcBef>
                <a:spcAft>
                  <a:spcPts val="0"/>
                </a:spcAft>
                <a:defRPr sz="1800" b="0" i="0" u="none" strike="noStrike" kern="0" cap="none" spc="0" baseline="0">
                  <a:solidFill>
                    <a:srgbClr val="000000"/>
                  </a:solidFill>
                  <a:uFillTx/>
                </a:defRPr>
              </a:pPr>
              <a:endParaRPr lang="fr-FR" kern="0">
                <a:solidFill>
                  <a:srgbClr val="FFFFFF"/>
                </a:solidFill>
                <a:latin typeface="Calibri"/>
                <a:cs typeface="+mn-cs"/>
              </a:endParaRPr>
            </a:p>
          </p:txBody>
        </p:sp>
        <p:pic>
          <p:nvPicPr>
            <p:cNvPr id="6168" name="Image 25"/>
            <p:cNvPicPr>
              <a:picLocks noChangeAspect="1"/>
            </p:cNvPicPr>
            <p:nvPr/>
          </p:nvPicPr>
          <p:blipFill>
            <a:blip r:embed="rId9" cstate="print"/>
            <a:srcRect/>
            <a:stretch>
              <a:fillRect/>
            </a:stretch>
          </p:blipFill>
          <p:spPr bwMode="auto">
            <a:xfrm>
              <a:off x="408462" y="345048"/>
              <a:ext cx="1562078" cy="675375"/>
            </a:xfrm>
            <a:prstGeom prst="rect">
              <a:avLst/>
            </a:prstGeom>
            <a:noFill/>
            <a:ln w="9525">
              <a:noFill/>
              <a:miter lim="800000"/>
              <a:headEnd/>
              <a:tailEnd/>
            </a:ln>
          </p:spPr>
        </p:pic>
      </p:grpSp>
      <p:pic>
        <p:nvPicPr>
          <p:cNvPr id="32" name="Image 31">
            <a:hlinkClick r:id="rId10"/>
            <a:extLst>
              <a:ext uri="{FF2B5EF4-FFF2-40B4-BE49-F238E27FC236}">
                <a16:creationId xmlns:a16="http://schemas.microsoft.com/office/drawing/2014/main" id="{8514A616-7677-4DAF-B207-38648B9096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 r="11476" b="3043"/>
          <a:stretch/>
        </p:blipFill>
        <p:spPr>
          <a:xfrm>
            <a:off x="2852936" y="8471040"/>
            <a:ext cx="1132822" cy="328742"/>
          </a:xfrm>
          <a:prstGeom prst="rect">
            <a:avLst/>
          </a:prstGeom>
        </p:spPr>
      </p:pic>
      <p:pic>
        <p:nvPicPr>
          <p:cNvPr id="33" name="Image 32">
            <a:hlinkClick r:id="rId3"/>
            <a:extLst>
              <a:ext uri="{FF2B5EF4-FFF2-40B4-BE49-F238E27FC236}">
                <a16:creationId xmlns:a16="http://schemas.microsoft.com/office/drawing/2014/main" id="{2C89CD46-EF10-4BDE-98C7-07C884E291A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253" t="-2" r="16874" b="4426"/>
          <a:stretch/>
        </p:blipFill>
        <p:spPr>
          <a:xfrm>
            <a:off x="4101794" y="8356776"/>
            <a:ext cx="1127248" cy="535704"/>
          </a:xfrm>
          <a:prstGeom prst="rect">
            <a:avLst/>
          </a:prstGeom>
        </p:spPr>
      </p:pic>
      <p:pic>
        <p:nvPicPr>
          <p:cNvPr id="34" name="Image 33">
            <a:hlinkClick r:id="rId13"/>
            <a:extLst>
              <a:ext uri="{FF2B5EF4-FFF2-40B4-BE49-F238E27FC236}">
                <a16:creationId xmlns:a16="http://schemas.microsoft.com/office/drawing/2014/main" id="{C93DBB7B-9DC2-41D6-B481-631DC045ABD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 r="12235" b="-8103"/>
          <a:stretch/>
        </p:blipFill>
        <p:spPr>
          <a:xfrm>
            <a:off x="5378482" y="8434258"/>
            <a:ext cx="1125233" cy="458222"/>
          </a:xfrm>
          <a:prstGeom prst="rect">
            <a:avLst/>
          </a:prstGeom>
        </p:spPr>
      </p:pic>
      <p:sp>
        <p:nvSpPr>
          <p:cNvPr id="36" name="ZoneTexte 35"/>
          <p:cNvSpPr txBox="1"/>
          <p:nvPr/>
        </p:nvSpPr>
        <p:spPr>
          <a:xfrm>
            <a:off x="2551965" y="7644244"/>
            <a:ext cx="4189404" cy="60016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1100" b="1" dirty="0">
                <a:solidFill>
                  <a:schemeClr val="tx1"/>
                </a:solidFill>
                <a:latin typeface="Arial" pitchFamily="34" charset="0"/>
                <a:cs typeface="Arial" pitchFamily="34" charset="0"/>
              </a:rPr>
              <a:t>Le BSV PACA change de forme. Pour plus de facilité de lecture, il est désormais possible de cliquer pour naviguer  entre les différentes rubriques du BSV.</a:t>
            </a:r>
          </a:p>
        </p:txBody>
      </p:sp>
      <p:pic>
        <p:nvPicPr>
          <p:cNvPr id="37" name="Picture 5"/>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63333" y1="60448" x2="63333" y2="60448"/>
                        <a14:foregroundMark x1="43333" y1="64179" x2="63333" y2="61940"/>
                      </a14:backgroundRemoval>
                    </a14:imgEffect>
                  </a14:imgLayer>
                </a14:imgProps>
              </a:ext>
              <a:ext uri="{28A0092B-C50C-407E-A947-70E740481C1C}">
                <a14:useLocalDpi xmlns:a14="http://schemas.microsoft.com/office/drawing/2010/main" val="0"/>
              </a:ext>
            </a:extLst>
          </a:blip>
          <a:srcRect/>
          <a:stretch>
            <a:fillRect/>
          </a:stretch>
        </p:blipFill>
        <p:spPr bwMode="auto">
          <a:xfrm>
            <a:off x="5877272" y="7956376"/>
            <a:ext cx="475706" cy="542254"/>
          </a:xfrm>
          <a:prstGeom prst="rect">
            <a:avLst/>
          </a:prstGeom>
          <a:noFill/>
          <a:ln w="381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e 39"/>
          <p:cNvGrpSpPr/>
          <p:nvPr/>
        </p:nvGrpSpPr>
        <p:grpSpPr>
          <a:xfrm>
            <a:off x="2506423" y="2872238"/>
            <a:ext cx="4321571" cy="827048"/>
            <a:chOff x="2563814" y="2901762"/>
            <a:chExt cx="3986069" cy="827048"/>
          </a:xfrm>
        </p:grpSpPr>
        <p:sp>
          <p:nvSpPr>
            <p:cNvPr id="42" name="ZoneTexte 26"/>
            <p:cNvSpPr txBox="1">
              <a:spLocks noChangeArrowheads="1"/>
            </p:cNvSpPr>
            <p:nvPr/>
          </p:nvSpPr>
          <p:spPr bwMode="auto">
            <a:xfrm>
              <a:off x="2563814" y="2901762"/>
              <a:ext cx="1868487" cy="338137"/>
            </a:xfrm>
            <a:prstGeom prst="rect">
              <a:avLst/>
            </a:prstGeom>
            <a:noFill/>
            <a:ln w="9525">
              <a:noFill/>
              <a:miter lim="800000"/>
              <a:headEnd/>
              <a:tailEnd/>
            </a:ln>
          </p:spPr>
          <p:txBody>
            <a:bodyPr wrap="none"/>
            <a:lstStyle/>
            <a:p>
              <a:r>
                <a:rPr lang="fr-FR" sz="1600" b="1" dirty="0">
                  <a:solidFill>
                    <a:srgbClr val="E9415B"/>
                  </a:solidFill>
                </a:rPr>
                <a:t>Réseau d’</a:t>
              </a:r>
              <a:r>
                <a:rPr lang="fr-FR" sz="1600" b="1" dirty="0" err="1">
                  <a:solidFill>
                    <a:srgbClr val="E9415B"/>
                  </a:solidFill>
                </a:rPr>
                <a:t>épidémiosurveillance</a:t>
              </a:r>
              <a:endParaRPr lang="fr-FR" sz="1600" b="1" dirty="0">
                <a:solidFill>
                  <a:srgbClr val="E9415B"/>
                </a:solidFill>
              </a:endParaRPr>
            </a:p>
          </p:txBody>
        </p:sp>
        <p:sp>
          <p:nvSpPr>
            <p:cNvPr id="43" name="ZoneTexte 27"/>
            <p:cNvSpPr txBox="1">
              <a:spLocks noChangeArrowheads="1"/>
            </p:cNvSpPr>
            <p:nvPr/>
          </p:nvSpPr>
          <p:spPr bwMode="auto">
            <a:xfrm>
              <a:off x="2598596" y="3174812"/>
              <a:ext cx="3951287" cy="553998"/>
            </a:xfrm>
            <a:prstGeom prst="rect">
              <a:avLst/>
            </a:prstGeom>
            <a:noFill/>
            <a:ln w="9525">
              <a:noFill/>
              <a:miter lim="800000"/>
              <a:headEnd/>
              <a:tailEnd/>
            </a:ln>
          </p:spPr>
          <p:txBody>
            <a:bodyPr>
              <a:spAutoFit/>
            </a:bodyPr>
            <a:lstStyle/>
            <a:p>
              <a:r>
                <a:rPr lang="fr-FR" sz="1000" b="1" dirty="0"/>
                <a:t>Organisation du réseau</a:t>
              </a:r>
            </a:p>
            <a:p>
              <a:r>
                <a:rPr lang="fr-FR" sz="1000" b="1" dirty="0"/>
                <a:t>Réseau parcellaire</a:t>
              </a:r>
            </a:p>
            <a:p>
              <a:r>
                <a:rPr lang="fr-FR" sz="1000" b="1" dirty="0"/>
                <a:t>Analyses laboratoires</a:t>
              </a:r>
            </a:p>
          </p:txBody>
        </p:sp>
      </p:grpSp>
      <p:grpSp>
        <p:nvGrpSpPr>
          <p:cNvPr id="44" name="Groupe 42"/>
          <p:cNvGrpSpPr/>
          <p:nvPr/>
        </p:nvGrpSpPr>
        <p:grpSpPr>
          <a:xfrm>
            <a:off x="2506423" y="4793035"/>
            <a:ext cx="4104456" cy="1017984"/>
            <a:chOff x="2492896" y="4932040"/>
            <a:chExt cx="4104456" cy="1017984"/>
          </a:xfrm>
        </p:grpSpPr>
        <p:sp>
          <p:nvSpPr>
            <p:cNvPr id="45" name="ZoneTexte 27"/>
            <p:cNvSpPr txBox="1">
              <a:spLocks noChangeArrowheads="1"/>
            </p:cNvSpPr>
            <p:nvPr/>
          </p:nvSpPr>
          <p:spPr bwMode="auto">
            <a:xfrm>
              <a:off x="2492896" y="5242138"/>
              <a:ext cx="4104456" cy="707886"/>
            </a:xfrm>
            <a:prstGeom prst="rect">
              <a:avLst/>
            </a:prstGeom>
            <a:noFill/>
            <a:ln w="9525">
              <a:noFill/>
              <a:miter lim="800000"/>
              <a:headEnd/>
              <a:tailEnd/>
            </a:ln>
          </p:spPr>
          <p:txBody>
            <a:bodyPr wrap="square">
              <a:spAutoFit/>
            </a:bodyPr>
            <a:lstStyle/>
            <a:p>
              <a:r>
                <a:rPr lang="fr-FR" sz="1000" b="1" dirty="0"/>
                <a:t>Synthèse annuelle de pression</a:t>
              </a:r>
            </a:p>
            <a:p>
              <a:r>
                <a:rPr lang="fr-FR" sz="1000" b="1" dirty="0"/>
                <a:t>Dynamique de la pression au cours de l’année</a:t>
              </a:r>
            </a:p>
            <a:p>
              <a:r>
                <a:rPr lang="fr-FR" sz="1000" b="1" dirty="0"/>
                <a:t>Evolution pluriannuelle des niveaux de pression</a:t>
              </a:r>
            </a:p>
            <a:p>
              <a:r>
                <a:rPr lang="fr-FR" sz="1000" b="1" dirty="0"/>
                <a:t>Bilan ravageurs, maladies aériennes, bioagresseurs telluriques</a:t>
              </a:r>
            </a:p>
          </p:txBody>
        </p:sp>
        <p:sp>
          <p:nvSpPr>
            <p:cNvPr id="46" name="ZoneTexte 31"/>
            <p:cNvSpPr txBox="1">
              <a:spLocks noChangeArrowheads="1"/>
            </p:cNvSpPr>
            <p:nvPr/>
          </p:nvSpPr>
          <p:spPr bwMode="auto">
            <a:xfrm>
              <a:off x="2492896" y="4932040"/>
              <a:ext cx="2174553" cy="339725"/>
            </a:xfrm>
            <a:prstGeom prst="rect">
              <a:avLst/>
            </a:prstGeom>
            <a:noFill/>
            <a:ln w="9525">
              <a:noFill/>
              <a:miter lim="800000"/>
              <a:headEnd/>
              <a:tailEnd/>
            </a:ln>
          </p:spPr>
          <p:txBody>
            <a:bodyPr wrap="none"/>
            <a:lstStyle/>
            <a:p>
              <a:r>
                <a:rPr lang="fr-FR" sz="1600" b="1" dirty="0">
                  <a:solidFill>
                    <a:srgbClr val="E9415B"/>
                  </a:solidFill>
                </a:rPr>
                <a:t>Bilan phytosanitaire</a:t>
              </a:r>
            </a:p>
          </p:txBody>
        </p:sp>
      </p:grpSp>
      <p:grpSp>
        <p:nvGrpSpPr>
          <p:cNvPr id="47" name="Groupe 42"/>
          <p:cNvGrpSpPr/>
          <p:nvPr/>
        </p:nvGrpSpPr>
        <p:grpSpPr>
          <a:xfrm>
            <a:off x="2530607" y="3882468"/>
            <a:ext cx="4104456" cy="864096"/>
            <a:chOff x="2492896" y="4932040"/>
            <a:chExt cx="4104456" cy="864096"/>
          </a:xfrm>
        </p:grpSpPr>
        <p:sp>
          <p:nvSpPr>
            <p:cNvPr id="50" name="ZoneTexte 27"/>
            <p:cNvSpPr txBox="1">
              <a:spLocks noChangeArrowheads="1"/>
            </p:cNvSpPr>
            <p:nvPr/>
          </p:nvSpPr>
          <p:spPr bwMode="auto">
            <a:xfrm>
              <a:off x="2492896" y="5242138"/>
              <a:ext cx="4104456" cy="553998"/>
            </a:xfrm>
            <a:prstGeom prst="rect">
              <a:avLst/>
            </a:prstGeom>
            <a:noFill/>
            <a:ln w="9525">
              <a:noFill/>
              <a:miter lim="800000"/>
              <a:headEnd/>
              <a:tailEnd/>
            </a:ln>
          </p:spPr>
          <p:txBody>
            <a:bodyPr wrap="square">
              <a:spAutoFit/>
            </a:bodyPr>
            <a:lstStyle/>
            <a:p>
              <a:r>
                <a:rPr lang="fr-FR" sz="1000" b="1" dirty="0"/>
                <a:t>Bilan climatique</a:t>
              </a:r>
            </a:p>
            <a:p>
              <a:r>
                <a:rPr lang="fr-FR" sz="1000" b="1" dirty="0"/>
                <a:t>Variétés et porte-greffe</a:t>
              </a:r>
            </a:p>
            <a:p>
              <a:r>
                <a:rPr lang="fr-FR" sz="1000" b="1" dirty="0"/>
                <a:t>Dates de plantation</a:t>
              </a:r>
            </a:p>
          </p:txBody>
        </p:sp>
        <p:sp>
          <p:nvSpPr>
            <p:cNvPr id="51" name="ZoneTexte 31"/>
            <p:cNvSpPr txBox="1">
              <a:spLocks noChangeArrowheads="1"/>
            </p:cNvSpPr>
            <p:nvPr/>
          </p:nvSpPr>
          <p:spPr bwMode="auto">
            <a:xfrm>
              <a:off x="2492896" y="4932040"/>
              <a:ext cx="2174553" cy="339725"/>
            </a:xfrm>
            <a:prstGeom prst="rect">
              <a:avLst/>
            </a:prstGeom>
            <a:noFill/>
            <a:ln w="9525">
              <a:noFill/>
              <a:miter lim="800000"/>
              <a:headEnd/>
              <a:tailEnd/>
            </a:ln>
          </p:spPr>
          <p:txBody>
            <a:bodyPr wrap="none"/>
            <a:lstStyle/>
            <a:p>
              <a:r>
                <a:rPr lang="fr-FR" sz="1600" b="1" dirty="0">
                  <a:solidFill>
                    <a:srgbClr val="E9415B"/>
                  </a:solidFill>
                </a:rPr>
                <a:t>Facteurs de risque</a:t>
              </a:r>
            </a:p>
          </p:txBody>
        </p:sp>
      </p:grpSp>
      <p:grpSp>
        <p:nvGrpSpPr>
          <p:cNvPr id="55" name="Groupe 42"/>
          <p:cNvGrpSpPr/>
          <p:nvPr/>
        </p:nvGrpSpPr>
        <p:grpSpPr>
          <a:xfrm>
            <a:off x="2540107" y="5887889"/>
            <a:ext cx="4104456" cy="556319"/>
            <a:chOff x="2492896" y="4932040"/>
            <a:chExt cx="4104456" cy="556319"/>
          </a:xfrm>
        </p:grpSpPr>
        <p:sp>
          <p:nvSpPr>
            <p:cNvPr id="56" name="ZoneTexte 27"/>
            <p:cNvSpPr txBox="1">
              <a:spLocks noChangeArrowheads="1"/>
            </p:cNvSpPr>
            <p:nvPr/>
          </p:nvSpPr>
          <p:spPr bwMode="auto">
            <a:xfrm>
              <a:off x="2492896" y="5242138"/>
              <a:ext cx="4104456" cy="246221"/>
            </a:xfrm>
            <a:prstGeom prst="rect">
              <a:avLst/>
            </a:prstGeom>
            <a:noFill/>
            <a:ln w="9525">
              <a:noFill/>
              <a:miter lim="800000"/>
              <a:headEnd/>
              <a:tailEnd/>
            </a:ln>
          </p:spPr>
          <p:txBody>
            <a:bodyPr wrap="square">
              <a:spAutoFit/>
            </a:bodyPr>
            <a:lstStyle/>
            <a:p>
              <a:r>
                <a:rPr lang="fr-FR" sz="1000" b="1" dirty="0"/>
                <a:t>Vigilance Virus </a:t>
              </a:r>
              <a:r>
                <a:rPr lang="fr-FR" sz="1000" b="1" dirty="0" err="1"/>
                <a:t>ToBRFV</a:t>
              </a:r>
              <a:endParaRPr lang="fr-FR" sz="1000" b="1" dirty="0"/>
            </a:p>
          </p:txBody>
        </p:sp>
        <p:sp>
          <p:nvSpPr>
            <p:cNvPr id="57" name="ZoneTexte 31"/>
            <p:cNvSpPr txBox="1">
              <a:spLocks noChangeArrowheads="1"/>
            </p:cNvSpPr>
            <p:nvPr/>
          </p:nvSpPr>
          <p:spPr bwMode="auto">
            <a:xfrm>
              <a:off x="2492896" y="4932040"/>
              <a:ext cx="2174553" cy="339725"/>
            </a:xfrm>
            <a:prstGeom prst="rect">
              <a:avLst/>
            </a:prstGeom>
            <a:noFill/>
            <a:ln w="9525">
              <a:noFill/>
              <a:miter lim="800000"/>
              <a:headEnd/>
              <a:tailEnd/>
            </a:ln>
          </p:spPr>
          <p:txBody>
            <a:bodyPr wrap="none"/>
            <a:lstStyle/>
            <a:p>
              <a:r>
                <a:rPr lang="fr-FR" sz="1600" b="1" dirty="0">
                  <a:solidFill>
                    <a:srgbClr val="E9415B"/>
                  </a:solidFill>
                </a:rPr>
                <a:t>Organismes de quarantaine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D4A11B-6F9E-4740-86BF-042B51AC0E78}"/>
              </a:ext>
            </a:extLst>
          </p:cNvPr>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BILAN PHYTOSANITAIRE</a:t>
            </a:r>
          </a:p>
        </p:txBody>
      </p:sp>
      <p:cxnSp>
        <p:nvCxnSpPr>
          <p:cNvPr id="9"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3" name="Rectangle 12">
            <a:extLst>
              <a:ext uri="{FF2B5EF4-FFF2-40B4-BE49-F238E27FC236}">
                <a16:creationId xmlns:a16="http://schemas.microsoft.com/office/drawing/2014/main" id="{D76CD145-0B49-46F7-8935-0D4FECF4F6D3}"/>
              </a:ext>
            </a:extLst>
          </p:cNvPr>
          <p:cNvSpPr/>
          <p:nvPr/>
        </p:nvSpPr>
        <p:spPr>
          <a:xfrm>
            <a:off x="188640" y="539552"/>
            <a:ext cx="6553793" cy="338554"/>
          </a:xfrm>
          <a:prstGeom prst="rect">
            <a:avLst/>
          </a:prstGeom>
        </p:spPr>
        <p:txBody>
          <a:bodyPr wrap="square">
            <a:spAutoFit/>
          </a:bodyPr>
          <a:lstStyle/>
          <a:p>
            <a:pPr lvl="0">
              <a:spcAft>
                <a:spcPts val="6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Evolution pluriannuelle des niveaux de pression</a:t>
            </a:r>
            <a:endParaRPr lang="fr-FR" sz="1100" b="1" kern="0" dirty="0">
              <a:solidFill>
                <a:srgbClr val="000000"/>
              </a:solidFill>
              <a:latin typeface="Arial" panose="020B0604020202020204" pitchFamily="34" charset="0"/>
              <a:cs typeface="Arial" panose="020B0604020202020204" pitchFamily="34" charset="0"/>
            </a:endParaRPr>
          </a:p>
        </p:txBody>
      </p:sp>
      <p:graphicFrame>
        <p:nvGraphicFramePr>
          <p:cNvPr id="6" name="Graphique 5">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654039576"/>
              </p:ext>
            </p:extLst>
          </p:nvPr>
        </p:nvGraphicFramePr>
        <p:xfrm>
          <a:off x="164170" y="967166"/>
          <a:ext cx="6529660" cy="3028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861239519"/>
              </p:ext>
            </p:extLst>
          </p:nvPr>
        </p:nvGraphicFramePr>
        <p:xfrm>
          <a:off x="164170" y="4039186"/>
          <a:ext cx="3264830" cy="4565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phique 7">
            <a:extLst>
              <a:ext uri="{FF2B5EF4-FFF2-40B4-BE49-F238E27FC236}">
                <a16:creationId xmlns:a16="http://schemas.microsoft.com/office/drawing/2014/main" id="{0E45B8BC-E6CC-499D-951D-96F046ED086F}"/>
              </a:ext>
            </a:extLst>
          </p:cNvPr>
          <p:cNvGraphicFramePr>
            <a:graphicFrameLocks/>
          </p:cNvGraphicFramePr>
          <p:nvPr>
            <p:extLst>
              <p:ext uri="{D42A27DB-BD31-4B8C-83A1-F6EECF244321}">
                <p14:modId xmlns:p14="http://schemas.microsoft.com/office/powerpoint/2010/main" val="283864873"/>
              </p:ext>
            </p:extLst>
          </p:nvPr>
        </p:nvGraphicFramePr>
        <p:xfrm>
          <a:off x="3645651" y="3995936"/>
          <a:ext cx="2862411" cy="2448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a:extLst>
              <a:ext uri="{FF2B5EF4-FFF2-40B4-BE49-F238E27FC236}">
                <a16:creationId xmlns:a16="http://schemas.microsoft.com/office/drawing/2014/main" id="{54EF7D7C-775E-41B7-B744-1D72D7B6349B}"/>
              </a:ext>
            </a:extLst>
          </p:cNvPr>
          <p:cNvGraphicFramePr>
            <a:graphicFrameLocks/>
          </p:cNvGraphicFramePr>
          <p:nvPr>
            <p:extLst>
              <p:ext uri="{D42A27DB-BD31-4B8C-83A1-F6EECF244321}">
                <p14:modId xmlns:p14="http://schemas.microsoft.com/office/powerpoint/2010/main" val="237119231"/>
              </p:ext>
            </p:extLst>
          </p:nvPr>
        </p:nvGraphicFramePr>
        <p:xfrm>
          <a:off x="3647004" y="6516219"/>
          <a:ext cx="2861058" cy="2160237"/>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Connecteur droit avec flèche 2">
            <a:extLst>
              <a:ext uri="{FF2B5EF4-FFF2-40B4-BE49-F238E27FC236}">
                <a16:creationId xmlns:a16="http://schemas.microsoft.com/office/drawing/2014/main" id="{5E799E47-02E0-4B15-92A9-BAC53F943E5C}"/>
              </a:ext>
            </a:extLst>
          </p:cNvPr>
          <p:cNvCxnSpPr>
            <a:cxnSpLocks/>
          </p:cNvCxnSpPr>
          <p:nvPr/>
        </p:nvCxnSpPr>
        <p:spPr>
          <a:xfrm>
            <a:off x="3933056" y="2483768"/>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id="{9BBC5BE1-A4AC-41E9-BE0E-C43A79E8AFFB}"/>
              </a:ext>
            </a:extLst>
          </p:cNvPr>
          <p:cNvCxnSpPr>
            <a:cxnSpLocks/>
          </p:cNvCxnSpPr>
          <p:nvPr/>
        </p:nvCxnSpPr>
        <p:spPr>
          <a:xfrm>
            <a:off x="4509120" y="2483768"/>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a:extLst>
              <a:ext uri="{FF2B5EF4-FFF2-40B4-BE49-F238E27FC236}">
                <a16:creationId xmlns:a16="http://schemas.microsoft.com/office/drawing/2014/main" id="{826C37CB-2325-4926-AD0B-D4E33DC29FAA}"/>
              </a:ext>
            </a:extLst>
          </p:cNvPr>
          <p:cNvCxnSpPr>
            <a:cxnSpLocks/>
          </p:cNvCxnSpPr>
          <p:nvPr/>
        </p:nvCxnSpPr>
        <p:spPr>
          <a:xfrm>
            <a:off x="6148022" y="2699792"/>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a:extLst>
              <a:ext uri="{FF2B5EF4-FFF2-40B4-BE49-F238E27FC236}">
                <a16:creationId xmlns:a16="http://schemas.microsoft.com/office/drawing/2014/main" id="{21C08599-3EDD-4D7F-9B49-0F3652A309C7}"/>
              </a:ext>
            </a:extLst>
          </p:cNvPr>
          <p:cNvCxnSpPr>
            <a:cxnSpLocks/>
          </p:cNvCxnSpPr>
          <p:nvPr/>
        </p:nvCxnSpPr>
        <p:spPr>
          <a:xfrm>
            <a:off x="1499939" y="1884836"/>
            <a:ext cx="288032" cy="360040"/>
          </a:xfrm>
          <a:prstGeom prst="straightConnector1">
            <a:avLst/>
          </a:prstGeom>
          <a:ln>
            <a:solidFill>
              <a:srgbClr val="44A12B"/>
            </a:solidFill>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a:extLst>
              <a:ext uri="{FF2B5EF4-FFF2-40B4-BE49-F238E27FC236}">
                <a16:creationId xmlns:a16="http://schemas.microsoft.com/office/drawing/2014/main" id="{3B3F05F7-3156-4898-9A41-7937FD92A0D2}"/>
              </a:ext>
            </a:extLst>
          </p:cNvPr>
          <p:cNvCxnSpPr>
            <a:cxnSpLocks/>
          </p:cNvCxnSpPr>
          <p:nvPr/>
        </p:nvCxnSpPr>
        <p:spPr>
          <a:xfrm flipV="1">
            <a:off x="908720" y="4754659"/>
            <a:ext cx="144016" cy="46541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a:extLst>
              <a:ext uri="{FF2B5EF4-FFF2-40B4-BE49-F238E27FC236}">
                <a16:creationId xmlns:a16="http://schemas.microsoft.com/office/drawing/2014/main" id="{7B389A74-7929-46C1-9597-26A44C947107}"/>
              </a:ext>
            </a:extLst>
          </p:cNvPr>
          <p:cNvCxnSpPr>
            <a:cxnSpLocks/>
          </p:cNvCxnSpPr>
          <p:nvPr/>
        </p:nvCxnSpPr>
        <p:spPr>
          <a:xfrm flipV="1">
            <a:off x="2636912" y="1804057"/>
            <a:ext cx="143418" cy="34199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a:extLst>
              <a:ext uri="{FF2B5EF4-FFF2-40B4-BE49-F238E27FC236}">
                <a16:creationId xmlns:a16="http://schemas.microsoft.com/office/drawing/2014/main" id="{C19377E7-2F7E-4042-8E7B-ACCFCF710C42}"/>
              </a:ext>
            </a:extLst>
          </p:cNvPr>
          <p:cNvCxnSpPr>
            <a:cxnSpLocks/>
          </p:cNvCxnSpPr>
          <p:nvPr/>
        </p:nvCxnSpPr>
        <p:spPr>
          <a:xfrm>
            <a:off x="1283915" y="5292080"/>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a:extLst>
              <a:ext uri="{FF2B5EF4-FFF2-40B4-BE49-F238E27FC236}">
                <a16:creationId xmlns:a16="http://schemas.microsoft.com/office/drawing/2014/main" id="{C1A9AABD-705C-46DF-AAA2-6BABB20AA349}"/>
              </a:ext>
            </a:extLst>
          </p:cNvPr>
          <p:cNvCxnSpPr>
            <a:cxnSpLocks/>
          </p:cNvCxnSpPr>
          <p:nvPr/>
        </p:nvCxnSpPr>
        <p:spPr>
          <a:xfrm>
            <a:off x="1643955" y="5652120"/>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98CE5FA0-392D-46D1-BFFA-C3B8CB205DE1}"/>
              </a:ext>
            </a:extLst>
          </p:cNvPr>
          <p:cNvCxnSpPr>
            <a:cxnSpLocks/>
          </p:cNvCxnSpPr>
          <p:nvPr/>
        </p:nvCxnSpPr>
        <p:spPr>
          <a:xfrm flipV="1">
            <a:off x="5157192" y="2523437"/>
            <a:ext cx="143418" cy="34199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B4AB8C7D-95EF-4D0C-9749-643630F7B112}"/>
              </a:ext>
            </a:extLst>
          </p:cNvPr>
          <p:cNvCxnSpPr>
            <a:cxnSpLocks/>
          </p:cNvCxnSpPr>
          <p:nvPr/>
        </p:nvCxnSpPr>
        <p:spPr>
          <a:xfrm>
            <a:off x="3429000" y="2481550"/>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1CC40322-4206-4F1A-81A5-229B22C5B5B4}"/>
              </a:ext>
            </a:extLst>
          </p:cNvPr>
          <p:cNvCxnSpPr>
            <a:cxnSpLocks/>
          </p:cNvCxnSpPr>
          <p:nvPr/>
        </p:nvCxnSpPr>
        <p:spPr>
          <a:xfrm>
            <a:off x="3068960" y="1929681"/>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a16="http://schemas.microsoft.com/office/drawing/2014/main" id="{3870017F-A438-4B5F-8DE9-C283744578BC}"/>
              </a:ext>
            </a:extLst>
          </p:cNvPr>
          <p:cNvCxnSpPr>
            <a:cxnSpLocks/>
          </p:cNvCxnSpPr>
          <p:nvPr/>
        </p:nvCxnSpPr>
        <p:spPr>
          <a:xfrm>
            <a:off x="1916832" y="1958228"/>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a:extLst>
              <a:ext uri="{FF2B5EF4-FFF2-40B4-BE49-F238E27FC236}">
                <a16:creationId xmlns:a16="http://schemas.microsoft.com/office/drawing/2014/main" id="{C12CAE1D-3D44-4223-9C57-F1E1FD7B04A7}"/>
              </a:ext>
            </a:extLst>
          </p:cNvPr>
          <p:cNvCxnSpPr>
            <a:cxnSpLocks/>
          </p:cNvCxnSpPr>
          <p:nvPr/>
        </p:nvCxnSpPr>
        <p:spPr>
          <a:xfrm>
            <a:off x="2780330" y="6213804"/>
            <a:ext cx="72606" cy="374420"/>
          </a:xfrm>
          <a:prstGeom prst="straightConnector1">
            <a:avLst/>
          </a:prstGeom>
          <a:ln>
            <a:solidFill>
              <a:srgbClr val="44A12B"/>
            </a:solidFill>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25CDDA73-66FC-4C4E-9731-7845002A8314}"/>
              </a:ext>
            </a:extLst>
          </p:cNvPr>
          <p:cNvCxnSpPr>
            <a:cxnSpLocks/>
          </p:cNvCxnSpPr>
          <p:nvPr/>
        </p:nvCxnSpPr>
        <p:spPr>
          <a:xfrm>
            <a:off x="3248980" y="6206614"/>
            <a:ext cx="72606" cy="374420"/>
          </a:xfrm>
          <a:prstGeom prst="straightConnector1">
            <a:avLst/>
          </a:prstGeom>
          <a:ln>
            <a:solidFill>
              <a:srgbClr val="44A12B"/>
            </a:solidFill>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86A98137-5CB0-413C-844D-D99216AF5FBC}"/>
              </a:ext>
            </a:extLst>
          </p:cNvPr>
          <p:cNvCxnSpPr>
            <a:cxnSpLocks/>
          </p:cNvCxnSpPr>
          <p:nvPr/>
        </p:nvCxnSpPr>
        <p:spPr>
          <a:xfrm>
            <a:off x="2096852" y="6464616"/>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a:extLst>
              <a:ext uri="{FF2B5EF4-FFF2-40B4-BE49-F238E27FC236}">
                <a16:creationId xmlns:a16="http://schemas.microsoft.com/office/drawing/2014/main" id="{B985E4BD-047F-4C85-A5FD-1167964DF674}"/>
              </a:ext>
            </a:extLst>
          </p:cNvPr>
          <p:cNvCxnSpPr>
            <a:cxnSpLocks/>
          </p:cNvCxnSpPr>
          <p:nvPr/>
        </p:nvCxnSpPr>
        <p:spPr>
          <a:xfrm>
            <a:off x="5076856" y="5724128"/>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necteur droit avec flèche 39">
            <a:extLst>
              <a:ext uri="{FF2B5EF4-FFF2-40B4-BE49-F238E27FC236}">
                <a16:creationId xmlns:a16="http://schemas.microsoft.com/office/drawing/2014/main" id="{B42B5312-A7EA-4432-ABCB-203023DC4785}"/>
              </a:ext>
            </a:extLst>
          </p:cNvPr>
          <p:cNvCxnSpPr>
            <a:cxnSpLocks/>
          </p:cNvCxnSpPr>
          <p:nvPr/>
        </p:nvCxnSpPr>
        <p:spPr>
          <a:xfrm>
            <a:off x="5876925" y="5752749"/>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a:extLst>
              <a:ext uri="{FF2B5EF4-FFF2-40B4-BE49-F238E27FC236}">
                <a16:creationId xmlns:a16="http://schemas.microsoft.com/office/drawing/2014/main" id="{67C0C61E-74F7-4D4F-99E8-DF9E97B485AF}"/>
              </a:ext>
            </a:extLst>
          </p:cNvPr>
          <p:cNvCxnSpPr>
            <a:cxnSpLocks/>
          </p:cNvCxnSpPr>
          <p:nvPr/>
        </p:nvCxnSpPr>
        <p:spPr>
          <a:xfrm>
            <a:off x="4509120" y="5724128"/>
            <a:ext cx="360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a:extLst>
              <a:ext uri="{FF2B5EF4-FFF2-40B4-BE49-F238E27FC236}">
                <a16:creationId xmlns:a16="http://schemas.microsoft.com/office/drawing/2014/main" id="{37D74B0C-4FE2-46BF-A9B2-FABA824281B2}"/>
              </a:ext>
            </a:extLst>
          </p:cNvPr>
          <p:cNvCxnSpPr>
            <a:cxnSpLocks/>
          </p:cNvCxnSpPr>
          <p:nvPr/>
        </p:nvCxnSpPr>
        <p:spPr>
          <a:xfrm flipV="1">
            <a:off x="5782093" y="2339752"/>
            <a:ext cx="94832" cy="36201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5" name="Connecteur droit avec flèche 44">
            <a:extLst>
              <a:ext uri="{FF2B5EF4-FFF2-40B4-BE49-F238E27FC236}">
                <a16:creationId xmlns:a16="http://schemas.microsoft.com/office/drawing/2014/main" id="{EBAE7BFD-8F99-4331-AA3C-A0242D177C58}"/>
              </a:ext>
            </a:extLst>
          </p:cNvPr>
          <p:cNvCxnSpPr>
            <a:cxnSpLocks/>
          </p:cNvCxnSpPr>
          <p:nvPr/>
        </p:nvCxnSpPr>
        <p:spPr>
          <a:xfrm flipV="1">
            <a:off x="935614" y="1858446"/>
            <a:ext cx="251729" cy="14246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7" name="ZoneTexte 46">
            <a:extLst>
              <a:ext uri="{FF2B5EF4-FFF2-40B4-BE49-F238E27FC236}">
                <a16:creationId xmlns:a16="http://schemas.microsoft.com/office/drawing/2014/main" id="{1C7E7AC7-0F2D-4178-BE9C-2A4FE93EE7DB}"/>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extLst>
      <p:ext uri="{BB962C8B-B14F-4D97-AF65-F5344CB8AC3E}">
        <p14:creationId xmlns:p14="http://schemas.microsoft.com/office/powerpoint/2010/main" val="247680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D4A11B-6F9E-4740-86BF-042B51AC0E78}"/>
              </a:ext>
            </a:extLst>
          </p:cNvPr>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BILAN PHYTOSANITAIRE</a:t>
            </a:r>
          </a:p>
        </p:txBody>
      </p:sp>
      <p:cxnSp>
        <p:nvCxnSpPr>
          <p:cNvPr id="9"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3" name="Rectangle 12">
            <a:extLst>
              <a:ext uri="{FF2B5EF4-FFF2-40B4-BE49-F238E27FC236}">
                <a16:creationId xmlns:a16="http://schemas.microsoft.com/office/drawing/2014/main" id="{D76CD145-0B49-46F7-8935-0D4FECF4F6D3}"/>
              </a:ext>
            </a:extLst>
          </p:cNvPr>
          <p:cNvSpPr/>
          <p:nvPr/>
        </p:nvSpPr>
        <p:spPr>
          <a:xfrm>
            <a:off x="188641" y="467544"/>
            <a:ext cx="6529660" cy="8361263"/>
          </a:xfrm>
          <a:prstGeom prst="rect">
            <a:avLst/>
          </a:prstGeom>
        </p:spPr>
        <p:txBody>
          <a:bodyPr wrap="square">
            <a:spAutoFit/>
          </a:bodyPr>
          <a:lstStyle/>
          <a:p>
            <a:pPr lvl="0">
              <a:spcAft>
                <a:spcPts val="4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Ravageurs</a:t>
            </a: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rPr>
              <a:t>En légère augmentation cette année par rapport aux années précédentes, l’</a:t>
            </a:r>
            <a:r>
              <a:rPr lang="fr-FR" sz="1100" b="1" kern="0" dirty="0">
                <a:latin typeface="Arial" pitchFamily="34"/>
                <a:cs typeface="Arial" pitchFamily="34"/>
              </a:rPr>
              <a:t>aleurode </a:t>
            </a:r>
            <a:r>
              <a:rPr lang="fr-FR" sz="1100" kern="0" dirty="0">
                <a:latin typeface="Arial" pitchFamily="34"/>
                <a:cs typeface="Arial" pitchFamily="34"/>
              </a:rPr>
              <a:t>est le ravageur le plus observé dans le BSV mais n’est pas perçu comme le plus problématique par le réseau d’observateurs.  Celui-ci réussit à se maintenir grâce aux hivers plus doux et devient particulièrement préoccupant lors de l’installation de la PBI sur les jeunes cultures hors sol en janvier février puis en sol aux mois de mai juin. La pression reste importante jusqu’à la fin de juillet. Le reste du temps, il est généralement plutôt bien maîtrisé via les auxiliaires. </a:t>
            </a:r>
            <a:r>
              <a:rPr lang="fr-FR" sz="1100" i="1" kern="0" dirty="0" err="1">
                <a:latin typeface="Arial" pitchFamily="34"/>
                <a:cs typeface="Arial" pitchFamily="34"/>
              </a:rPr>
              <a:t>Trialeurodes</a:t>
            </a:r>
            <a:r>
              <a:rPr lang="fr-FR" sz="1100" i="1" kern="0" dirty="0">
                <a:latin typeface="Arial" pitchFamily="34"/>
                <a:cs typeface="Arial" pitchFamily="34"/>
              </a:rPr>
              <a:t> </a:t>
            </a:r>
            <a:r>
              <a:rPr lang="fr-FR" sz="1100" i="1" kern="0" dirty="0" err="1">
                <a:latin typeface="Arial" pitchFamily="34"/>
                <a:cs typeface="Arial" pitchFamily="34"/>
              </a:rPr>
              <a:t>vaporariorum</a:t>
            </a:r>
            <a:r>
              <a:rPr lang="fr-FR" sz="1100" i="1" kern="0" dirty="0">
                <a:latin typeface="Arial" pitchFamily="34"/>
                <a:cs typeface="Arial" pitchFamily="34"/>
              </a:rPr>
              <a:t> </a:t>
            </a:r>
            <a:r>
              <a:rPr lang="fr-FR" sz="1100" kern="0" dirty="0">
                <a:latin typeface="Arial" pitchFamily="34"/>
                <a:cs typeface="Arial" pitchFamily="34"/>
              </a:rPr>
              <a:t>reste l’espèce majoritairement observée vis-à-vis de </a:t>
            </a:r>
            <a:r>
              <a:rPr lang="fr-FR" sz="1100" i="1" kern="0" dirty="0" err="1">
                <a:latin typeface="Arial" pitchFamily="34"/>
                <a:cs typeface="Arial" pitchFamily="34"/>
              </a:rPr>
              <a:t>Bemisia</a:t>
            </a:r>
            <a:r>
              <a:rPr lang="fr-FR" sz="1100" i="1" kern="0" dirty="0">
                <a:latin typeface="Arial" pitchFamily="34"/>
                <a:cs typeface="Arial" pitchFamily="34"/>
              </a:rPr>
              <a:t> </a:t>
            </a:r>
            <a:r>
              <a:rPr lang="fr-FR" sz="1100" i="1" kern="0" dirty="0" err="1">
                <a:latin typeface="Arial" pitchFamily="34"/>
                <a:cs typeface="Arial" pitchFamily="34"/>
              </a:rPr>
              <a:t>tabaci</a:t>
            </a:r>
            <a:r>
              <a:rPr lang="fr-FR" sz="1100" i="1" kern="0" dirty="0">
                <a:latin typeface="Arial" pitchFamily="34"/>
                <a:cs typeface="Arial" pitchFamily="34"/>
              </a:rPr>
              <a:t>. </a:t>
            </a:r>
          </a:p>
          <a:p>
            <a:pPr lvl="0" algn="just">
              <a:spcAft>
                <a:spcPts val="600"/>
              </a:spcAft>
              <a:defRPr sz="1800" b="0" i="0" u="none" strike="noStrike" kern="0" cap="none" spc="0" baseline="0">
                <a:solidFill>
                  <a:srgbClr val="000000"/>
                </a:solidFill>
                <a:uFillTx/>
              </a:defRPr>
            </a:pPr>
            <a:r>
              <a:rPr lang="fr-FR" sz="1100" b="1" kern="0" dirty="0">
                <a:latin typeface="Arial" pitchFamily="34"/>
                <a:cs typeface="Arial" pitchFamily="34"/>
              </a:rPr>
              <a:t>Les acariens tétranyques </a:t>
            </a:r>
            <a:r>
              <a:rPr lang="fr-FR" sz="1100" kern="0" dirty="0">
                <a:latin typeface="Arial" pitchFamily="34"/>
                <a:cs typeface="Arial" pitchFamily="34"/>
              </a:rPr>
              <a:t>sont en hausse cette année et représentent le problème majeur pour la conduite de tomates. Les populations s’accélèrent avec l’arrivée de la saison estivale, le secteur des Alpes-Maritimes est sévèrement impacté. La pression reste moyenne en hiver dans les serres chauffées hors sol. </a:t>
            </a:r>
            <a:r>
              <a:rPr lang="fr-FR" sz="1100" dirty="0"/>
              <a:t>La dispersion très rapide de ce ravageur et le manque de moyens de protection compatibles avec la PBI rendent difficile sa gestion.</a:t>
            </a:r>
          </a:p>
          <a:p>
            <a:pPr lvl="0" algn="just">
              <a:spcAft>
                <a:spcPts val="400"/>
              </a:spcAft>
              <a:defRPr sz="1800" b="0" i="0" u="none" strike="noStrike" kern="0" cap="none" spc="0" baseline="0">
                <a:solidFill>
                  <a:srgbClr val="000000"/>
                </a:solidFill>
                <a:uFillTx/>
              </a:defRPr>
            </a:pPr>
            <a:r>
              <a:rPr lang="fr-FR" sz="1100" dirty="0"/>
              <a:t>La gestion des </a:t>
            </a:r>
            <a:r>
              <a:rPr lang="fr-FR" sz="1100" b="1" dirty="0"/>
              <a:t>punaises phytophages</a:t>
            </a:r>
            <a:r>
              <a:rPr lang="fr-FR" sz="1100" b="1" i="1" dirty="0"/>
              <a:t> </a:t>
            </a:r>
            <a:r>
              <a:rPr lang="fr-FR" sz="1100" dirty="0"/>
              <a:t>fait partie également des préoccupations premières, notamment </a:t>
            </a:r>
            <a:r>
              <a:rPr lang="fr-FR" sz="1100" b="1" i="1" dirty="0" err="1"/>
              <a:t>Nesidiocoris</a:t>
            </a:r>
            <a:r>
              <a:rPr lang="fr-FR" sz="1100" b="1" i="1" dirty="0"/>
              <a:t> </a:t>
            </a:r>
            <a:r>
              <a:rPr lang="fr-FR" sz="1100" dirty="0"/>
              <a:t>mais aussi </a:t>
            </a:r>
            <a:r>
              <a:rPr lang="fr-FR" sz="1100" b="1" i="1" dirty="0" err="1"/>
              <a:t>Nezara</a:t>
            </a:r>
            <a:r>
              <a:rPr lang="fr-FR" sz="1100" b="1" i="1" dirty="0"/>
              <a:t>.</a:t>
            </a:r>
            <a:r>
              <a:rPr lang="fr-FR" sz="1100" dirty="0"/>
              <a:t> </a:t>
            </a:r>
          </a:p>
          <a:p>
            <a:pPr marL="171450" lvl="0" indent="-171450" algn="just">
              <a:spcAft>
                <a:spcPts val="400"/>
              </a:spcAft>
              <a:buFont typeface="Wingdings" panose="05000000000000000000" pitchFamily="2" charset="2"/>
              <a:buChar char="Ø"/>
              <a:defRPr sz="1800" b="0" i="0" u="none" strike="noStrike" kern="0" cap="none" spc="0" baseline="0">
                <a:solidFill>
                  <a:srgbClr val="000000"/>
                </a:solidFill>
                <a:uFillTx/>
              </a:defRPr>
            </a:pPr>
            <a:r>
              <a:rPr lang="fr-FR" sz="1100" dirty="0"/>
              <a:t>La pression de </a:t>
            </a:r>
            <a:r>
              <a:rPr lang="fr-FR" sz="1100" i="1" dirty="0" err="1"/>
              <a:t>Nesidiocoris</a:t>
            </a:r>
            <a:r>
              <a:rPr lang="fr-FR" sz="1100" dirty="0"/>
              <a:t> reste constante vis-à-vis des années précédentes. Utile dans un premier temps pour la gestion des aleurodes, celle-ci devient problématique à partir de fin juin avec l’arrivée des chaleurs jusqu’à la fin de la saison : les populations très élevées deviennent nuisibles causant des nécroses sur apex, boursouflures et coulures de fleurs. Les panneaux à glue sèche et l’utilisation de nématodes entomopathogènes en tête de plantes permettent de limiter les dégâts mais restent insuffisant. Cette dernière impacte aussi les </a:t>
            </a:r>
            <a:r>
              <a:rPr lang="fr-FR" sz="1100" i="1" dirty="0" err="1"/>
              <a:t>Macrolophus</a:t>
            </a:r>
            <a:r>
              <a:rPr lang="fr-FR" sz="1100" i="1" dirty="0"/>
              <a:t> </a:t>
            </a:r>
            <a:r>
              <a:rPr lang="fr-FR" sz="1100" dirty="0"/>
              <a:t>et nécessite une certaine technicité. </a:t>
            </a:r>
          </a:p>
          <a:p>
            <a:pPr marL="171450" lvl="0" indent="-171450" algn="just">
              <a:spcAft>
                <a:spcPts val="1000"/>
              </a:spcAft>
              <a:buFont typeface="Wingdings" panose="05000000000000000000" pitchFamily="2" charset="2"/>
              <a:buChar char="Ø"/>
              <a:defRPr sz="1800" b="0" i="0" u="none" strike="noStrike" kern="0" cap="none" spc="0" baseline="0">
                <a:solidFill>
                  <a:srgbClr val="000000"/>
                </a:solidFill>
                <a:uFillTx/>
              </a:defRPr>
            </a:pPr>
            <a:r>
              <a:rPr lang="fr-FR" sz="1100" kern="0" dirty="0">
                <a:latin typeface="Arial" pitchFamily="34"/>
                <a:cs typeface="Arial" pitchFamily="34"/>
              </a:rPr>
              <a:t>Les punaises </a:t>
            </a:r>
            <a:r>
              <a:rPr lang="fr-FR" sz="1100" i="1" kern="0" dirty="0" err="1">
                <a:latin typeface="Arial" pitchFamily="34"/>
                <a:cs typeface="Arial" pitchFamily="34"/>
              </a:rPr>
              <a:t>Nezara</a:t>
            </a:r>
            <a:r>
              <a:rPr lang="fr-FR" sz="1100" i="1" kern="0" dirty="0">
                <a:latin typeface="Arial" pitchFamily="34"/>
                <a:cs typeface="Arial" pitchFamily="34"/>
              </a:rPr>
              <a:t> </a:t>
            </a:r>
            <a:r>
              <a:rPr lang="fr-FR" sz="1100" kern="0" dirty="0">
                <a:latin typeface="Arial" pitchFamily="34"/>
                <a:cs typeface="Arial" pitchFamily="34"/>
              </a:rPr>
              <a:t>sont mineures dans le BSV et leur pression est relativement constante ces dernières années. Elles font pourtant partie des bioagresseurs les plus problématiques par le réseau des observateurs, notamment dans le secteur du Var. L’utilisation de filets permet de limiter les entrées mais l’élimination manuelle des foyers reste pour le moment la technique la plus efficace et compatible avec la PBI. </a:t>
            </a:r>
          </a:p>
          <a:p>
            <a:pPr lvl="0" algn="just">
              <a:spcAft>
                <a:spcPts val="600"/>
              </a:spcAft>
              <a:defRPr sz="1800" b="0" i="0" u="none" strike="noStrike" kern="0" cap="none" spc="0" baseline="0">
                <a:solidFill>
                  <a:srgbClr val="000000"/>
                </a:solidFill>
                <a:uFillTx/>
              </a:defRPr>
            </a:pPr>
            <a:r>
              <a:rPr lang="fr-FR" sz="1100" b="1" kern="0" dirty="0">
                <a:latin typeface="Arial" pitchFamily="34"/>
                <a:cs typeface="Arial" pitchFamily="34"/>
              </a:rPr>
              <a:t>L’acariose bronzée </a:t>
            </a:r>
            <a:r>
              <a:rPr lang="fr-FR" sz="1100" kern="0" dirty="0">
                <a:latin typeface="Arial" pitchFamily="34"/>
                <a:cs typeface="Arial" pitchFamily="34"/>
              </a:rPr>
              <a:t>reste un problème important depuis quelques années, notamment sur les cultures hors sol de fin d’été. L’application de soufre localisée ne suffit pas à limiter la dispersion de cet acarien ; les solutions alternatives restent absentes. </a:t>
            </a:r>
            <a:endParaRPr lang="fr-FR" sz="1100" b="1" kern="0" dirty="0">
              <a:latin typeface="Arial" pitchFamily="34"/>
              <a:cs typeface="Arial" pitchFamily="34"/>
            </a:endParaRPr>
          </a:p>
          <a:p>
            <a:pPr lvl="0" algn="just">
              <a:spcAft>
                <a:spcPts val="600"/>
              </a:spcAft>
              <a:defRPr sz="1800" b="0" i="0" u="none" strike="noStrike" kern="0" cap="none" spc="0" baseline="0">
                <a:solidFill>
                  <a:srgbClr val="000000"/>
                </a:solidFill>
                <a:uFillTx/>
              </a:defRPr>
            </a:pPr>
            <a:r>
              <a:rPr lang="fr-FR" sz="1100" b="1" i="1" kern="0" dirty="0" err="1">
                <a:latin typeface="Arial" pitchFamily="34"/>
                <a:cs typeface="Arial" pitchFamily="34"/>
              </a:rPr>
              <a:t>Tuta</a:t>
            </a:r>
            <a:r>
              <a:rPr lang="fr-FR" sz="1100" b="1" i="1" kern="0" dirty="0">
                <a:latin typeface="Arial" pitchFamily="34"/>
                <a:cs typeface="Arial" pitchFamily="34"/>
              </a:rPr>
              <a:t> </a:t>
            </a:r>
            <a:r>
              <a:rPr lang="fr-FR" sz="1100" b="1" i="1" kern="0" dirty="0" err="1">
                <a:latin typeface="Arial" pitchFamily="34"/>
                <a:cs typeface="Arial" pitchFamily="34"/>
              </a:rPr>
              <a:t>absoluta</a:t>
            </a:r>
            <a:r>
              <a:rPr lang="fr-FR" sz="1100" b="1" i="1" kern="0" dirty="0">
                <a:latin typeface="Arial" pitchFamily="34"/>
                <a:cs typeface="Arial" pitchFamily="34"/>
              </a:rPr>
              <a:t> </a:t>
            </a:r>
            <a:r>
              <a:rPr lang="fr-FR" sz="1100" kern="0" dirty="0">
                <a:latin typeface="Arial" pitchFamily="34"/>
                <a:cs typeface="Arial" pitchFamily="34"/>
              </a:rPr>
              <a:t>est en nette diminution depuis 2018 ; le développement de la confusion sexuelle fait son effet. La pression reste plutôt faible tout au long de l’année et les dégâts sont minimes. Dans le secteur Alpes-Maritimes, la pression est plus élevée.  </a:t>
            </a:r>
            <a:endParaRPr lang="fr-FR" sz="1100" i="1" kern="0" dirty="0">
              <a:latin typeface="Arial" pitchFamily="34"/>
              <a:cs typeface="Arial" pitchFamily="34"/>
            </a:endParaRP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rPr>
              <a:t>Les problèmes de </a:t>
            </a:r>
            <a:r>
              <a:rPr lang="fr-FR" sz="1100" b="1" kern="0" dirty="0">
                <a:latin typeface="Arial" pitchFamily="34"/>
                <a:cs typeface="Arial" pitchFamily="34"/>
              </a:rPr>
              <a:t>cochenille</a:t>
            </a:r>
            <a:r>
              <a:rPr lang="fr-FR" sz="1100" kern="0" dirty="0">
                <a:latin typeface="Arial" pitchFamily="34"/>
                <a:cs typeface="Arial" pitchFamily="34"/>
              </a:rPr>
              <a:t>s sont en hausse cette année, notamment dans les cultures hors sol chauffées. Elles se maintiennent dans les serres </a:t>
            </a:r>
            <a:r>
              <a:rPr lang="fr-FR" sz="1100" dirty="0">
                <a:latin typeface="Arial" pitchFamily="34" charset="0"/>
                <a:ea typeface="Times New Roman" pitchFamily="18" charset="0"/>
                <a:cs typeface="Arial" pitchFamily="34" charset="0"/>
              </a:rPr>
              <a:t>malgré le vide sanitaire pratiqué entre 2 cultures. Leur dissémination de plante à plante est rapide et les moyens de protection sont peu nombreux.</a:t>
            </a:r>
            <a:r>
              <a:rPr lang="fr-FR" sz="1100" kern="0" dirty="0">
                <a:latin typeface="Arial" pitchFamily="34"/>
                <a:cs typeface="Arial" pitchFamily="34"/>
              </a:rPr>
              <a:t> Difficiles à atteindre, leur élimination est fastidieuse et nécessite des interventions localisées sur les premiers foyers.  </a:t>
            </a:r>
          </a:p>
          <a:p>
            <a:pPr lvl="0" algn="just">
              <a:spcAft>
                <a:spcPts val="600"/>
              </a:spcAft>
              <a:defRPr sz="1800" b="0" i="0" u="none" strike="noStrike" kern="0" cap="none" spc="0" baseline="0">
                <a:solidFill>
                  <a:srgbClr val="000000"/>
                </a:solidFill>
                <a:uFillTx/>
              </a:defRPr>
            </a:pPr>
            <a:r>
              <a:rPr lang="fr-FR" sz="1100" b="1" kern="0" dirty="0">
                <a:latin typeface="Arial" pitchFamily="34"/>
                <a:cs typeface="Arial" pitchFamily="34"/>
              </a:rPr>
              <a:t>Les noctuelles </a:t>
            </a:r>
            <a:r>
              <a:rPr lang="fr-FR" sz="1100" kern="0" dirty="0">
                <a:latin typeface="Arial" pitchFamily="34"/>
                <a:cs typeface="Arial" pitchFamily="34"/>
              </a:rPr>
              <a:t>sont d’ordre secondaire mais sont en légère hausse cette année. Elles sont présentes plus tôt, dès le mois de mai, dans les secteurs Sud Alpilles et Côte d’Azur notamment. Elles sont facilement maîtrisées.  </a:t>
            </a:r>
          </a:p>
          <a:p>
            <a:pPr lvl="0" algn="just">
              <a:spcAft>
                <a:spcPts val="1000"/>
              </a:spcAft>
              <a:defRPr sz="1800" b="0" i="0" u="none" strike="noStrike" kern="0" cap="none" spc="0" baseline="0">
                <a:solidFill>
                  <a:srgbClr val="000000"/>
                </a:solidFill>
                <a:uFillTx/>
              </a:defRPr>
            </a:pPr>
            <a:r>
              <a:rPr lang="fr-FR" sz="1100" kern="0" dirty="0">
                <a:latin typeface="Arial" pitchFamily="34"/>
                <a:cs typeface="Arial" pitchFamily="34"/>
              </a:rPr>
              <a:t>La pression en </a:t>
            </a:r>
            <a:r>
              <a:rPr lang="fr-FR" sz="1100" b="1" kern="0" dirty="0">
                <a:latin typeface="Arial" pitchFamily="34"/>
                <a:cs typeface="Arial" pitchFamily="34"/>
              </a:rPr>
              <a:t>mineuses</a:t>
            </a:r>
            <a:r>
              <a:rPr lang="fr-FR" sz="1100" kern="0" dirty="0">
                <a:latin typeface="Arial" pitchFamily="34"/>
                <a:cs typeface="Arial" pitchFamily="34"/>
              </a:rPr>
              <a:t> est identique aux années précédentes. Elle peut apparaître secondaire mais peut faire beaucoup de dégâts si aucune action n’est faite pour la réguler. Elles est plus marquée dans le secteur des Alpes-Maritimes.</a:t>
            </a:r>
          </a:p>
        </p:txBody>
      </p:sp>
      <p:sp>
        <p:nvSpPr>
          <p:cNvPr id="7" name="ZoneTexte 6">
            <a:extLst>
              <a:ext uri="{FF2B5EF4-FFF2-40B4-BE49-F238E27FC236}">
                <a16:creationId xmlns:a16="http://schemas.microsoft.com/office/drawing/2014/main" id="{15EE89E1-A0F6-4E02-A8B0-C9C19E7DF73F}"/>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extLst>
      <p:ext uri="{BB962C8B-B14F-4D97-AF65-F5344CB8AC3E}">
        <p14:creationId xmlns:p14="http://schemas.microsoft.com/office/powerpoint/2010/main" val="20025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D4A11B-6F9E-4740-86BF-042B51AC0E78}"/>
              </a:ext>
            </a:extLst>
          </p:cNvPr>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BILAN PHYTOSANITAIRE</a:t>
            </a:r>
          </a:p>
        </p:txBody>
      </p:sp>
      <p:cxnSp>
        <p:nvCxnSpPr>
          <p:cNvPr id="9"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3" name="Rectangle 12">
            <a:extLst>
              <a:ext uri="{FF2B5EF4-FFF2-40B4-BE49-F238E27FC236}">
                <a16:creationId xmlns:a16="http://schemas.microsoft.com/office/drawing/2014/main" id="{D76CD145-0B49-46F7-8935-0D4FECF4F6D3}"/>
              </a:ext>
            </a:extLst>
          </p:cNvPr>
          <p:cNvSpPr/>
          <p:nvPr/>
        </p:nvSpPr>
        <p:spPr>
          <a:xfrm>
            <a:off x="188640" y="464338"/>
            <a:ext cx="6553793" cy="8356134"/>
          </a:xfrm>
          <a:prstGeom prst="rect">
            <a:avLst/>
          </a:prstGeom>
        </p:spPr>
        <p:txBody>
          <a:bodyPr wrap="square">
            <a:spAutoFit/>
          </a:bodyPr>
          <a:lstStyle/>
          <a:p>
            <a:pPr lvl="0" algn="just">
              <a:spcAft>
                <a:spcPts val="400"/>
              </a:spcAft>
              <a:defRPr sz="1800" b="0" i="0" u="none" strike="noStrike" kern="0" cap="none" spc="0" baseline="0">
                <a:solidFill>
                  <a:srgbClr val="000000"/>
                </a:solidFill>
                <a:uFillTx/>
              </a:defRPr>
            </a:pPr>
            <a:r>
              <a:rPr lang="fr-FR" sz="1100" b="1" kern="0" dirty="0">
                <a:latin typeface="Arial" pitchFamily="34"/>
                <a:cs typeface="Arial" pitchFamily="34"/>
              </a:rPr>
              <a:t>Les pucerons </a:t>
            </a:r>
            <a:r>
              <a:rPr lang="fr-FR" sz="1100" kern="0" dirty="0">
                <a:latin typeface="Arial" pitchFamily="34"/>
                <a:cs typeface="Arial" pitchFamily="34"/>
              </a:rPr>
              <a:t>sont présents de mars à août et sont plutôt bien contrôlés par les auxiliaires.</a:t>
            </a:r>
          </a:p>
          <a:p>
            <a:pPr lvl="0" algn="just">
              <a:spcAft>
                <a:spcPts val="1000"/>
              </a:spcAft>
              <a:defRPr sz="1800" b="0" i="0" u="none" strike="noStrike" kern="0" cap="none" spc="0" baseline="0">
                <a:solidFill>
                  <a:srgbClr val="000000"/>
                </a:solidFill>
                <a:uFillTx/>
              </a:defRPr>
            </a:pPr>
            <a:r>
              <a:rPr lang="fr-FR" sz="1100" b="1" kern="0" dirty="0">
                <a:latin typeface="Arial" pitchFamily="34"/>
                <a:cs typeface="Arial" pitchFamily="34"/>
              </a:rPr>
              <a:t>Les thrips </a:t>
            </a:r>
            <a:r>
              <a:rPr lang="fr-FR" sz="1100" kern="0" dirty="0">
                <a:latin typeface="Arial" pitchFamily="34"/>
                <a:cs typeface="Arial" pitchFamily="34"/>
              </a:rPr>
              <a:t>sont aussi présents sur cette période là de façon plus ponctuelle. Ils ne causent pas de dommages importants pour la culture, excepté qu’ils peuvent être vecteurs du virus TSWV et demande donc de rester vigilant.</a:t>
            </a:r>
            <a:endParaRPr lang="fr-FR" sz="1600" kern="0" dirty="0">
              <a:latin typeface="Arial" pitchFamily="34"/>
              <a:cs typeface="Arial" pitchFamily="34"/>
            </a:endParaRPr>
          </a:p>
          <a:p>
            <a:pPr lvl="0">
              <a:spcAft>
                <a:spcPts val="6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Maladies aériennes</a:t>
            </a: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rPr>
              <a:t>La</a:t>
            </a:r>
            <a:r>
              <a:rPr lang="fr-FR" sz="1100" b="1" kern="0" dirty="0">
                <a:latin typeface="Arial" pitchFamily="34"/>
                <a:cs typeface="Arial" pitchFamily="34"/>
              </a:rPr>
              <a:t> </a:t>
            </a:r>
            <a:r>
              <a:rPr lang="fr-FR" sz="1100" b="1" kern="0" dirty="0" err="1">
                <a:latin typeface="Arial" pitchFamily="34"/>
                <a:cs typeface="Arial" pitchFamily="34"/>
              </a:rPr>
              <a:t>cladosporiose</a:t>
            </a:r>
            <a:r>
              <a:rPr lang="fr-FR" sz="1100" b="1" kern="0" dirty="0">
                <a:latin typeface="Arial" pitchFamily="34"/>
                <a:cs typeface="Arial" pitchFamily="34"/>
              </a:rPr>
              <a:t> </a:t>
            </a:r>
            <a:r>
              <a:rPr lang="fr-FR" sz="1100" kern="0" dirty="0">
                <a:latin typeface="Arial" pitchFamily="34"/>
                <a:cs typeface="Arial" pitchFamily="34"/>
              </a:rPr>
              <a:t>apparaît en 3</a:t>
            </a:r>
            <a:r>
              <a:rPr lang="fr-FR" sz="1100" kern="0" baseline="30000" dirty="0">
                <a:latin typeface="Arial" pitchFamily="34"/>
                <a:cs typeface="Arial" pitchFamily="34"/>
              </a:rPr>
              <a:t>e</a:t>
            </a:r>
            <a:r>
              <a:rPr lang="fr-FR" sz="1100" kern="0" dirty="0">
                <a:latin typeface="Arial" pitchFamily="34"/>
                <a:cs typeface="Arial" pitchFamily="34"/>
              </a:rPr>
              <a:t> maladie problématique dans le BSV mais reste la plus préoccupante pour le réseau d’observateurs, du fait du manque de méthodes de lutte. La pression de cette année est similaire aux précédentes ; elle est apparue dès le mois de mars sur des variétés sensibles en culture hors sol, et s’est maintenue jusqu’en octobre avec une pression plus élevée à partir de l’été. L’utilisation de variétés résistantes est un premier levier efficace, mais le contournement de résistances est à craindre les prochaines années ; certains cas de contournement ont été signalés dans d’autres territoires. </a:t>
            </a: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rPr>
              <a:t>La pression en </a:t>
            </a:r>
            <a:r>
              <a:rPr lang="fr-FR" sz="1100" b="1" kern="0" dirty="0">
                <a:latin typeface="Arial" pitchFamily="34"/>
                <a:cs typeface="Arial" pitchFamily="34"/>
              </a:rPr>
              <a:t>oïdium</a:t>
            </a:r>
            <a:r>
              <a:rPr lang="fr-FR" sz="1100" kern="0" dirty="0">
                <a:latin typeface="Arial" pitchFamily="34"/>
                <a:cs typeface="Arial" pitchFamily="34"/>
              </a:rPr>
              <a:t> est en hausse cette année et progresse fortement à partir du mois de juin, un mois chaud et sec, conditions favorables à son développement. Elle reste assez élevée tout l’été puis se maintient à un niveau faible. </a:t>
            </a: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rPr>
              <a:t>Le </a:t>
            </a:r>
            <a:r>
              <a:rPr lang="fr-FR" sz="1100" b="1" kern="0" dirty="0">
                <a:latin typeface="Arial" pitchFamily="34"/>
                <a:cs typeface="Arial" pitchFamily="34"/>
              </a:rPr>
              <a:t>botrytis</a:t>
            </a:r>
            <a:r>
              <a:rPr lang="fr-FR" sz="1100" kern="0" dirty="0">
                <a:latin typeface="Arial" pitchFamily="34"/>
                <a:cs typeface="Arial" pitchFamily="34"/>
              </a:rPr>
              <a:t> a été particulièrement contraignant ce printemps où l’accumulation des pluies du mois de mai lui ont été favorables ; cette saison étant la plus à risque avec la condensation des serres. La bonne maîtrise de ce pathogène repose avant tout sur la gestion climatique des serres. La pression reste similaire à l’année 2020. </a:t>
            </a: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rPr>
              <a:t>Plusieurs cas de </a:t>
            </a:r>
            <a:r>
              <a:rPr lang="fr-FR" sz="1100" b="1" kern="0" dirty="0">
                <a:latin typeface="Arial" pitchFamily="34"/>
                <a:cs typeface="Arial" pitchFamily="34"/>
              </a:rPr>
              <a:t>TSWV</a:t>
            </a:r>
            <a:r>
              <a:rPr lang="fr-FR" sz="1100" kern="0" dirty="0">
                <a:latin typeface="Arial" pitchFamily="34"/>
                <a:cs typeface="Arial" pitchFamily="34"/>
              </a:rPr>
              <a:t> ont été signalés sur la période mars avril, les plants ont été arrachés. Ce virus est transmis par les thrips, certains secteurs sont plus sensibles que d’autres aux populations de thrips infectieux. De plus en plus de variétés sont désormais résistantes aux virus et permettent une protection efficace. </a:t>
            </a: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rPr>
              <a:t>Le </a:t>
            </a:r>
            <a:r>
              <a:rPr lang="fr-FR" sz="1100" b="1" kern="0" dirty="0">
                <a:latin typeface="Arial" pitchFamily="34"/>
                <a:cs typeface="Arial" pitchFamily="34"/>
              </a:rPr>
              <a:t>mildiou</a:t>
            </a:r>
            <a:r>
              <a:rPr lang="fr-FR" sz="1100" kern="0" dirty="0">
                <a:latin typeface="Arial" pitchFamily="34"/>
                <a:cs typeface="Arial" pitchFamily="34"/>
              </a:rPr>
              <a:t> est observé chaque année, de façon ponctuelle à un niveau de pression faible. Il a été observé notamment fin avril début mai suite à des épisodes pluvieux. Il est plutôt bien maîtrisé. </a:t>
            </a:r>
          </a:p>
          <a:p>
            <a:pPr lvl="0" algn="just">
              <a:spcAft>
                <a:spcPts val="1000"/>
              </a:spcAft>
              <a:defRPr sz="1800" b="0" i="0" u="none" strike="noStrike" kern="0" cap="none" spc="0" baseline="0">
                <a:solidFill>
                  <a:srgbClr val="000000"/>
                </a:solidFill>
                <a:uFillTx/>
              </a:defRPr>
            </a:pPr>
            <a:r>
              <a:rPr lang="fr-FR" sz="1100" dirty="0">
                <a:latin typeface="Arial" panose="020B0604020202020204" pitchFamily="34" charset="0"/>
                <a:cs typeface="Arial" panose="020B0604020202020204" pitchFamily="34" charset="0"/>
              </a:rPr>
              <a:t>Des cas de </a:t>
            </a:r>
            <a:r>
              <a:rPr lang="fr-FR" sz="1100" b="1" i="1" dirty="0" err="1">
                <a:latin typeface="Arial" panose="020B0604020202020204" pitchFamily="34" charset="0"/>
                <a:cs typeface="Arial" panose="020B0604020202020204" pitchFamily="34" charset="0"/>
              </a:rPr>
              <a:t>Clavibacter</a:t>
            </a:r>
            <a:r>
              <a:rPr lang="fr-FR" sz="1100" b="1" i="1" dirty="0">
                <a:latin typeface="Arial" panose="020B0604020202020204" pitchFamily="34" charset="0"/>
                <a:cs typeface="Arial" panose="020B0604020202020204" pitchFamily="34" charset="0"/>
              </a:rPr>
              <a:t> </a:t>
            </a:r>
            <a:r>
              <a:rPr lang="fr-FR" sz="1100" b="1" i="1" dirty="0" err="1">
                <a:latin typeface="Arial" panose="020B0604020202020204" pitchFamily="34" charset="0"/>
                <a:cs typeface="Arial" panose="020B0604020202020204" pitchFamily="34" charset="0"/>
              </a:rPr>
              <a:t>michiganensis</a:t>
            </a:r>
            <a:r>
              <a:rPr lang="fr-FR" sz="1100" b="1" i="1" dirty="0">
                <a:latin typeface="Arial" panose="020B0604020202020204" pitchFamily="34" charset="0"/>
                <a:cs typeface="Arial" panose="020B0604020202020204" pitchFamily="34" charset="0"/>
              </a:rPr>
              <a:t> </a:t>
            </a:r>
            <a:r>
              <a:rPr lang="fr-FR" sz="1100" b="1" i="1" dirty="0" err="1">
                <a:latin typeface="Arial" panose="020B0604020202020204" pitchFamily="34" charset="0"/>
                <a:cs typeface="Arial" panose="020B0604020202020204" pitchFamily="34" charset="0"/>
              </a:rPr>
              <a:t>sp</a:t>
            </a:r>
            <a:r>
              <a:rPr lang="fr-FR" sz="1100" b="1" i="1" dirty="0">
                <a:latin typeface="Arial" panose="020B0604020202020204" pitchFamily="34" charset="0"/>
                <a:cs typeface="Arial" panose="020B0604020202020204" pitchFamily="34" charset="0"/>
              </a:rPr>
              <a:t>. </a:t>
            </a:r>
            <a:r>
              <a:rPr lang="fr-FR" sz="1100" b="1" i="1" dirty="0" err="1">
                <a:latin typeface="Arial" panose="020B0604020202020204" pitchFamily="34" charset="0"/>
                <a:cs typeface="Arial" panose="020B0604020202020204" pitchFamily="34" charset="0"/>
              </a:rPr>
              <a:t>michiganensis</a:t>
            </a:r>
            <a:r>
              <a:rPr lang="fr-FR" sz="1100" b="1" i="1" dirty="0">
                <a:latin typeface="Arial" panose="020B0604020202020204" pitchFamily="34" charset="0"/>
                <a:cs typeface="Arial" panose="020B0604020202020204" pitchFamily="34" charset="0"/>
              </a:rPr>
              <a:t> </a:t>
            </a:r>
            <a:r>
              <a:rPr lang="fr-FR" sz="1100" i="1" dirty="0">
                <a:latin typeface="Arial" panose="020B0604020202020204" pitchFamily="34" charset="0"/>
                <a:cs typeface="Arial" panose="020B0604020202020204" pitchFamily="34" charset="0"/>
              </a:rPr>
              <a:t>(</a:t>
            </a:r>
            <a:r>
              <a:rPr lang="fr-FR" sz="1100" i="1" dirty="0" err="1">
                <a:latin typeface="Arial" panose="020B0604020202020204" pitchFamily="34" charset="0"/>
                <a:cs typeface="Arial" panose="020B0604020202020204" pitchFamily="34" charset="0"/>
              </a:rPr>
              <a:t>Cmm</a:t>
            </a:r>
            <a:r>
              <a:rPr lang="fr-FR" sz="1100" i="1"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ont été signalés en avril en culture hors sol ; ils sont nettement en baisse cette année. Cette bactérie se développe dans les vaisseaux de la plante et freine la circulation de la sève jusqu’au point de flétrissement irréversible. En hors sol, les symptômes s’expriment généralement au printemps lorsque les plantes sont fortement sollicitées avec l’allongement des jours et le chargement de fruits. Avant cela, son identification est vraiment difficile en l’absence de symptômes. Un projet est en cours pour l’amélioration du diagnostic, la caractérisation des contaminations et la protection contre cette maladie : le projet </a:t>
            </a:r>
            <a:r>
              <a:rPr lang="fr-FR" sz="11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Clavinnov. </a:t>
            </a:r>
            <a:endParaRPr lang="fr-FR" sz="1100" dirty="0">
              <a:solidFill>
                <a:srgbClr val="0000FF"/>
              </a:solidFill>
              <a:latin typeface="Arial" panose="020B0604020202020204" pitchFamily="34" charset="0"/>
              <a:cs typeface="Arial" panose="020B0604020202020204" pitchFamily="34" charset="0"/>
            </a:endParaRPr>
          </a:p>
          <a:p>
            <a:pPr lvl="0" algn="just">
              <a:spcAft>
                <a:spcPts val="6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Bioagresseurs telluriques</a:t>
            </a:r>
          </a:p>
          <a:p>
            <a:pPr algn="just">
              <a:spcAft>
                <a:spcPts val="600"/>
              </a:spcAft>
              <a:defRPr sz="1800" b="0" i="0" u="none" strike="noStrike" kern="0" cap="none" spc="0" baseline="0">
                <a:solidFill>
                  <a:srgbClr val="000000"/>
                </a:solidFill>
                <a:uFillTx/>
              </a:defRPr>
            </a:pPr>
            <a:r>
              <a:rPr lang="fr-FR" sz="1100" b="1" kern="0" dirty="0">
                <a:latin typeface="Arial" pitchFamily="34"/>
                <a:cs typeface="Arial" pitchFamily="34"/>
              </a:rPr>
              <a:t>La verticilliose </a:t>
            </a:r>
            <a:r>
              <a:rPr lang="fr-FR" sz="1100" kern="0" dirty="0">
                <a:latin typeface="Arial" pitchFamily="34"/>
                <a:cs typeface="Arial" pitchFamily="34"/>
              </a:rPr>
              <a:t>a été signalée cette année sans grande incidence. Elle est globalement bien maîtrisée par l’utilisation de porte-greffe et de variétés résistantes. </a:t>
            </a:r>
          </a:p>
          <a:p>
            <a:pPr algn="just">
              <a:spcAft>
                <a:spcPts val="600"/>
              </a:spcAft>
            </a:pPr>
            <a:r>
              <a:rPr lang="fr-FR" sz="1100" b="1" dirty="0"/>
              <a:t>Des nématodes </a:t>
            </a:r>
            <a:r>
              <a:rPr lang="fr-FR" sz="1100" dirty="0"/>
              <a:t>ont également été observés, notamment à l’arrachage des cultures. En cours de culture, les plantes paraissent souvent peu affectées alors que les racines montrent de nombreuses galles à l’arrachage, ce qui rend difficile son estimation de pression. Les porte-greffes sont pourvus des gènes de résistances mais sont fragilisés par les températures élevées et le manque de rotation. </a:t>
            </a:r>
            <a:r>
              <a:rPr lang="fr-FR" sz="1100" dirty="0">
                <a:latin typeface="Arial" panose="020B0604020202020204" pitchFamily="34" charset="0"/>
                <a:cs typeface="Arial" panose="020B0604020202020204" pitchFamily="34" charset="0"/>
              </a:rPr>
              <a:t>Leur gestion doit conduire à une réflexion profonde du système de production.</a:t>
            </a:r>
            <a:endParaRPr lang="fr-FR" sz="1100" kern="0" dirty="0">
              <a:latin typeface="Arial" panose="020B0604020202020204" pitchFamily="34" charset="0"/>
              <a:cs typeface="Arial" panose="020B0604020202020204" pitchFamily="34" charset="0"/>
            </a:endParaRPr>
          </a:p>
          <a:p>
            <a:pPr algn="just">
              <a:spcAft>
                <a:spcPts val="600"/>
              </a:spcAft>
            </a:pPr>
            <a:r>
              <a:rPr lang="fr-FR" sz="1100" dirty="0">
                <a:solidFill>
                  <a:prstClr val="black"/>
                </a:solidFill>
                <a:latin typeface="Arial" panose="020B0604020202020204" pitchFamily="34" charset="0"/>
                <a:cs typeface="Arial" panose="020B0604020202020204" pitchFamily="34" charset="0"/>
              </a:rPr>
              <a:t>Un cas de </a:t>
            </a:r>
            <a:r>
              <a:rPr lang="fr-FR" sz="1100" b="1" dirty="0" err="1">
                <a:solidFill>
                  <a:prstClr val="black"/>
                </a:solidFill>
                <a:latin typeface="Arial" panose="020B0604020202020204" pitchFamily="34" charset="0"/>
                <a:cs typeface="Arial" panose="020B0604020202020204" pitchFamily="34" charset="0"/>
              </a:rPr>
              <a:t>Corky</a:t>
            </a:r>
            <a:r>
              <a:rPr lang="fr-FR" sz="1100" b="1" dirty="0">
                <a:solidFill>
                  <a:prstClr val="black"/>
                </a:solidFill>
                <a:latin typeface="Arial" panose="020B0604020202020204" pitchFamily="34" charset="0"/>
                <a:cs typeface="Arial" panose="020B0604020202020204" pitchFamily="34" charset="0"/>
              </a:rPr>
              <a:t> root </a:t>
            </a:r>
            <a:r>
              <a:rPr lang="fr-FR" sz="1100" dirty="0">
                <a:solidFill>
                  <a:prstClr val="black"/>
                </a:solidFill>
                <a:latin typeface="Arial" panose="020B0604020202020204" pitchFamily="34" charset="0"/>
                <a:cs typeface="Arial" panose="020B0604020202020204" pitchFamily="34" charset="0"/>
              </a:rPr>
              <a:t>(</a:t>
            </a:r>
            <a:r>
              <a:rPr lang="fr-FR" sz="1100" i="1" dirty="0" err="1">
                <a:solidFill>
                  <a:prstClr val="black"/>
                </a:solidFill>
                <a:latin typeface="Arial" panose="020B0604020202020204" pitchFamily="34" charset="0"/>
                <a:cs typeface="Arial" panose="020B0604020202020204" pitchFamily="34" charset="0"/>
              </a:rPr>
              <a:t>Pyrenochaeta</a:t>
            </a:r>
            <a:r>
              <a:rPr lang="fr-FR" sz="1100" i="1" dirty="0">
                <a:solidFill>
                  <a:prstClr val="black"/>
                </a:solidFill>
                <a:latin typeface="Arial" panose="020B0604020202020204" pitchFamily="34" charset="0"/>
                <a:cs typeface="Arial" panose="020B0604020202020204" pitchFamily="34" charset="0"/>
              </a:rPr>
              <a:t> </a:t>
            </a:r>
            <a:r>
              <a:rPr lang="fr-FR" sz="1100" i="1" dirty="0" err="1">
                <a:solidFill>
                  <a:prstClr val="black"/>
                </a:solidFill>
                <a:latin typeface="Arial" panose="020B0604020202020204" pitchFamily="34" charset="0"/>
                <a:cs typeface="Arial" panose="020B0604020202020204" pitchFamily="34" charset="0"/>
              </a:rPr>
              <a:t>lycopersici</a:t>
            </a:r>
            <a:r>
              <a:rPr lang="fr-FR" sz="1100" dirty="0">
                <a:solidFill>
                  <a:prstClr val="black"/>
                </a:solidFill>
                <a:latin typeface="Arial" panose="020B0604020202020204" pitchFamily="34" charset="0"/>
                <a:cs typeface="Arial" panose="020B0604020202020204" pitchFamily="34" charset="0"/>
              </a:rPr>
              <a:t>) a été signalé cette année mais reste anecdotique. Il est globalement bien géré via l’utilisation de porte-greffes. </a:t>
            </a:r>
            <a:endParaRPr lang="fr-FR" sz="1200" kern="0" dirty="0">
              <a:latin typeface="Arial" pitchFamily="34"/>
              <a:cs typeface="Arial" pitchFamily="34"/>
            </a:endParaRPr>
          </a:p>
        </p:txBody>
      </p:sp>
      <p:sp>
        <p:nvSpPr>
          <p:cNvPr id="6" name="ZoneTexte 5">
            <a:extLst>
              <a:ext uri="{FF2B5EF4-FFF2-40B4-BE49-F238E27FC236}">
                <a16:creationId xmlns:a16="http://schemas.microsoft.com/office/drawing/2014/main" id="{FEA8931F-4526-4DE0-9C7D-785A86B4FAB8}"/>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extLst>
      <p:ext uri="{BB962C8B-B14F-4D97-AF65-F5344CB8AC3E}">
        <p14:creationId xmlns:p14="http://schemas.microsoft.com/office/powerpoint/2010/main" val="369051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ORGANISMES DE QUARANTAINE</a:t>
            </a:r>
          </a:p>
        </p:txBody>
      </p:sp>
      <p:pic>
        <p:nvPicPr>
          <p:cNvPr id="6"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0" name="ZoneTexte 9">
            <a:extLst>
              <a:ext uri="{FF2B5EF4-FFF2-40B4-BE49-F238E27FC236}">
                <a16:creationId xmlns:a16="http://schemas.microsoft.com/office/drawing/2014/main" id="{7CEA4F6D-6727-4895-8203-54D6D94D96F5}"/>
              </a:ext>
            </a:extLst>
          </p:cNvPr>
          <p:cNvSpPr txBox="1"/>
          <p:nvPr/>
        </p:nvSpPr>
        <p:spPr>
          <a:xfrm>
            <a:off x="307073" y="1763688"/>
            <a:ext cx="4866886" cy="5037276"/>
          </a:xfrm>
          <a:prstGeom prst="rect">
            <a:avLst/>
          </a:prstGeom>
          <a:noFill/>
          <a:ln w="9525">
            <a:noFill/>
          </a:ln>
        </p:spPr>
        <p:txBody>
          <a:bodyPr wrap="square" rtlCol="0">
            <a:spAutoFit/>
          </a:bodyPr>
          <a:lstStyle/>
          <a:p>
            <a:pPr algn="just">
              <a:spcAft>
                <a:spcPts val="600"/>
              </a:spcAft>
            </a:pPr>
            <a:r>
              <a:rPr lang="fr-FR" sz="1200" b="1" dirty="0">
                <a:solidFill>
                  <a:srgbClr val="2FB497"/>
                </a:solidFill>
                <a:latin typeface="Arial" panose="020B0604020202020204" pitchFamily="34" charset="0"/>
                <a:cs typeface="Arial" panose="020B0604020202020204" pitchFamily="34" charset="0"/>
              </a:rPr>
              <a:t>Le </a:t>
            </a:r>
            <a:r>
              <a:rPr lang="fr-FR" sz="1200" b="1" dirty="0" err="1">
                <a:solidFill>
                  <a:srgbClr val="2FB497"/>
                </a:solidFill>
                <a:latin typeface="Arial" panose="020B0604020202020204" pitchFamily="34" charset="0"/>
                <a:cs typeface="Arial" panose="020B0604020202020204" pitchFamily="34" charset="0"/>
              </a:rPr>
              <a:t>ToBRVF</a:t>
            </a:r>
            <a:r>
              <a:rPr lang="fr-FR" sz="1200" b="1" dirty="0">
                <a:solidFill>
                  <a:srgbClr val="2FB497"/>
                </a:solidFill>
                <a:latin typeface="Arial" panose="020B0604020202020204" pitchFamily="34" charset="0"/>
                <a:cs typeface="Arial" panose="020B0604020202020204" pitchFamily="34" charset="0"/>
              </a:rPr>
              <a:t>, qu’est-ce que c’est ?</a:t>
            </a:r>
          </a:p>
          <a:p>
            <a:pPr algn="just">
              <a:spcAft>
                <a:spcPts val="600"/>
              </a:spcAft>
            </a:pPr>
            <a:r>
              <a:rPr lang="fr-FR" sz="1100" dirty="0">
                <a:latin typeface="Arial" panose="020B0604020202020204" pitchFamily="34" charset="0"/>
                <a:cs typeface="Arial" panose="020B0604020202020204" pitchFamily="34" charset="0"/>
              </a:rPr>
              <a:t>Le </a:t>
            </a:r>
            <a:r>
              <a:rPr lang="fr-FR" sz="1100" dirty="0" err="1">
                <a:latin typeface="Arial" panose="020B0604020202020204" pitchFamily="34" charset="0"/>
                <a:cs typeface="Arial" panose="020B0604020202020204" pitchFamily="34" charset="0"/>
              </a:rPr>
              <a:t>ToBRVF</a:t>
            </a:r>
            <a:r>
              <a:rPr lang="fr-FR" sz="1100" dirty="0">
                <a:latin typeface="Arial" panose="020B0604020202020204" pitchFamily="34" charset="0"/>
                <a:cs typeface="Arial" panose="020B0604020202020204" pitchFamily="34" charset="0"/>
              </a:rPr>
              <a:t> est un virus qui s’attaque aux cultures de tomates, poivrons et piments. Ses dégâts sont jugés très importants et peuvent représenter jusqu’à 100 % de pertes. Il </a:t>
            </a:r>
            <a:r>
              <a:rPr lang="fr-FR" sz="1100" u="sng" dirty="0">
                <a:latin typeface="Arial" panose="020B0604020202020204" pitchFamily="34" charset="0"/>
                <a:cs typeface="Arial" panose="020B0604020202020204" pitchFamily="34" charset="0"/>
              </a:rPr>
              <a:t>se transmet par semences mais surtout par contact</a:t>
            </a:r>
            <a:r>
              <a:rPr lang="fr-FR" sz="1100" dirty="0">
                <a:latin typeface="Arial" panose="020B0604020202020204" pitchFamily="34" charset="0"/>
                <a:cs typeface="Arial" panose="020B0604020202020204" pitchFamily="34" charset="0"/>
              </a:rPr>
              <a:t>. En plus des dommages sur la culture, sa capacité à se conserver très longtemps sur des supports inertes le rend particulièrement dangereux : son élimination demande de nombreux moyens qui prennent du temps et engendre des coûts élevés. </a:t>
            </a:r>
          </a:p>
          <a:p>
            <a:pPr algn="just">
              <a:spcAft>
                <a:spcPts val="600"/>
              </a:spcAft>
            </a:pPr>
            <a:r>
              <a:rPr lang="fr-FR" sz="1100" dirty="0">
                <a:latin typeface="Arial" panose="020B0604020202020204" pitchFamily="34" charset="0"/>
                <a:cs typeface="Arial" panose="020B0604020202020204" pitchFamily="34" charset="0"/>
              </a:rPr>
              <a:t>En Europe, il a été détecté pour la première fois en 2018 en Allemagne et Italie, puis en 2019 aux Pays-Bas, Royaume-Uni et Grèce. Depuis, il est surveillé de très près en France : il est classé </a:t>
            </a:r>
            <a:r>
              <a:rPr lang="fr-FR" sz="1100" b="1" dirty="0">
                <a:latin typeface="Arial" panose="020B0604020202020204" pitchFamily="34" charset="0"/>
                <a:cs typeface="Arial" panose="020B0604020202020204" pitchFamily="34" charset="0"/>
              </a:rPr>
              <a:t>organisme de quarantaine.</a:t>
            </a:r>
          </a:p>
          <a:p>
            <a:pPr algn="just">
              <a:spcAft>
                <a:spcPts val="1000"/>
              </a:spcAft>
            </a:pPr>
            <a:r>
              <a:rPr lang="fr-FR" sz="1100" dirty="0">
                <a:latin typeface="Arial" panose="020B0604020202020204" pitchFamily="34" charset="0"/>
                <a:cs typeface="Arial" panose="020B0604020202020204" pitchFamily="34" charset="0"/>
              </a:rPr>
              <a:t>En février 2020, il détecté en Bretagne puis éradiqué par les mesures définies par </a:t>
            </a:r>
            <a:r>
              <a:rPr lang="fr-FR" sz="1100" dirty="0">
                <a:latin typeface="Arial" panose="020B0604020202020204" pitchFamily="34" charset="0"/>
                <a:cs typeface="Arial" panose="020B0604020202020204" pitchFamily="34" charset="0"/>
                <a:hlinkClick r:id="rId3"/>
              </a:rPr>
              <a:t>l’arrêté ministériel du 11 mars 2020. </a:t>
            </a:r>
            <a:endParaRPr lang="fr-FR" sz="1100" dirty="0">
              <a:latin typeface="Arial" panose="020B0604020202020204" pitchFamily="34" charset="0"/>
              <a:cs typeface="Arial" panose="020B0604020202020204" pitchFamily="34" charset="0"/>
            </a:endParaRPr>
          </a:p>
          <a:p>
            <a:pPr algn="just">
              <a:spcAft>
                <a:spcPts val="600"/>
              </a:spcAft>
            </a:pPr>
            <a:r>
              <a:rPr lang="fr-FR" sz="1200" b="1" dirty="0">
                <a:solidFill>
                  <a:srgbClr val="2FB497"/>
                </a:solidFill>
                <a:latin typeface="Arial" panose="020B0604020202020204" pitchFamily="34" charset="0"/>
                <a:cs typeface="Arial" panose="020B0604020202020204" pitchFamily="34" charset="0"/>
              </a:rPr>
              <a:t>Situation en 2021</a:t>
            </a:r>
          </a:p>
          <a:p>
            <a:pPr algn="just">
              <a:spcAft>
                <a:spcPts val="600"/>
              </a:spcAft>
            </a:pPr>
            <a:r>
              <a:rPr lang="fr-FR" sz="1100" dirty="0">
                <a:latin typeface="Arial" panose="020B0604020202020204" pitchFamily="34" charset="0"/>
                <a:cs typeface="Arial" panose="020B0604020202020204" pitchFamily="34" charset="0"/>
              </a:rPr>
              <a:t>En 2021, un cas suspect a été détecté dans le Lot (47) au mois de juillet lors d’une campagne de prélèvement. La France reste pour le moment indemne, mais la multiplication des foyers dans les pays limitrophes renforce la menace : </a:t>
            </a:r>
            <a:r>
              <a:rPr lang="fr-FR" sz="1100" b="1" dirty="0">
                <a:latin typeface="Arial" panose="020B0604020202020204" pitchFamily="34" charset="0"/>
                <a:cs typeface="Arial" panose="020B0604020202020204" pitchFamily="34" charset="0"/>
              </a:rPr>
              <a:t>la vigilance et les mesures de prophylaxie doivent être maintenues.</a:t>
            </a:r>
          </a:p>
          <a:p>
            <a:pPr lvl="1" algn="just"/>
            <a:r>
              <a:rPr lang="fr-FR" sz="1100" b="1" dirty="0">
                <a:solidFill>
                  <a:srgbClr val="E9415B"/>
                </a:solidFill>
                <a:latin typeface="Arial" panose="020B0604020202020204" pitchFamily="34" charset="0"/>
                <a:cs typeface="Arial" panose="020B0604020202020204" pitchFamily="34" charset="0"/>
              </a:rPr>
              <a:t>Prendre l’avis d’un conseiller à l’apparition de symptômes douteux</a:t>
            </a:r>
            <a:r>
              <a:rPr lang="fr-FR" sz="1100" dirty="0">
                <a:latin typeface="Arial" panose="020B0604020202020204" pitchFamily="34" charset="0"/>
                <a:cs typeface="Arial" panose="020B0604020202020204" pitchFamily="34" charset="0"/>
              </a:rPr>
              <a:t>. En cas de suspicion,  les autorités sanitaires (SRAL PACA) doivent être prévenues pour réaliser des analyses officielles et surveiller la situation.</a:t>
            </a:r>
          </a:p>
          <a:p>
            <a:pPr algn="just"/>
            <a:endParaRPr lang="fr-FR" sz="1100" dirty="0">
              <a:latin typeface="Arial" panose="020B0604020202020204" pitchFamily="34" charset="0"/>
              <a:cs typeface="Arial" panose="020B0604020202020204" pitchFamily="34" charset="0"/>
            </a:endParaRPr>
          </a:p>
          <a:p>
            <a:pPr algn="just"/>
            <a:endParaRPr lang="fr-FR" sz="11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624C879A-8F40-41A8-928E-17E4D23E1ACE}"/>
              </a:ext>
            </a:extLst>
          </p:cNvPr>
          <p:cNvSpPr txBox="1"/>
          <p:nvPr/>
        </p:nvSpPr>
        <p:spPr>
          <a:xfrm>
            <a:off x="307072" y="924852"/>
            <a:ext cx="6311600" cy="646331"/>
          </a:xfrm>
          <a:prstGeom prst="rect">
            <a:avLst/>
          </a:prstGeom>
          <a:solidFill>
            <a:srgbClr val="FFCDCD"/>
          </a:solidFill>
          <a:ln w="9525">
            <a:solidFill>
              <a:srgbClr val="E9415B"/>
            </a:solidFill>
          </a:ln>
        </p:spPr>
        <p:txBody>
          <a:bodyPr wrap="square" rtlCol="0">
            <a:spAutoFit/>
          </a:bodyPr>
          <a:lstStyle/>
          <a:p>
            <a:pPr algn="just"/>
            <a:r>
              <a:rPr lang="fr-FR" sz="1200" dirty="0"/>
              <a:t>Le virus </a:t>
            </a:r>
            <a:r>
              <a:rPr lang="fr-FR" sz="1200" dirty="0" err="1"/>
              <a:t>ToBRFV</a:t>
            </a:r>
            <a:r>
              <a:rPr lang="fr-FR" sz="1200" dirty="0"/>
              <a:t>, organisme de quarantaine depuis le 1</a:t>
            </a:r>
            <a:r>
              <a:rPr lang="fr-FR" sz="1200" baseline="30000" dirty="0"/>
              <a:t>er</a:t>
            </a:r>
            <a:r>
              <a:rPr lang="fr-FR" sz="1200" dirty="0"/>
              <a:t> novembre 2019 est signalé toute l’année dans le BSV du fait du risque d’introduction et de dissémination sur le territoire très élevé.</a:t>
            </a:r>
          </a:p>
        </p:txBody>
      </p:sp>
      <p:grpSp>
        <p:nvGrpSpPr>
          <p:cNvPr id="12" name="Groupe 11">
            <a:extLst>
              <a:ext uri="{FF2B5EF4-FFF2-40B4-BE49-F238E27FC236}">
                <a16:creationId xmlns:a16="http://schemas.microsoft.com/office/drawing/2014/main" id="{1AF198ED-B1BE-4B24-90F0-5C1CC2410D91}"/>
              </a:ext>
            </a:extLst>
          </p:cNvPr>
          <p:cNvGrpSpPr/>
          <p:nvPr/>
        </p:nvGrpSpPr>
        <p:grpSpPr>
          <a:xfrm>
            <a:off x="5273587" y="1763688"/>
            <a:ext cx="1345084" cy="5217214"/>
            <a:chOff x="5373216" y="978130"/>
            <a:chExt cx="1345084" cy="5217214"/>
          </a:xfrm>
        </p:grpSpPr>
        <p:sp>
          <p:nvSpPr>
            <p:cNvPr id="2" name="Rectangle 1">
              <a:extLst>
                <a:ext uri="{FF2B5EF4-FFF2-40B4-BE49-F238E27FC236}">
                  <a16:creationId xmlns:a16="http://schemas.microsoft.com/office/drawing/2014/main" id="{B72921A7-D7B1-4600-B131-D5C33510936D}"/>
                </a:ext>
              </a:extLst>
            </p:cNvPr>
            <p:cNvSpPr/>
            <p:nvPr/>
          </p:nvSpPr>
          <p:spPr>
            <a:xfrm>
              <a:off x="5373216" y="978130"/>
              <a:ext cx="1345084" cy="5217214"/>
            </a:xfrm>
            <a:prstGeom prst="rect">
              <a:avLst/>
            </a:prstGeom>
            <a:solidFill>
              <a:schemeClr val="bg2"/>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E41EAD52-C1E7-46CD-9D2F-A16871EC56A0}"/>
                </a:ext>
              </a:extLst>
            </p:cNvPr>
            <p:cNvPicPr>
              <a:picLocks noChangeAspect="1"/>
            </p:cNvPicPr>
            <p:nvPr/>
          </p:nvPicPr>
          <p:blipFill>
            <a:blip r:embed="rId4" cstate="print"/>
            <a:stretch>
              <a:fillRect/>
            </a:stretch>
          </p:blipFill>
          <p:spPr>
            <a:xfrm>
              <a:off x="5513545" y="1070647"/>
              <a:ext cx="1105126" cy="1105126"/>
            </a:xfrm>
            <a:prstGeom prst="rect">
              <a:avLst/>
            </a:prstGeom>
          </p:spPr>
        </p:pic>
        <p:pic>
          <p:nvPicPr>
            <p:cNvPr id="8" name="Image 7">
              <a:extLst>
                <a:ext uri="{FF2B5EF4-FFF2-40B4-BE49-F238E27FC236}">
                  <a16:creationId xmlns:a16="http://schemas.microsoft.com/office/drawing/2014/main" id="{D8C97AA8-227D-409B-B60E-8CC8C3338C10}"/>
                </a:ext>
              </a:extLst>
            </p:cNvPr>
            <p:cNvPicPr>
              <a:picLocks noChangeAspect="1"/>
            </p:cNvPicPr>
            <p:nvPr/>
          </p:nvPicPr>
          <p:blipFill>
            <a:blip r:embed="rId5" cstate="print"/>
            <a:stretch>
              <a:fillRect/>
            </a:stretch>
          </p:blipFill>
          <p:spPr>
            <a:xfrm>
              <a:off x="5502047" y="2222242"/>
              <a:ext cx="1105126" cy="1105126"/>
            </a:xfrm>
            <a:prstGeom prst="rect">
              <a:avLst/>
            </a:prstGeom>
          </p:spPr>
        </p:pic>
        <p:pic>
          <p:nvPicPr>
            <p:cNvPr id="9" name="Image 8">
              <a:extLst>
                <a:ext uri="{FF2B5EF4-FFF2-40B4-BE49-F238E27FC236}">
                  <a16:creationId xmlns:a16="http://schemas.microsoft.com/office/drawing/2014/main" id="{BCDE3358-8B4B-477E-897B-B961300C624D}"/>
                </a:ext>
              </a:extLst>
            </p:cNvPr>
            <p:cNvPicPr>
              <a:picLocks noChangeAspect="1"/>
            </p:cNvPicPr>
            <p:nvPr/>
          </p:nvPicPr>
          <p:blipFill rotWithShape="1">
            <a:blip r:embed="rId6" cstate="print"/>
            <a:srcRect l="30278" t="37904" r="31922"/>
            <a:stretch/>
          </p:blipFill>
          <p:spPr>
            <a:xfrm>
              <a:off x="5513545" y="3377604"/>
              <a:ext cx="1105126" cy="935367"/>
            </a:xfrm>
            <a:prstGeom prst="rect">
              <a:avLst/>
            </a:prstGeom>
          </p:spPr>
        </p:pic>
      </p:grpSp>
      <p:sp>
        <p:nvSpPr>
          <p:cNvPr id="3" name="ZoneTexte 2">
            <a:extLst>
              <a:ext uri="{FF2B5EF4-FFF2-40B4-BE49-F238E27FC236}">
                <a16:creationId xmlns:a16="http://schemas.microsoft.com/office/drawing/2014/main" id="{817A1A37-205D-44B3-AD71-F78B0B03DC5E}"/>
              </a:ext>
            </a:extLst>
          </p:cNvPr>
          <p:cNvSpPr txBox="1"/>
          <p:nvPr/>
        </p:nvSpPr>
        <p:spPr>
          <a:xfrm>
            <a:off x="5273588" y="5076056"/>
            <a:ext cx="1345084" cy="1954381"/>
          </a:xfrm>
          <a:prstGeom prst="rect">
            <a:avLst/>
          </a:prstGeom>
          <a:noFill/>
        </p:spPr>
        <p:txBody>
          <a:bodyPr wrap="square" rtlCol="0">
            <a:spAutoFit/>
          </a:bodyPr>
          <a:lstStyle/>
          <a:p>
            <a:pPr algn="ctr"/>
            <a:r>
              <a:rPr lang="fr-FR" sz="1100" b="1" dirty="0"/>
              <a:t>Symptômes </a:t>
            </a:r>
            <a:r>
              <a:rPr lang="fr-FR" sz="1100" b="1" dirty="0" err="1"/>
              <a:t>ToBRFV</a:t>
            </a:r>
            <a:r>
              <a:rPr lang="fr-FR" sz="1100" b="1" dirty="0"/>
              <a:t> </a:t>
            </a:r>
          </a:p>
          <a:p>
            <a:pPr algn="ctr"/>
            <a:r>
              <a:rPr lang="fr-FR" sz="1100" b="1" i="1" dirty="0"/>
              <a:t> I</a:t>
            </a:r>
            <a:r>
              <a:rPr lang="fr-FR" sz="1100" i="1" dirty="0"/>
              <a:t>ls sont variés et associés à des chloroses, </a:t>
            </a:r>
            <a:r>
              <a:rPr lang="fr-FR" sz="1100" i="1" dirty="0" err="1"/>
              <a:t>filiformismes</a:t>
            </a:r>
            <a:r>
              <a:rPr lang="fr-FR" sz="1100" i="1" dirty="0"/>
              <a:t> des feuilles, marbrures, décolorations et nécroses sur fruits (</a:t>
            </a:r>
            <a:r>
              <a:rPr lang="fr-FR" sz="1100" i="1" dirty="0" err="1"/>
              <a:t>rugose</a:t>
            </a:r>
            <a:r>
              <a:rPr lang="fr-FR" sz="1100" i="1" dirty="0"/>
              <a:t>).</a:t>
            </a:r>
          </a:p>
        </p:txBody>
      </p:sp>
      <p:sp>
        <p:nvSpPr>
          <p:cNvPr id="11" name="Flèche : droite 10">
            <a:extLst>
              <a:ext uri="{FF2B5EF4-FFF2-40B4-BE49-F238E27FC236}">
                <a16:creationId xmlns:a16="http://schemas.microsoft.com/office/drawing/2014/main" id="{8C685947-F41C-4708-A2C7-1BE70835F6F2}"/>
              </a:ext>
            </a:extLst>
          </p:cNvPr>
          <p:cNvSpPr/>
          <p:nvPr/>
        </p:nvSpPr>
        <p:spPr>
          <a:xfrm>
            <a:off x="476672" y="5621198"/>
            <a:ext cx="288032" cy="432048"/>
          </a:xfrm>
          <a:prstGeom prst="rightArrow">
            <a:avLst/>
          </a:prstGeom>
          <a:solidFill>
            <a:srgbClr val="FFCDCD"/>
          </a:solidFill>
          <a:ln w="6350">
            <a:solidFill>
              <a:srgbClr val="E941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76D92894-83F2-43F3-96A6-3D21C67F97B6}"/>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cxnSp>
        <p:nvCxnSpPr>
          <p:cNvPr id="16" name="Connecteur droit 23">
            <a:extLst>
              <a:ext uri="{FF2B5EF4-FFF2-40B4-BE49-F238E27FC236}">
                <a16:creationId xmlns:a16="http://schemas.microsoft.com/office/drawing/2014/main" id="{D6B70071-A883-4F6E-92BD-792CC92DDB4A}"/>
              </a:ext>
            </a:extLst>
          </p:cNvPr>
          <p:cNvCxnSpPr/>
          <p:nvPr/>
        </p:nvCxnSpPr>
        <p:spPr>
          <a:xfrm>
            <a:off x="349938" y="8791714"/>
            <a:ext cx="6158124" cy="0"/>
          </a:xfrm>
          <a:prstGeom prst="straightConnector1">
            <a:avLst/>
          </a:prstGeom>
          <a:noFill/>
          <a:ln w="38103" cap="flat">
            <a:solidFill>
              <a:srgbClr val="EA4A63"/>
            </a:solidFill>
            <a:prstDash val="solid"/>
            <a:miter/>
          </a:ln>
        </p:spPr>
      </p:cxnSp>
    </p:spTree>
    <p:extLst>
      <p:ext uri="{BB962C8B-B14F-4D97-AF65-F5344CB8AC3E}">
        <p14:creationId xmlns:p14="http://schemas.microsoft.com/office/powerpoint/2010/main" val="238182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5"/>
          <p:cNvSpPr txBox="1">
            <a:spLocks noChangeArrowheads="1"/>
          </p:cNvSpPr>
          <p:nvPr/>
        </p:nvSpPr>
        <p:spPr bwMode="auto">
          <a:xfrm>
            <a:off x="260350" y="2195513"/>
            <a:ext cx="5976938" cy="600164"/>
          </a:xfrm>
          <a:prstGeom prst="rect">
            <a:avLst/>
          </a:prstGeom>
          <a:noFill/>
          <a:ln w="9525">
            <a:noFill/>
            <a:miter lim="800000"/>
            <a:headEnd/>
            <a:tailEnd/>
          </a:ln>
        </p:spPr>
        <p:txBody>
          <a:bodyPr>
            <a:spAutoFit/>
          </a:bodyPr>
          <a:lstStyle/>
          <a:p>
            <a:r>
              <a:rPr lang="fr-FR" sz="1100" b="1" dirty="0"/>
              <a:t>Chambre d’Agriculture des Bouches-du-Rhône  </a:t>
            </a:r>
            <a:r>
              <a:rPr lang="fr-FR" sz="1100" dirty="0"/>
              <a:t>POMET Justine</a:t>
            </a:r>
          </a:p>
          <a:p>
            <a:r>
              <a:rPr lang="fr-FR" sz="1100" b="1" dirty="0"/>
              <a:t>APREL </a:t>
            </a:r>
            <a:r>
              <a:rPr lang="fr-FR" sz="1100" dirty="0"/>
              <a:t>DERIVRY Elodie,</a:t>
            </a:r>
            <a:r>
              <a:rPr lang="fr-FR" sz="1100" b="1" dirty="0"/>
              <a:t> </a:t>
            </a:r>
            <a:r>
              <a:rPr lang="fr-FR" sz="1100" dirty="0"/>
              <a:t>DUVAL Pauline</a:t>
            </a:r>
          </a:p>
          <a:p>
            <a:r>
              <a:rPr lang="fr-FR" sz="1100" b="1" dirty="0"/>
              <a:t>Chambre d’Agriculture du Vaucluse </a:t>
            </a:r>
            <a:r>
              <a:rPr lang="fr-FR" sz="1100" dirty="0"/>
              <a:t>FERRERA Sara</a:t>
            </a:r>
            <a:endParaRPr lang="fr-FR" sz="1100" b="1" dirty="0"/>
          </a:p>
        </p:txBody>
      </p:sp>
      <p:sp>
        <p:nvSpPr>
          <p:cNvPr id="4" name="ZoneTexte 3"/>
          <p:cNvSpPr txBox="1"/>
          <p:nvPr/>
        </p:nvSpPr>
        <p:spPr bwMode="auto">
          <a:xfrm>
            <a:off x="260350" y="3492500"/>
            <a:ext cx="6337300" cy="1277273"/>
          </a:xfrm>
          <a:prstGeom prst="rect">
            <a:avLst/>
          </a:prstGeom>
          <a:noFill/>
        </p:spPr>
        <p:txBody>
          <a:bodyPr>
            <a:spAutoFit/>
          </a:bodyPr>
          <a:lstStyle/>
          <a:p>
            <a:pPr fontAlgn="auto">
              <a:spcBef>
                <a:spcPts val="0"/>
              </a:spcBef>
              <a:spcAft>
                <a:spcPts val="0"/>
              </a:spcAft>
              <a:defRPr/>
            </a:pPr>
            <a:r>
              <a:rPr lang="fr-FR" sz="1100" dirty="0">
                <a:latin typeface="Arial" pitchFamily="34" charset="0"/>
                <a:cs typeface="Arial" pitchFamily="34" charset="0"/>
              </a:rPr>
              <a:t>Les observations contenues dans ce bulletin ont été réalisées par : </a:t>
            </a:r>
          </a:p>
          <a:p>
            <a:pPr marL="85725" indent="95250" fontAlgn="auto">
              <a:spcBef>
                <a:spcPts val="0"/>
              </a:spcBef>
              <a:spcAft>
                <a:spcPts val="0"/>
              </a:spcAft>
              <a:buFont typeface="Arial" pitchFamily="34" charset="0"/>
              <a:buChar char="•"/>
              <a:defRPr/>
            </a:pPr>
            <a:r>
              <a:rPr lang="fr-FR" sz="1100" b="1" dirty="0"/>
              <a:t>Chambre d’Agriculture du Vaucluse</a:t>
            </a:r>
            <a:endParaRPr lang="fr-FR" sz="1100" b="1" dirty="0">
              <a:latin typeface="Arial" pitchFamily="34" charset="0"/>
              <a:cs typeface="Arial" pitchFamily="34" charset="0"/>
            </a:endParaRPr>
          </a:p>
          <a:p>
            <a:pPr marL="85725" indent="95250" fontAlgn="auto">
              <a:spcBef>
                <a:spcPts val="0"/>
              </a:spcBef>
              <a:spcAft>
                <a:spcPts val="0"/>
              </a:spcAft>
              <a:buFont typeface="Arial" pitchFamily="34" charset="0"/>
              <a:buChar char="•"/>
              <a:defRPr/>
            </a:pPr>
            <a:r>
              <a:rPr lang="fr-FR" sz="1100" b="1" dirty="0"/>
              <a:t>Chambre d’Agriculture du Var</a:t>
            </a:r>
          </a:p>
          <a:p>
            <a:pPr marL="85725" indent="95250" fontAlgn="auto">
              <a:spcBef>
                <a:spcPts val="0"/>
              </a:spcBef>
              <a:spcAft>
                <a:spcPts val="0"/>
              </a:spcAft>
              <a:buFont typeface="Arial" pitchFamily="34" charset="0"/>
              <a:buChar char="•"/>
              <a:defRPr/>
            </a:pPr>
            <a:r>
              <a:rPr lang="fr-FR" sz="1100" b="1" dirty="0"/>
              <a:t>Chambre d’Agriculture des Bouches-du-Rhône</a:t>
            </a:r>
            <a:endParaRPr lang="fr-FR" sz="1100" b="1" dirty="0">
              <a:latin typeface="Arial" pitchFamily="34" charset="0"/>
              <a:cs typeface="Arial" pitchFamily="34" charset="0"/>
            </a:endParaRPr>
          </a:p>
          <a:p>
            <a:pPr marL="85725" indent="95250" fontAlgn="auto">
              <a:spcBef>
                <a:spcPts val="0"/>
              </a:spcBef>
              <a:spcAft>
                <a:spcPts val="0"/>
              </a:spcAft>
              <a:buFont typeface="Arial" pitchFamily="34" charset="0"/>
              <a:buChar char="•"/>
              <a:defRPr/>
            </a:pPr>
            <a:r>
              <a:rPr lang="fr-FR" sz="1100" b="1" dirty="0">
                <a:latin typeface="Arial" pitchFamily="34" charset="0"/>
                <a:cs typeface="Arial" pitchFamily="34" charset="0"/>
              </a:rPr>
              <a:t>FDCETAM 13 </a:t>
            </a:r>
            <a:r>
              <a:rPr lang="fr-FR" sz="1100" dirty="0">
                <a:latin typeface="Arial" pitchFamily="34" charset="0"/>
                <a:cs typeface="Arial" pitchFamily="34" charset="0"/>
              </a:rPr>
              <a:t>(Fédération Départementale des CETA Maraichers des Bouches-du-Rhône)</a:t>
            </a:r>
          </a:p>
          <a:p>
            <a:pPr marL="85725" indent="95250" fontAlgn="auto">
              <a:spcBef>
                <a:spcPts val="0"/>
              </a:spcBef>
              <a:spcAft>
                <a:spcPts val="0"/>
              </a:spcAft>
              <a:buFont typeface="Arial" pitchFamily="34" charset="0"/>
              <a:buChar char="•"/>
              <a:defRPr/>
            </a:pPr>
            <a:r>
              <a:rPr lang="fr-FR" sz="1100" b="1" dirty="0">
                <a:latin typeface="Arial" pitchFamily="34" charset="0"/>
                <a:cs typeface="Arial" pitchFamily="34" charset="0"/>
              </a:rPr>
              <a:t>CETA Serristes du Vaucluse</a:t>
            </a:r>
          </a:p>
          <a:p>
            <a:pPr marL="85725" indent="95250" fontAlgn="auto">
              <a:spcBef>
                <a:spcPts val="0"/>
              </a:spcBef>
              <a:spcAft>
                <a:spcPts val="0"/>
              </a:spcAft>
              <a:buFont typeface="Arial" pitchFamily="34" charset="0"/>
              <a:buChar char="•"/>
              <a:defRPr/>
            </a:pPr>
            <a:r>
              <a:rPr lang="fr-FR" sz="1100" b="1" dirty="0">
                <a:latin typeface="Arial" pitchFamily="34" charset="0"/>
                <a:cs typeface="Arial" pitchFamily="34" charset="0"/>
              </a:rPr>
              <a:t>Terre d’Azur (06)</a:t>
            </a:r>
          </a:p>
        </p:txBody>
      </p:sp>
      <p:sp>
        <p:nvSpPr>
          <p:cNvPr id="13317" name="ZoneTexte 16"/>
          <p:cNvSpPr txBox="1">
            <a:spLocks noChangeArrowheads="1"/>
          </p:cNvSpPr>
          <p:nvPr/>
        </p:nvSpPr>
        <p:spPr bwMode="auto">
          <a:xfrm>
            <a:off x="260350" y="5436666"/>
            <a:ext cx="5976938" cy="600075"/>
          </a:xfrm>
          <a:prstGeom prst="rect">
            <a:avLst/>
          </a:prstGeom>
          <a:noFill/>
          <a:ln w="9525">
            <a:noFill/>
            <a:miter lim="800000"/>
            <a:headEnd/>
            <a:tailEnd/>
          </a:ln>
        </p:spPr>
        <p:txBody>
          <a:bodyPr>
            <a:spAutoFit/>
          </a:bodyPr>
          <a:lstStyle/>
          <a:p>
            <a:pPr algn="just"/>
            <a:r>
              <a:rPr lang="fr-FR" sz="1100" dirty="0"/>
              <a:t>Action pilotée par le ministère chargé de l’agriculture, avec l’appui financier de l’Office national de l’eau et des milieux aquatiques, par les crédits issus de la redevance pour pollutions diffuses attribués au financement du plan </a:t>
            </a:r>
            <a:r>
              <a:rPr lang="fr-FR" sz="1100" dirty="0" err="1"/>
              <a:t>Ecophyto</a:t>
            </a:r>
            <a:r>
              <a:rPr lang="fr-FR" sz="1100" dirty="0"/>
              <a:t>.</a:t>
            </a:r>
            <a:endParaRPr lang="fr-FR" sz="1100" i="1" dirty="0"/>
          </a:p>
        </p:txBody>
      </p:sp>
      <p:sp>
        <p:nvSpPr>
          <p:cNvPr id="18" name="Rectangle 4"/>
          <p:cNvSpPr/>
          <p:nvPr/>
        </p:nvSpPr>
        <p:spPr>
          <a:xfrm>
            <a:off x="0" y="107504"/>
            <a:ext cx="6858000" cy="360000"/>
          </a:xfrm>
          <a:prstGeom prst="rect">
            <a:avLst/>
          </a:prstGeom>
          <a:solidFill>
            <a:srgbClr val="E9435D"/>
          </a:solidFill>
          <a:ln cap="flat">
            <a:noFill/>
            <a:prstDash val="solid"/>
          </a:ln>
        </p:spPr>
        <p:txBody>
          <a:bodyPr wrap="square" lIns="78203" tIns="39101" rIns="78203" bIns="39101" anchor="ctr">
            <a:spAutoFit/>
          </a:bodyPr>
          <a:lstStyle/>
          <a:p>
            <a:pPr defTabSz="781995" fontAlgn="auto">
              <a:spcBef>
                <a:spcPts val="0"/>
              </a:spcBef>
              <a:spcAft>
                <a:spcPts val="0"/>
              </a:spcAft>
              <a:defRPr sz="1800" b="0" i="0" u="none" strike="noStrike" kern="0" cap="none" spc="0" baseline="0">
                <a:solidFill>
                  <a:srgbClr val="000000"/>
                </a:solidFill>
                <a:uFillTx/>
              </a:defRPr>
            </a:pPr>
            <a:r>
              <a:rPr lang="fr-FR" sz="1539" b="1" kern="0" dirty="0">
                <a:solidFill>
                  <a:srgbClr val="FFFFFF"/>
                </a:solidFill>
                <a:latin typeface="Arial" pitchFamily="34"/>
                <a:cs typeface="Arial" pitchFamily="34"/>
              </a:rPr>
              <a:t>   AVERTISSEMENT</a:t>
            </a:r>
          </a:p>
        </p:txBody>
      </p:sp>
      <p:sp>
        <p:nvSpPr>
          <p:cNvPr id="19" name="Rectangle 4"/>
          <p:cNvSpPr/>
          <p:nvPr/>
        </p:nvSpPr>
        <p:spPr>
          <a:xfrm>
            <a:off x="0" y="1835150"/>
            <a:ext cx="6858000" cy="315913"/>
          </a:xfrm>
          <a:prstGeom prst="rect">
            <a:avLst/>
          </a:prstGeom>
          <a:solidFill>
            <a:srgbClr val="E9435D"/>
          </a:solidFill>
          <a:ln cap="flat">
            <a:noFill/>
            <a:prstDash val="solid"/>
          </a:ln>
        </p:spPr>
        <p:txBody>
          <a:bodyPr wrap="square" lIns="78203" tIns="39101" rIns="78203" bIns="39101">
            <a:spAutoFit/>
          </a:bodyPr>
          <a:lstStyle/>
          <a:p>
            <a:pPr defTabSz="781995" fontAlgn="auto">
              <a:spcBef>
                <a:spcPts val="0"/>
              </a:spcBef>
              <a:spcAft>
                <a:spcPts val="0"/>
              </a:spcAft>
              <a:defRPr sz="1800" b="0" i="0" u="none" strike="noStrike" kern="0" cap="none" spc="0" baseline="0">
                <a:solidFill>
                  <a:srgbClr val="000000"/>
                </a:solidFill>
                <a:uFillTx/>
              </a:defRPr>
            </a:pPr>
            <a:r>
              <a:rPr lang="fr-FR" sz="1539" b="1" kern="0" dirty="0">
                <a:solidFill>
                  <a:srgbClr val="FFFFFF"/>
                </a:solidFill>
                <a:latin typeface="Arial" pitchFamily="34"/>
                <a:cs typeface="Arial" pitchFamily="34"/>
              </a:rPr>
              <a:t>   COMITE DE REDACTION</a:t>
            </a:r>
          </a:p>
        </p:txBody>
      </p:sp>
      <p:sp>
        <p:nvSpPr>
          <p:cNvPr id="20" name="Rectangle 4"/>
          <p:cNvSpPr/>
          <p:nvPr/>
        </p:nvSpPr>
        <p:spPr>
          <a:xfrm>
            <a:off x="0" y="3059113"/>
            <a:ext cx="6858000" cy="315912"/>
          </a:xfrm>
          <a:prstGeom prst="rect">
            <a:avLst/>
          </a:prstGeom>
          <a:solidFill>
            <a:srgbClr val="E9435D"/>
          </a:solidFill>
          <a:ln cap="flat">
            <a:noFill/>
            <a:prstDash val="solid"/>
          </a:ln>
        </p:spPr>
        <p:txBody>
          <a:bodyPr wrap="square" lIns="78203" tIns="39101" rIns="78203" bIns="39101">
            <a:spAutoFit/>
          </a:bodyPr>
          <a:lstStyle/>
          <a:p>
            <a:pPr defTabSz="781995" fontAlgn="auto">
              <a:spcBef>
                <a:spcPts val="0"/>
              </a:spcBef>
              <a:spcAft>
                <a:spcPts val="0"/>
              </a:spcAft>
              <a:defRPr sz="1800" b="0" i="0" u="none" strike="noStrike" kern="0" cap="none" spc="0" baseline="0">
                <a:solidFill>
                  <a:srgbClr val="000000"/>
                </a:solidFill>
                <a:uFillTx/>
              </a:defRPr>
            </a:pPr>
            <a:r>
              <a:rPr lang="fr-FR" sz="1539" b="1" kern="0" dirty="0">
                <a:solidFill>
                  <a:srgbClr val="FFFFFF"/>
                </a:solidFill>
                <a:latin typeface="Arial" pitchFamily="34"/>
                <a:cs typeface="Arial" pitchFamily="34"/>
              </a:rPr>
              <a:t>   OBSERVATIONS</a:t>
            </a:r>
          </a:p>
        </p:txBody>
      </p:sp>
      <p:sp>
        <p:nvSpPr>
          <p:cNvPr id="21" name="Rectangle 4"/>
          <p:cNvSpPr/>
          <p:nvPr/>
        </p:nvSpPr>
        <p:spPr>
          <a:xfrm>
            <a:off x="0" y="5004048"/>
            <a:ext cx="6858000" cy="315912"/>
          </a:xfrm>
          <a:prstGeom prst="rect">
            <a:avLst/>
          </a:prstGeom>
          <a:solidFill>
            <a:srgbClr val="E9435D"/>
          </a:solidFill>
          <a:ln cap="flat">
            <a:noFill/>
            <a:prstDash val="solid"/>
          </a:ln>
        </p:spPr>
        <p:txBody>
          <a:bodyPr wrap="square" lIns="78203" tIns="39101" rIns="78203" bIns="39101">
            <a:spAutoFit/>
          </a:bodyPr>
          <a:lstStyle/>
          <a:p>
            <a:pPr defTabSz="781995" fontAlgn="auto">
              <a:spcBef>
                <a:spcPts val="0"/>
              </a:spcBef>
              <a:spcAft>
                <a:spcPts val="0"/>
              </a:spcAft>
              <a:defRPr sz="1800" b="0" i="0" u="none" strike="noStrike" kern="0" cap="none" spc="0" baseline="0">
                <a:solidFill>
                  <a:srgbClr val="000000"/>
                </a:solidFill>
                <a:uFillTx/>
              </a:defRPr>
            </a:pPr>
            <a:r>
              <a:rPr lang="fr-FR" sz="1539" b="1" kern="0" dirty="0">
                <a:solidFill>
                  <a:srgbClr val="FFFFFF"/>
                </a:solidFill>
                <a:latin typeface="Arial" pitchFamily="34"/>
                <a:cs typeface="Arial" pitchFamily="34"/>
              </a:rPr>
              <a:t>   FINANCEMENTS</a:t>
            </a:r>
          </a:p>
        </p:txBody>
      </p:sp>
      <p:pic>
        <p:nvPicPr>
          <p:cNvPr id="13322" name="Image 22" descr="Image11.png"/>
          <p:cNvPicPr>
            <a:picLocks noChangeAspect="1"/>
          </p:cNvPicPr>
          <p:nvPr/>
        </p:nvPicPr>
        <p:blipFill>
          <a:blip r:embed="rId3" cstate="print"/>
          <a:srcRect t="32715"/>
          <a:stretch>
            <a:fillRect/>
          </a:stretch>
        </p:blipFill>
        <p:spPr bwMode="auto">
          <a:xfrm>
            <a:off x="5876925" y="0"/>
            <a:ext cx="841375" cy="841375"/>
          </a:xfrm>
          <a:prstGeom prst="rect">
            <a:avLst/>
          </a:prstGeom>
          <a:noFill/>
          <a:ln w="9525">
            <a:noFill/>
            <a:miter lim="800000"/>
            <a:headEnd/>
            <a:tailEnd/>
          </a:ln>
        </p:spPr>
      </p:pic>
      <p:pic>
        <p:nvPicPr>
          <p:cNvPr id="38" name="Image 37">
            <a:hlinkClick r:id="rId4"/>
            <a:extLst>
              <a:ext uri="{FF2B5EF4-FFF2-40B4-BE49-F238E27FC236}">
                <a16:creationId xmlns:a16="http://schemas.microsoft.com/office/drawing/2014/main" id="{8514A616-7677-4DAF-B207-38648B9096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r="11476" b="3043"/>
          <a:stretch/>
        </p:blipFill>
        <p:spPr>
          <a:xfrm>
            <a:off x="1556792" y="8142648"/>
            <a:ext cx="1132822" cy="328742"/>
          </a:xfrm>
          <a:prstGeom prst="rect">
            <a:avLst/>
          </a:prstGeom>
        </p:spPr>
      </p:pic>
      <p:pic>
        <p:nvPicPr>
          <p:cNvPr id="39" name="Image 38">
            <a:hlinkClick r:id="rId6"/>
            <a:extLst>
              <a:ext uri="{FF2B5EF4-FFF2-40B4-BE49-F238E27FC236}">
                <a16:creationId xmlns:a16="http://schemas.microsoft.com/office/drawing/2014/main" id="{2C89CD46-EF10-4BDE-98C7-07C884E291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53" t="-2" r="16874" b="4426"/>
          <a:stretch/>
        </p:blipFill>
        <p:spPr>
          <a:xfrm>
            <a:off x="2805650" y="8028384"/>
            <a:ext cx="1127248" cy="535704"/>
          </a:xfrm>
          <a:prstGeom prst="rect">
            <a:avLst/>
          </a:prstGeom>
        </p:spPr>
      </p:pic>
      <p:pic>
        <p:nvPicPr>
          <p:cNvPr id="40" name="Image 39">
            <a:hlinkClick r:id="rId8"/>
            <a:extLst>
              <a:ext uri="{FF2B5EF4-FFF2-40B4-BE49-F238E27FC236}">
                <a16:creationId xmlns:a16="http://schemas.microsoft.com/office/drawing/2014/main" id="{C93DBB7B-9DC2-41D6-B481-631DC045AB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 r="12235" b="-8103"/>
          <a:stretch/>
        </p:blipFill>
        <p:spPr>
          <a:xfrm>
            <a:off x="4082338" y="8105866"/>
            <a:ext cx="1125233" cy="458222"/>
          </a:xfrm>
          <a:prstGeom prst="rect">
            <a:avLst/>
          </a:prstGeom>
        </p:spPr>
      </p:pic>
      <p:cxnSp>
        <p:nvCxnSpPr>
          <p:cNvPr id="23"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sp>
        <p:nvSpPr>
          <p:cNvPr id="16" name="ZoneTexte 15"/>
          <p:cNvSpPr txBox="1"/>
          <p:nvPr/>
        </p:nvSpPr>
        <p:spPr bwMode="auto">
          <a:xfrm>
            <a:off x="332656" y="827584"/>
            <a:ext cx="6227763" cy="738664"/>
          </a:xfrm>
          <a:prstGeom prst="rect">
            <a:avLst/>
          </a:prstGeom>
          <a:noFill/>
        </p:spPr>
        <p:txBody>
          <a:bodyPr>
            <a:spAutoFit/>
          </a:bodyPr>
          <a:lstStyle/>
          <a:p>
            <a:pPr algn="just" fontAlgn="auto">
              <a:spcBef>
                <a:spcPts val="0"/>
              </a:spcBef>
              <a:spcAft>
                <a:spcPts val="0"/>
              </a:spcAft>
              <a:defRPr/>
            </a:pPr>
            <a:r>
              <a:rPr lang="fr-FR" sz="1050" dirty="0"/>
              <a:t>Les observations sont réalisées sur un échantillon de parcelles</a:t>
            </a:r>
            <a:r>
              <a:rPr lang="fr-FR" sz="1050" b="1" dirty="0"/>
              <a:t>.</a:t>
            </a:r>
            <a:r>
              <a:rPr lang="fr-FR" sz="1050" dirty="0"/>
              <a:t> Elles doivent être complétées par vos observations. Le niveau de pression annoncé correspond au risque potentiel connu des rédacteurs et ne tient pas compte des spécificités de votre exploitation. Cette spécificité est d’autant plus vraie sous abri, qui est un milieu fermé.</a:t>
            </a:r>
            <a:endParaRPr lang="fr-FR" sz="1050" i="1" dirty="0">
              <a:latin typeface="Arial" pitchFamily="34" charset="0"/>
              <a:cs typeface="Arial" pitchFamily="34" charset="0"/>
            </a:endParaRPr>
          </a:p>
        </p:txBody>
      </p:sp>
      <p:sp>
        <p:nvSpPr>
          <p:cNvPr id="22" name="ZoneTexte 21">
            <a:extLst>
              <a:ext uri="{FF2B5EF4-FFF2-40B4-BE49-F238E27FC236}">
                <a16:creationId xmlns:a16="http://schemas.microsoft.com/office/drawing/2014/main" id="{8E5384D0-A8DB-4B95-9D3A-035AA882D66F}"/>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sp>
        <p:nvSpPr>
          <p:cNvPr id="24" name="Rectangle 23"/>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RESEAU D’EPIDEMIOSURVEILLANCE</a:t>
            </a:r>
          </a:p>
        </p:txBody>
      </p: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2" name="Rectangle 11"/>
          <p:cNvSpPr/>
          <p:nvPr/>
        </p:nvSpPr>
        <p:spPr>
          <a:xfrm>
            <a:off x="99451" y="467544"/>
            <a:ext cx="5345773" cy="338554"/>
          </a:xfrm>
          <a:prstGeom prst="rect">
            <a:avLst/>
          </a:prstGeom>
        </p:spPr>
        <p:txBody>
          <a:bodyPr wrap="square">
            <a:spAutoFit/>
          </a:bodyPr>
          <a:lstStyle/>
          <a:p>
            <a:pPr lvl="0">
              <a:spcAft>
                <a:spcPts val="18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Organisation du réseau</a:t>
            </a:r>
          </a:p>
        </p:txBody>
      </p:sp>
      <p:sp>
        <p:nvSpPr>
          <p:cNvPr id="16" name="Rectangle 15"/>
          <p:cNvSpPr/>
          <p:nvPr/>
        </p:nvSpPr>
        <p:spPr>
          <a:xfrm>
            <a:off x="99451" y="771275"/>
            <a:ext cx="6579812" cy="2469907"/>
          </a:xfrm>
          <a:prstGeom prst="rect">
            <a:avLst/>
          </a:prstGeom>
        </p:spPr>
        <p:txBody>
          <a:bodyPr wrap="square">
            <a:spAutoFit/>
          </a:bodyPr>
          <a:lstStyle/>
          <a:p>
            <a:pPr lvl="0">
              <a:spcAft>
                <a:spcPts val="600"/>
              </a:spcAft>
              <a:defRPr sz="1800" b="0" i="0" u="none" strike="noStrike" kern="0" cap="none" spc="0" baseline="0">
                <a:solidFill>
                  <a:srgbClr val="000000"/>
                </a:solidFill>
                <a:uFillTx/>
              </a:defRPr>
            </a:pPr>
            <a:r>
              <a:rPr lang="fr-FR" sz="1100" kern="0" dirty="0">
                <a:solidFill>
                  <a:srgbClr val="000000"/>
                </a:solidFill>
                <a:latin typeface="Arial" pitchFamily="34"/>
                <a:cs typeface="Arial" pitchFamily="34"/>
              </a:rPr>
              <a:t>Le réseau a été animé par Claire </a:t>
            </a:r>
            <a:r>
              <a:rPr lang="fr-FR" sz="1100" kern="0" dirty="0" err="1">
                <a:solidFill>
                  <a:srgbClr val="000000"/>
                </a:solidFill>
                <a:latin typeface="Arial" pitchFamily="34"/>
                <a:cs typeface="Arial" pitchFamily="34"/>
              </a:rPr>
              <a:t>Goillon</a:t>
            </a:r>
            <a:r>
              <a:rPr lang="fr-FR" sz="1100" kern="0" dirty="0">
                <a:solidFill>
                  <a:srgbClr val="000000"/>
                </a:solidFill>
                <a:latin typeface="Arial" pitchFamily="34"/>
                <a:cs typeface="Arial" pitchFamily="34"/>
              </a:rPr>
              <a:t> &amp; Pauline Duval (APREL) et comprend 9 observateurs : </a:t>
            </a:r>
          </a:p>
          <a:p>
            <a:pPr marL="628650" lvl="1" indent="-171450">
              <a:spcAft>
                <a:spcPts val="600"/>
              </a:spcAft>
              <a:buFont typeface="Wingdings" panose="05000000000000000000" pitchFamily="2" charset="2"/>
              <a:buChar char="Ø"/>
              <a:defRPr sz="1800" b="0" i="0" u="none" strike="noStrike" kern="0" cap="none" spc="0" baseline="0">
                <a:solidFill>
                  <a:srgbClr val="000000"/>
                </a:solidFill>
                <a:uFillTx/>
              </a:defRPr>
            </a:pPr>
            <a:r>
              <a:rPr lang="fr-FR" sz="1100" kern="0" dirty="0">
                <a:solidFill>
                  <a:srgbClr val="000000"/>
                </a:solidFill>
                <a:latin typeface="Arial" pitchFamily="34"/>
                <a:cs typeface="Arial" pitchFamily="34"/>
              </a:rPr>
              <a:t>Aurélie Coste, Thierry Corneille, Frédéric </a:t>
            </a:r>
            <a:r>
              <a:rPr lang="fr-FR" sz="1100" kern="0" dirty="0" err="1">
                <a:solidFill>
                  <a:srgbClr val="000000"/>
                </a:solidFill>
                <a:latin typeface="Arial" pitchFamily="34"/>
                <a:cs typeface="Arial" pitchFamily="34"/>
              </a:rPr>
              <a:t>Delcassou</a:t>
            </a:r>
            <a:r>
              <a:rPr lang="fr-FR" sz="1100" kern="0" dirty="0">
                <a:solidFill>
                  <a:srgbClr val="000000"/>
                </a:solidFill>
                <a:latin typeface="Arial" pitchFamily="34"/>
                <a:cs typeface="Arial" pitchFamily="34"/>
              </a:rPr>
              <a:t>, Sabrina </a:t>
            </a:r>
            <a:r>
              <a:rPr lang="fr-FR" sz="1100" kern="0" dirty="0" err="1">
                <a:solidFill>
                  <a:srgbClr val="000000"/>
                </a:solidFill>
                <a:latin typeface="Arial" pitchFamily="34"/>
                <a:cs typeface="Arial" pitchFamily="34"/>
              </a:rPr>
              <a:t>Dellarosa</a:t>
            </a:r>
            <a:r>
              <a:rPr lang="fr-FR" sz="1100" kern="0" dirty="0">
                <a:solidFill>
                  <a:srgbClr val="000000"/>
                </a:solidFill>
                <a:latin typeface="Arial" pitchFamily="34"/>
                <a:cs typeface="Arial" pitchFamily="34"/>
              </a:rPr>
              <a:t>, Jean-Luc Delmas et Céline Tardy (FDCETAM 13)</a:t>
            </a:r>
          </a:p>
          <a:p>
            <a:pPr marL="628650" lvl="1" indent="-171450">
              <a:spcAft>
                <a:spcPts val="600"/>
              </a:spcAft>
              <a:buFont typeface="Wingdings" panose="05000000000000000000" pitchFamily="2" charset="2"/>
              <a:buChar char="Ø"/>
              <a:defRPr sz="1800" b="0" i="0" u="none" strike="noStrike" kern="0" cap="none" spc="0" baseline="0">
                <a:solidFill>
                  <a:srgbClr val="000000"/>
                </a:solidFill>
                <a:uFillTx/>
              </a:defRPr>
            </a:pPr>
            <a:r>
              <a:rPr lang="fr-FR" sz="1100" kern="0" dirty="0">
                <a:solidFill>
                  <a:srgbClr val="000000"/>
                </a:solidFill>
                <a:latin typeface="Arial" pitchFamily="34"/>
                <a:cs typeface="Arial" pitchFamily="34"/>
              </a:rPr>
              <a:t>Lucas Tosello– Chambre d’agriculture des Bouches-du-Rhône</a:t>
            </a:r>
          </a:p>
          <a:p>
            <a:pPr marL="628650" lvl="1" indent="-171450">
              <a:spcAft>
                <a:spcPts val="300"/>
              </a:spcAft>
              <a:buFont typeface="Wingdings" panose="05000000000000000000" pitchFamily="2" charset="2"/>
              <a:buChar char="Ø"/>
              <a:defRPr sz="1800" b="0" i="0" u="none" strike="noStrike" kern="0" cap="none" spc="0" baseline="0">
                <a:solidFill>
                  <a:srgbClr val="000000"/>
                </a:solidFill>
                <a:uFillTx/>
              </a:defRPr>
            </a:pPr>
            <a:r>
              <a:rPr lang="fr-FR" sz="1100" kern="0" dirty="0">
                <a:solidFill>
                  <a:srgbClr val="000000"/>
                </a:solidFill>
                <a:latin typeface="Arial" pitchFamily="34"/>
                <a:cs typeface="Arial" pitchFamily="34"/>
              </a:rPr>
              <a:t>Julie </a:t>
            </a:r>
            <a:r>
              <a:rPr lang="fr-FR" sz="1100" kern="0" dirty="0" err="1">
                <a:solidFill>
                  <a:srgbClr val="000000"/>
                </a:solidFill>
                <a:latin typeface="Arial" pitchFamily="34"/>
                <a:cs typeface="Arial" pitchFamily="34"/>
              </a:rPr>
              <a:t>Hars</a:t>
            </a:r>
            <a:r>
              <a:rPr lang="fr-FR" sz="1100" kern="0" dirty="0">
                <a:solidFill>
                  <a:srgbClr val="000000"/>
                </a:solidFill>
                <a:latin typeface="Arial" pitchFamily="34"/>
                <a:cs typeface="Arial" pitchFamily="34"/>
              </a:rPr>
              <a:t> – Chambre d’agriculture du Var</a:t>
            </a:r>
          </a:p>
          <a:p>
            <a:pPr marL="628650" lvl="1" indent="-171450">
              <a:spcAft>
                <a:spcPts val="600"/>
              </a:spcAft>
              <a:buFont typeface="Wingdings" panose="05000000000000000000" pitchFamily="2" charset="2"/>
              <a:buChar char="Ø"/>
              <a:defRPr sz="1800" b="0" i="0" u="none" strike="noStrike" kern="0" cap="none" spc="0" baseline="0">
                <a:solidFill>
                  <a:srgbClr val="000000"/>
                </a:solidFill>
                <a:uFillTx/>
              </a:defRPr>
            </a:pPr>
            <a:r>
              <a:rPr lang="fr-FR" sz="1100" kern="0" dirty="0">
                <a:solidFill>
                  <a:srgbClr val="000000"/>
                </a:solidFill>
                <a:latin typeface="Arial" pitchFamily="34"/>
                <a:cs typeface="Arial" pitchFamily="34"/>
              </a:rPr>
              <a:t>Marcel </a:t>
            </a:r>
            <a:r>
              <a:rPr lang="fr-FR" sz="1100" kern="0" dirty="0" err="1">
                <a:solidFill>
                  <a:srgbClr val="000000"/>
                </a:solidFill>
                <a:latin typeface="Arial" pitchFamily="34"/>
                <a:cs typeface="Arial" pitchFamily="34"/>
              </a:rPr>
              <a:t>Caporalino</a:t>
            </a:r>
            <a:r>
              <a:rPr lang="fr-FR" sz="1100" kern="0" dirty="0">
                <a:solidFill>
                  <a:srgbClr val="000000"/>
                </a:solidFill>
                <a:latin typeface="Arial" pitchFamily="34"/>
                <a:cs typeface="Arial" pitchFamily="34"/>
              </a:rPr>
              <a:t> – (Terre d’Azur)</a:t>
            </a:r>
            <a:endParaRPr lang="fr-FR" sz="1050" dirty="0"/>
          </a:p>
          <a:p>
            <a:pPr marL="3175" lvl="1" indent="-3175" algn="just">
              <a:spcAft>
                <a:spcPts val="300"/>
              </a:spcAft>
              <a:tabLst>
                <a:tab pos="0" algn="l"/>
              </a:tabLst>
              <a:defRPr sz="1800" b="0" i="0" u="none" strike="noStrike" kern="0" cap="none" spc="0" baseline="0">
                <a:solidFill>
                  <a:srgbClr val="000000"/>
                </a:solidFill>
                <a:uFillTx/>
              </a:defRPr>
            </a:pPr>
            <a:r>
              <a:rPr lang="fr-FR" sz="1100" dirty="0"/>
              <a:t>L’évaluation des risques est faite à partir de parcelles fixes et parcelles flottantes. Les notations se font tous les 15 jours. Le suivi s’effectue de la plantation jusqu’à la récolte, ce qui équivaut à environ 11-12 passages pour les parcelles sol et 18 passages pour les parcelles hors sol. Les notations sont réalisées à partir de 10 plants par parcelle via le protocole d’observation national harmonisé et sont saisies sur la base de données Latitude. L’animateur réalise la synthèse des observations pour la rédaction du bulletin qui est ensuite validé par les observateurs avant diffusion.</a:t>
            </a:r>
          </a:p>
        </p:txBody>
      </p:sp>
      <p:sp>
        <p:nvSpPr>
          <p:cNvPr id="19" name="Rectangle 18">
            <a:extLst>
              <a:ext uri="{FF2B5EF4-FFF2-40B4-BE49-F238E27FC236}">
                <a16:creationId xmlns:a16="http://schemas.microsoft.com/office/drawing/2014/main" id="{2CC82F83-6CF5-4235-B807-97821293CC99}"/>
              </a:ext>
            </a:extLst>
          </p:cNvPr>
          <p:cNvSpPr/>
          <p:nvPr/>
        </p:nvSpPr>
        <p:spPr>
          <a:xfrm>
            <a:off x="99451" y="3219547"/>
            <a:ext cx="6579812" cy="553998"/>
          </a:xfrm>
          <a:prstGeom prst="rect">
            <a:avLst/>
          </a:prstGeom>
        </p:spPr>
        <p:txBody>
          <a:bodyPr wrap="square">
            <a:spAutoFit/>
          </a:bodyPr>
          <a:lstStyle/>
          <a:p>
            <a:pPr algn="just">
              <a:spcAft>
                <a:spcPts val="600"/>
              </a:spcAft>
              <a:defRPr sz="1800" b="0" i="0" u="none" strike="noStrike" kern="0" cap="none" spc="0" baseline="0">
                <a:solidFill>
                  <a:srgbClr val="000000"/>
                </a:solidFill>
                <a:uFillTx/>
              </a:defRPr>
            </a:pPr>
            <a:r>
              <a:rPr lang="fr-FR" sz="1400" b="1" kern="0" dirty="0">
                <a:solidFill>
                  <a:srgbClr val="2FB497"/>
                </a:solidFill>
                <a:latin typeface="Arial" pitchFamily="34"/>
                <a:cs typeface="Arial" pitchFamily="34"/>
              </a:rPr>
              <a:t>Edition des bulletins</a:t>
            </a:r>
          </a:p>
          <a:p>
            <a:pPr algn="just"/>
            <a:endParaRPr lang="fr-FR" sz="1100" dirty="0"/>
          </a:p>
        </p:txBody>
      </p:sp>
      <p:graphicFrame>
        <p:nvGraphicFramePr>
          <p:cNvPr id="13" name="Tableau 12">
            <a:extLst>
              <a:ext uri="{FF2B5EF4-FFF2-40B4-BE49-F238E27FC236}">
                <a16:creationId xmlns:a16="http://schemas.microsoft.com/office/drawing/2014/main" id="{3F5337E7-C85A-4392-B322-48285D4CEA36}"/>
              </a:ext>
            </a:extLst>
          </p:cNvPr>
          <p:cNvGraphicFramePr>
            <a:graphicFrameLocks noGrp="1"/>
          </p:cNvGraphicFramePr>
          <p:nvPr>
            <p:extLst>
              <p:ext uri="{D42A27DB-BD31-4B8C-83A1-F6EECF244321}">
                <p14:modId xmlns:p14="http://schemas.microsoft.com/office/powerpoint/2010/main" val="3270171305"/>
              </p:ext>
            </p:extLst>
          </p:nvPr>
        </p:nvGraphicFramePr>
        <p:xfrm>
          <a:off x="226443" y="3541482"/>
          <a:ext cx="6336809" cy="457200"/>
        </p:xfrm>
        <a:graphic>
          <a:graphicData uri="http://schemas.openxmlformats.org/drawingml/2006/table">
            <a:tbl>
              <a:tblPr>
                <a:tableStyleId>{5C22544A-7EE6-4342-B048-85BDC9FD1C3A}</a:tableStyleId>
              </a:tblPr>
              <a:tblGrid>
                <a:gridCol w="948749">
                  <a:extLst>
                    <a:ext uri="{9D8B030D-6E8A-4147-A177-3AD203B41FA5}">
                      <a16:colId xmlns:a16="http://schemas.microsoft.com/office/drawing/2014/main" val="1741971544"/>
                    </a:ext>
                  </a:extLst>
                </a:gridCol>
                <a:gridCol w="401394">
                  <a:extLst>
                    <a:ext uri="{9D8B030D-6E8A-4147-A177-3AD203B41FA5}">
                      <a16:colId xmlns:a16="http://schemas.microsoft.com/office/drawing/2014/main" val="2959607741"/>
                    </a:ext>
                  </a:extLst>
                </a:gridCol>
                <a:gridCol w="401394">
                  <a:extLst>
                    <a:ext uri="{9D8B030D-6E8A-4147-A177-3AD203B41FA5}">
                      <a16:colId xmlns:a16="http://schemas.microsoft.com/office/drawing/2014/main" val="246125899"/>
                    </a:ext>
                  </a:extLst>
                </a:gridCol>
                <a:gridCol w="406400">
                  <a:extLst>
                    <a:ext uri="{9D8B030D-6E8A-4147-A177-3AD203B41FA5}">
                      <a16:colId xmlns:a16="http://schemas.microsoft.com/office/drawing/2014/main" val="2132323790"/>
                    </a:ext>
                  </a:extLst>
                </a:gridCol>
                <a:gridCol w="401394">
                  <a:extLst>
                    <a:ext uri="{9D8B030D-6E8A-4147-A177-3AD203B41FA5}">
                      <a16:colId xmlns:a16="http://schemas.microsoft.com/office/drawing/2014/main" val="3065468089"/>
                    </a:ext>
                  </a:extLst>
                </a:gridCol>
                <a:gridCol w="401394">
                  <a:extLst>
                    <a:ext uri="{9D8B030D-6E8A-4147-A177-3AD203B41FA5}">
                      <a16:colId xmlns:a16="http://schemas.microsoft.com/office/drawing/2014/main" val="3667471927"/>
                    </a:ext>
                  </a:extLst>
                </a:gridCol>
                <a:gridCol w="401394">
                  <a:extLst>
                    <a:ext uri="{9D8B030D-6E8A-4147-A177-3AD203B41FA5}">
                      <a16:colId xmlns:a16="http://schemas.microsoft.com/office/drawing/2014/main" val="3192214840"/>
                    </a:ext>
                  </a:extLst>
                </a:gridCol>
                <a:gridCol w="401394">
                  <a:extLst>
                    <a:ext uri="{9D8B030D-6E8A-4147-A177-3AD203B41FA5}">
                      <a16:colId xmlns:a16="http://schemas.microsoft.com/office/drawing/2014/main" val="2143498919"/>
                    </a:ext>
                  </a:extLst>
                </a:gridCol>
                <a:gridCol w="401394">
                  <a:extLst>
                    <a:ext uri="{9D8B030D-6E8A-4147-A177-3AD203B41FA5}">
                      <a16:colId xmlns:a16="http://schemas.microsoft.com/office/drawing/2014/main" val="2394424589"/>
                    </a:ext>
                  </a:extLst>
                </a:gridCol>
                <a:gridCol w="401394">
                  <a:extLst>
                    <a:ext uri="{9D8B030D-6E8A-4147-A177-3AD203B41FA5}">
                      <a16:colId xmlns:a16="http://schemas.microsoft.com/office/drawing/2014/main" val="4257339831"/>
                    </a:ext>
                  </a:extLst>
                </a:gridCol>
                <a:gridCol w="401394">
                  <a:extLst>
                    <a:ext uri="{9D8B030D-6E8A-4147-A177-3AD203B41FA5}">
                      <a16:colId xmlns:a16="http://schemas.microsoft.com/office/drawing/2014/main" val="908955185"/>
                    </a:ext>
                  </a:extLst>
                </a:gridCol>
                <a:gridCol w="401394">
                  <a:extLst>
                    <a:ext uri="{9D8B030D-6E8A-4147-A177-3AD203B41FA5}">
                      <a16:colId xmlns:a16="http://schemas.microsoft.com/office/drawing/2014/main" val="1770233141"/>
                    </a:ext>
                  </a:extLst>
                </a:gridCol>
                <a:gridCol w="401394">
                  <a:extLst>
                    <a:ext uri="{9D8B030D-6E8A-4147-A177-3AD203B41FA5}">
                      <a16:colId xmlns:a16="http://schemas.microsoft.com/office/drawing/2014/main" val="1769908881"/>
                    </a:ext>
                  </a:extLst>
                </a:gridCol>
                <a:gridCol w="566326">
                  <a:extLst>
                    <a:ext uri="{9D8B030D-6E8A-4147-A177-3AD203B41FA5}">
                      <a16:colId xmlns:a16="http://schemas.microsoft.com/office/drawing/2014/main" val="1202199603"/>
                    </a:ext>
                  </a:extLst>
                </a:gridCol>
              </a:tblGrid>
              <a:tr h="0">
                <a:tc>
                  <a:txBody>
                    <a:bodyPr/>
                    <a:lstStyle/>
                    <a:p>
                      <a:pPr algn="ctr">
                        <a:spcAft>
                          <a:spcPts val="0"/>
                        </a:spcAft>
                      </a:pPr>
                      <a:r>
                        <a:rPr lang="fr-FR" sz="1000" b="0" dirty="0">
                          <a:effectLst/>
                          <a:latin typeface="Arial" panose="020B0604020202020204" pitchFamily="34" charset="0"/>
                          <a:cs typeface="Arial" panose="020B0604020202020204" pitchFamily="34" charset="0"/>
                        </a:rPr>
                        <a:t>Mois</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E9415B"/>
                      </a:solidFill>
                      <a:prstDash val="solid"/>
                      <a:round/>
                      <a:headEnd type="none" w="med" len="med"/>
                      <a:tailEnd type="none" w="med" len="med"/>
                    </a:lnL>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Janv.</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Fév.</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Mars</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Avril</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ea typeface="Times New Roman" panose="02020603050405020304" pitchFamily="18" charset="0"/>
                          <a:cs typeface="Arial" panose="020B0604020202020204" pitchFamily="34" charset="0"/>
                        </a:rPr>
                        <a:t>Mai</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Juin</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Juil.</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Août</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Sept.</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Oct.</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Nov.</a:t>
                      </a:r>
                      <a:endParaRPr lang="fr-FR"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Déc.</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b="0" dirty="0">
                          <a:effectLst/>
                          <a:latin typeface="Arial" panose="020B0604020202020204" pitchFamily="34" charset="0"/>
                          <a:cs typeface="Arial" panose="020B0604020202020204" pitchFamily="34" charset="0"/>
                        </a:rPr>
                        <a:t>TOTAL</a:t>
                      </a:r>
                    </a:p>
                  </a:txBody>
                  <a:tcPr marL="44450" marR="44450" marT="0" marB="0" anchor="ctr">
                    <a:lnR w="12700" cap="flat" cmpd="sng" algn="ctr">
                      <a:solidFill>
                        <a:srgbClr val="E9415B"/>
                      </a:solidFill>
                      <a:prstDash val="solid"/>
                      <a:round/>
                      <a:headEnd type="none" w="med" len="med"/>
                      <a:tailEnd type="none" w="med" len="med"/>
                    </a:ln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77209443"/>
                  </a:ext>
                </a:extLst>
              </a:tr>
              <a:tr h="0">
                <a:tc>
                  <a:txBody>
                    <a:bodyPr/>
                    <a:lstStyle/>
                    <a:p>
                      <a:pPr algn="ctr">
                        <a:spcAft>
                          <a:spcPts val="0"/>
                        </a:spcAft>
                      </a:pPr>
                      <a:r>
                        <a:rPr lang="fr-FR" sz="1000" dirty="0">
                          <a:effectLst/>
                          <a:latin typeface="Arial" panose="020B0604020202020204" pitchFamily="34" charset="0"/>
                          <a:cs typeface="Arial" panose="020B0604020202020204" pitchFamily="34" charset="0"/>
                        </a:rPr>
                        <a:t>Nombre de BSV</a:t>
                      </a:r>
                      <a:endParaRPr lang="fr-FR"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E9415B"/>
                      </a:solidFill>
                      <a:prstDash val="solid"/>
                      <a:round/>
                      <a:headEnd type="none" w="med" len="med"/>
                      <a:tailEnd type="none" w="med" len="med"/>
                    </a:lnL>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nchor="ct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23</a:t>
                      </a:r>
                    </a:p>
                  </a:txBody>
                  <a:tcPr marL="44450" marR="44450" marT="0" marB="0" anchor="ctr">
                    <a:lnR w="12700" cap="flat" cmpd="sng" algn="ctr">
                      <a:solidFill>
                        <a:srgbClr val="E9415B"/>
                      </a:solidFill>
                      <a:prstDash val="solid"/>
                      <a:round/>
                      <a:headEnd type="none" w="med" len="med"/>
                      <a:tailEnd type="none" w="med" len="med"/>
                    </a:lnR>
                    <a:lnT w="12700" cap="flat" cmpd="sng" algn="ctr">
                      <a:solidFill>
                        <a:srgbClr val="E9415B"/>
                      </a:solidFill>
                      <a:prstDash val="solid"/>
                      <a:round/>
                      <a:headEnd type="none" w="med" len="med"/>
                      <a:tailEnd type="none" w="med" len="med"/>
                    </a:lnT>
                    <a:lnB w="12700" cap="flat" cmpd="sng" algn="ctr">
                      <a:solidFill>
                        <a:srgbClr val="E9415B"/>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61732503"/>
                  </a:ext>
                </a:extLst>
              </a:tr>
            </a:tbl>
          </a:graphicData>
        </a:graphic>
      </p:graphicFrame>
      <p:sp>
        <p:nvSpPr>
          <p:cNvPr id="2" name="ZoneTexte 1">
            <a:extLst>
              <a:ext uri="{FF2B5EF4-FFF2-40B4-BE49-F238E27FC236}">
                <a16:creationId xmlns:a16="http://schemas.microsoft.com/office/drawing/2014/main" id="{AB5B6D65-F5C3-477B-9008-963D645E67F6}"/>
              </a:ext>
            </a:extLst>
          </p:cNvPr>
          <p:cNvSpPr txBox="1"/>
          <p:nvPr/>
        </p:nvSpPr>
        <p:spPr>
          <a:xfrm>
            <a:off x="99451" y="4403139"/>
            <a:ext cx="6463801" cy="2492990"/>
          </a:xfrm>
          <a:prstGeom prst="rect">
            <a:avLst/>
          </a:prstGeom>
          <a:noFill/>
        </p:spPr>
        <p:txBody>
          <a:bodyPr wrap="square" rtlCol="0">
            <a:spAutoFit/>
          </a:bodyPr>
          <a:lstStyle/>
          <a:p>
            <a:pPr algn="just">
              <a:spcAft>
                <a:spcPts val="400"/>
              </a:spcAft>
            </a:pPr>
            <a:r>
              <a:rPr lang="fr-FR" sz="1400" b="1" kern="0" dirty="0">
                <a:solidFill>
                  <a:srgbClr val="2FB497"/>
                </a:solidFill>
                <a:latin typeface="Arial" pitchFamily="34"/>
                <a:cs typeface="Arial" pitchFamily="34"/>
              </a:rPr>
              <a:t>Parcelles fixes</a:t>
            </a:r>
          </a:p>
          <a:p>
            <a:pPr algn="just">
              <a:spcAft>
                <a:spcPts val="400"/>
              </a:spcAft>
            </a:pPr>
            <a:r>
              <a:rPr lang="fr-FR" sz="1100" dirty="0"/>
              <a:t>Les parcelles fixes sont choisies pour être représentatives des cultures de la région dans des systèmes sous abri en sol (5 parcelles) et hors-sol (5 parcelles). Les variétés et les créneaux de culture sont à l’image de la production régionale : </a:t>
            </a:r>
          </a:p>
          <a:p>
            <a:pPr marL="171450" indent="-171450" algn="just">
              <a:buFont typeface="Wingdings" panose="05000000000000000000" pitchFamily="2" charset="2"/>
              <a:buChar char="Ø"/>
            </a:pPr>
            <a:r>
              <a:rPr lang="fr-FR" sz="1100" u="sng" dirty="0"/>
              <a:t>En hors-sol</a:t>
            </a:r>
            <a:r>
              <a:rPr lang="fr-FR" sz="1100" dirty="0"/>
              <a:t>, ce sont des variétés grappes (Clyde) et des variétés de diversification (Brioso, </a:t>
            </a:r>
            <a:r>
              <a:rPr lang="fr-FR" sz="1100" dirty="0" err="1"/>
              <a:t>Cauralina</a:t>
            </a:r>
            <a:r>
              <a:rPr lang="fr-FR" sz="1100" dirty="0"/>
              <a:t>) plantées essentiellement en novembre-décembre. Une parcelle est consacrée à une plantation précoce en août et une autre parcelle en plantation tardive de mars.</a:t>
            </a:r>
          </a:p>
          <a:p>
            <a:pPr marL="171450" indent="-171450" algn="just">
              <a:spcAft>
                <a:spcPts val="400"/>
              </a:spcAft>
              <a:buFont typeface="Wingdings" panose="05000000000000000000" pitchFamily="2" charset="2"/>
              <a:buChar char="Ø"/>
            </a:pPr>
            <a:r>
              <a:rPr lang="fr-FR" sz="1100" u="sng" dirty="0"/>
              <a:t>En sol</a:t>
            </a:r>
            <a:r>
              <a:rPr lang="fr-FR" sz="1100" dirty="0"/>
              <a:t>, cette année les parcelles comprennent une variété ronde vrac (</a:t>
            </a:r>
            <a:r>
              <a:rPr lang="fr-FR" sz="1100" dirty="0" err="1"/>
              <a:t>Kanavaro</a:t>
            </a:r>
            <a:r>
              <a:rPr lang="fr-FR" sz="1100" dirty="0"/>
              <a:t>), des variétés de diversification (</a:t>
            </a:r>
            <a:r>
              <a:rPr lang="fr-FR" sz="1100" dirty="0" err="1"/>
              <a:t>Cauralina</a:t>
            </a:r>
            <a:r>
              <a:rPr lang="fr-FR" sz="1100" dirty="0"/>
              <a:t>, </a:t>
            </a:r>
            <a:r>
              <a:rPr lang="fr-FR" sz="1100" dirty="0" err="1"/>
              <a:t>Corizia</a:t>
            </a:r>
            <a:r>
              <a:rPr lang="fr-FR" sz="1100" dirty="0"/>
              <a:t>, </a:t>
            </a:r>
            <a:r>
              <a:rPr lang="fr-FR" sz="1100" dirty="0" err="1"/>
              <a:t>Marbonne</a:t>
            </a:r>
            <a:r>
              <a:rPr lang="fr-FR" sz="1100" dirty="0"/>
              <a:t>). Les plantations sont étalées entre le 3 février et le 15 avril. Elles sont toutes greffées. </a:t>
            </a:r>
          </a:p>
          <a:p>
            <a:pPr algn="just"/>
            <a:r>
              <a:rPr lang="fr-FR" sz="1100" dirty="0"/>
              <a:t>Concernant les pratiques de protection des cultures, tous les producteurs suivent des traitements raisonnés avec en grande majorité l’utilisation de la Protection Biologique Intégrée (PBI) et de la confusion sexuelle contre </a:t>
            </a:r>
            <a:r>
              <a:rPr lang="fr-FR" sz="1100" i="1" dirty="0" err="1"/>
              <a:t>Tuta</a:t>
            </a:r>
            <a:r>
              <a:rPr lang="fr-FR" sz="1100" i="1" dirty="0"/>
              <a:t> </a:t>
            </a:r>
            <a:r>
              <a:rPr lang="fr-FR" sz="1100" i="1" dirty="0" err="1"/>
              <a:t>absoluta</a:t>
            </a:r>
            <a:endParaRPr lang="fr-FR" sz="1100" i="1" dirty="0"/>
          </a:p>
        </p:txBody>
      </p:sp>
      <p:sp>
        <p:nvSpPr>
          <p:cNvPr id="14" name="ZoneTexte 13">
            <a:extLst>
              <a:ext uri="{FF2B5EF4-FFF2-40B4-BE49-F238E27FC236}">
                <a16:creationId xmlns:a16="http://schemas.microsoft.com/office/drawing/2014/main" id="{6ED4BC04-D75B-46A5-AE60-0B47E828284D}"/>
              </a:ext>
            </a:extLst>
          </p:cNvPr>
          <p:cNvSpPr txBox="1"/>
          <p:nvPr/>
        </p:nvSpPr>
        <p:spPr>
          <a:xfrm>
            <a:off x="99451" y="4067944"/>
            <a:ext cx="2409755" cy="338554"/>
          </a:xfrm>
          <a:prstGeom prst="rect">
            <a:avLst/>
          </a:prstGeom>
          <a:noFill/>
        </p:spPr>
        <p:txBody>
          <a:bodyPr wrap="square">
            <a:spAutoFit/>
          </a:bodyPr>
          <a:lstStyle/>
          <a:p>
            <a:pPr lvl="0">
              <a:spcAft>
                <a:spcPts val="18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Réseau parcellaire</a:t>
            </a:r>
          </a:p>
        </p:txBody>
      </p:sp>
      <p:grpSp>
        <p:nvGrpSpPr>
          <p:cNvPr id="4" name="Groupe 3">
            <a:extLst>
              <a:ext uri="{FF2B5EF4-FFF2-40B4-BE49-F238E27FC236}">
                <a16:creationId xmlns:a16="http://schemas.microsoft.com/office/drawing/2014/main" id="{3EA0FCC0-853C-4808-802D-B26E6D4831FF}"/>
              </a:ext>
            </a:extLst>
          </p:cNvPr>
          <p:cNvGrpSpPr/>
          <p:nvPr/>
        </p:nvGrpSpPr>
        <p:grpSpPr>
          <a:xfrm>
            <a:off x="226443" y="6876256"/>
            <a:ext cx="6452820" cy="1902717"/>
            <a:chOff x="226443" y="6896129"/>
            <a:chExt cx="6452820" cy="1902717"/>
          </a:xfrm>
        </p:grpSpPr>
        <p:graphicFrame>
          <p:nvGraphicFramePr>
            <p:cNvPr id="15" name="Graphique 14">
              <a:extLst>
                <a:ext uri="{FF2B5EF4-FFF2-40B4-BE49-F238E27FC236}">
                  <a16:creationId xmlns:a16="http://schemas.microsoft.com/office/drawing/2014/main" id="{86756AB2-A343-458B-AD11-F8B57C15E23F}"/>
                </a:ext>
              </a:extLst>
            </p:cNvPr>
            <p:cNvGraphicFramePr>
              <a:graphicFrameLocks/>
            </p:cNvGraphicFramePr>
            <p:nvPr>
              <p:extLst>
                <p:ext uri="{D42A27DB-BD31-4B8C-83A1-F6EECF244321}">
                  <p14:modId xmlns:p14="http://schemas.microsoft.com/office/powerpoint/2010/main" val="3338615873"/>
                </p:ext>
              </p:extLst>
            </p:nvPr>
          </p:nvGraphicFramePr>
          <p:xfrm>
            <a:off x="226443" y="6896129"/>
            <a:ext cx="6452820" cy="1902717"/>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97431B28-22CA-4702-BB1A-29778DD4E1BF}"/>
                </a:ext>
              </a:extLst>
            </p:cNvPr>
            <p:cNvSpPr txBox="1"/>
            <p:nvPr/>
          </p:nvSpPr>
          <p:spPr>
            <a:xfrm>
              <a:off x="1556792" y="8532440"/>
              <a:ext cx="4951270" cy="246221"/>
            </a:xfrm>
            <a:prstGeom prst="rect">
              <a:avLst/>
            </a:prstGeom>
            <a:solidFill>
              <a:schemeClr val="bg1"/>
            </a:solidFill>
          </p:spPr>
          <p:txBody>
            <a:bodyPr wrap="square" rtlCol="0">
              <a:spAutoFit/>
            </a:bodyPr>
            <a:lstStyle/>
            <a:p>
              <a:r>
                <a:rPr lang="fr-FR" sz="1000" dirty="0">
                  <a:solidFill>
                    <a:schemeClr val="tx1">
                      <a:lumMod val="65000"/>
                      <a:lumOff val="35000"/>
                    </a:schemeClr>
                  </a:solidFill>
                </a:rPr>
                <a:t>Août  Sept. Oct.  Nov. Déc. Jan.   Fév. Mars Avril   Mai  Juin  Juil.   Août  Sept. </a:t>
              </a:r>
              <a:r>
                <a:rPr lang="fr-FR" sz="1000" dirty="0" err="1">
                  <a:solidFill>
                    <a:schemeClr val="tx1">
                      <a:lumMod val="65000"/>
                      <a:lumOff val="35000"/>
                    </a:schemeClr>
                  </a:solidFill>
                </a:rPr>
                <a:t>Oct</a:t>
              </a:r>
              <a:endParaRPr lang="fr-FR" sz="1000" dirty="0">
                <a:solidFill>
                  <a:schemeClr val="tx1">
                    <a:lumMod val="65000"/>
                    <a:lumOff val="35000"/>
                  </a:schemeClr>
                </a:solidFill>
              </a:endParaRPr>
            </a:p>
          </p:txBody>
        </p:sp>
      </p:grpSp>
      <p:sp>
        <p:nvSpPr>
          <p:cNvPr id="20" name="ZoneTexte 19">
            <a:extLst>
              <a:ext uri="{FF2B5EF4-FFF2-40B4-BE49-F238E27FC236}">
                <a16:creationId xmlns:a16="http://schemas.microsoft.com/office/drawing/2014/main" id="{E19F1BF3-C487-47DA-8C1D-875C3699BF96}"/>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sp>
        <p:nvSpPr>
          <p:cNvPr id="24" name="Rectangle 23"/>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RESEAU D’EPIDEMIOSURVEILLANCE</a:t>
            </a:r>
          </a:p>
        </p:txBody>
      </p: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3" name="Rectangle 12">
            <a:extLst>
              <a:ext uri="{FF2B5EF4-FFF2-40B4-BE49-F238E27FC236}">
                <a16:creationId xmlns:a16="http://schemas.microsoft.com/office/drawing/2014/main" id="{D685159C-88F9-449B-BA6B-1CA7EA0076AB}"/>
              </a:ext>
            </a:extLst>
          </p:cNvPr>
          <p:cNvSpPr/>
          <p:nvPr/>
        </p:nvSpPr>
        <p:spPr>
          <a:xfrm>
            <a:off x="115567" y="502771"/>
            <a:ext cx="6602733" cy="2426305"/>
          </a:xfrm>
          <a:prstGeom prst="rect">
            <a:avLst/>
          </a:prstGeom>
        </p:spPr>
        <p:txBody>
          <a:bodyPr wrap="square">
            <a:spAutoFit/>
          </a:bodyPr>
          <a:lstStyle/>
          <a:p>
            <a:pPr>
              <a:spcAft>
                <a:spcPts val="400"/>
              </a:spcAft>
            </a:pPr>
            <a:r>
              <a:rPr lang="fr-FR" sz="1400" b="1" kern="0" dirty="0">
                <a:solidFill>
                  <a:srgbClr val="2FB497"/>
                </a:solidFill>
                <a:latin typeface="Arial" pitchFamily="34"/>
                <a:cs typeface="Arial" pitchFamily="34"/>
              </a:rPr>
              <a:t>Parcelles flottantes </a:t>
            </a:r>
            <a:endParaRPr lang="fr-FR" sz="1100" b="1" kern="0" dirty="0">
              <a:solidFill>
                <a:srgbClr val="2FB497"/>
              </a:solidFill>
              <a:latin typeface="Arial" pitchFamily="34"/>
              <a:cs typeface="Arial" pitchFamily="34"/>
            </a:endParaRPr>
          </a:p>
          <a:p>
            <a:pPr algn="just">
              <a:spcAft>
                <a:spcPts val="600"/>
              </a:spcAft>
            </a:pPr>
            <a:r>
              <a:rPr lang="fr-FR" sz="1100" kern="0" dirty="0">
                <a:latin typeface="Arial" pitchFamily="34"/>
                <a:cs typeface="Arial" pitchFamily="34"/>
              </a:rPr>
              <a:t>Les parcelles flottantes sont des parcelles observées ponctuellement à l’initiative de l’observateur en supplément des parcelles fixes, pour prévenir d’une problématique importante non observée sur les parcelles fixes ; appuyer les observations des parcelles fixes et mettre en évidence la présence de bioagresseurs émergents. </a:t>
            </a:r>
          </a:p>
          <a:p>
            <a:pPr algn="just"/>
            <a:r>
              <a:rPr lang="fr-FR" sz="1100" dirty="0"/>
              <a:t>Seize parcelles flottantes ont été observées cette saison dont 7 dans le Var (Ollioules, Evenos et Carqueiranne), 3 dans les Alpes-Maritimes (Roquette-sur-Siagne), 3 dans le Vaucluse (Carpentras et Monteux) et 3 dans les Bouches-du-Rhône (Saint-Andiol, Eyragues et Châteaurenard).</a:t>
            </a:r>
          </a:p>
          <a:p>
            <a:pPr algn="just"/>
            <a:endParaRPr lang="fr-FR" sz="1100" dirty="0"/>
          </a:p>
          <a:p>
            <a:pPr marL="12700" algn="just">
              <a:lnSpc>
                <a:spcPct val="100000"/>
              </a:lnSpc>
              <a:spcBef>
                <a:spcPts val="0"/>
              </a:spcBef>
              <a:spcAft>
                <a:spcPts val="400"/>
              </a:spcAft>
            </a:pPr>
            <a:r>
              <a:rPr lang="fr-FR" sz="1600" b="1" spc="-15" dirty="0">
                <a:solidFill>
                  <a:srgbClr val="E9425C"/>
                </a:solidFill>
                <a:latin typeface="Arial"/>
                <a:cs typeface="Arial"/>
              </a:rPr>
              <a:t>Analyses</a:t>
            </a:r>
            <a:r>
              <a:rPr lang="fr-FR" sz="1600" b="1" spc="65" dirty="0">
                <a:solidFill>
                  <a:srgbClr val="E9425C"/>
                </a:solidFill>
                <a:latin typeface="Arial"/>
                <a:cs typeface="Arial"/>
              </a:rPr>
              <a:t> </a:t>
            </a:r>
            <a:r>
              <a:rPr lang="fr-FR" sz="1600" b="1" spc="-15" dirty="0">
                <a:solidFill>
                  <a:srgbClr val="E9425C"/>
                </a:solidFill>
                <a:latin typeface="Arial"/>
                <a:cs typeface="Arial"/>
              </a:rPr>
              <a:t>envoyées</a:t>
            </a:r>
            <a:r>
              <a:rPr lang="fr-FR" sz="1600" b="1" spc="65" dirty="0">
                <a:solidFill>
                  <a:srgbClr val="E9425C"/>
                </a:solidFill>
                <a:latin typeface="Arial"/>
                <a:cs typeface="Arial"/>
              </a:rPr>
              <a:t> </a:t>
            </a:r>
            <a:r>
              <a:rPr lang="fr-FR" sz="1600" b="1" spc="-5" dirty="0">
                <a:solidFill>
                  <a:srgbClr val="E9425C"/>
                </a:solidFill>
                <a:latin typeface="Arial"/>
                <a:cs typeface="Arial"/>
              </a:rPr>
              <a:t>au</a:t>
            </a:r>
            <a:r>
              <a:rPr lang="fr-FR" sz="1600" b="1" spc="-10" dirty="0">
                <a:solidFill>
                  <a:srgbClr val="E9425C"/>
                </a:solidFill>
                <a:latin typeface="Arial"/>
                <a:cs typeface="Arial"/>
              </a:rPr>
              <a:t> </a:t>
            </a:r>
            <a:r>
              <a:rPr lang="fr-FR" sz="1600" b="1" spc="-5" dirty="0">
                <a:solidFill>
                  <a:srgbClr val="E9425C"/>
                </a:solidFill>
                <a:latin typeface="Arial"/>
                <a:cs typeface="Arial"/>
              </a:rPr>
              <a:t>laboratoire</a:t>
            </a:r>
            <a:endParaRPr lang="fr-FR" sz="1600" b="1" dirty="0">
              <a:solidFill>
                <a:srgbClr val="E9425C"/>
              </a:solidFill>
              <a:latin typeface="Arial"/>
              <a:cs typeface="Arial"/>
            </a:endParaRPr>
          </a:p>
          <a:p>
            <a:pPr marL="12700" algn="just">
              <a:lnSpc>
                <a:spcPct val="100000"/>
              </a:lnSpc>
              <a:spcBef>
                <a:spcPts val="0"/>
              </a:spcBef>
            </a:pPr>
            <a:r>
              <a:rPr lang="fr-FR" sz="1100" spc="-5" dirty="0">
                <a:latin typeface="Arial MT"/>
                <a:cs typeface="Arial MT"/>
              </a:rPr>
              <a:t>L’identification </a:t>
            </a:r>
            <a:r>
              <a:rPr lang="fr-FR" sz="1100" dirty="0">
                <a:latin typeface="Arial MT"/>
                <a:cs typeface="Arial MT"/>
              </a:rPr>
              <a:t>de </a:t>
            </a:r>
            <a:r>
              <a:rPr lang="fr-FR" sz="1100" spc="-5" dirty="0">
                <a:latin typeface="Arial MT"/>
                <a:cs typeface="Arial MT"/>
              </a:rPr>
              <a:t>pathogènes</a:t>
            </a:r>
            <a:r>
              <a:rPr lang="fr-FR" sz="1100" spc="-10" dirty="0">
                <a:latin typeface="Arial MT"/>
                <a:cs typeface="Arial MT"/>
              </a:rPr>
              <a:t> </a:t>
            </a:r>
            <a:r>
              <a:rPr lang="fr-FR" sz="1100" spc="-5" dirty="0">
                <a:latin typeface="Arial MT"/>
                <a:cs typeface="Arial MT"/>
              </a:rPr>
              <a:t>nécessite</a:t>
            </a:r>
            <a:r>
              <a:rPr lang="fr-FR" sz="1100" spc="-15" dirty="0">
                <a:latin typeface="Arial MT"/>
                <a:cs typeface="Arial MT"/>
              </a:rPr>
              <a:t> </a:t>
            </a:r>
            <a:r>
              <a:rPr lang="fr-FR" sz="1100" dirty="0">
                <a:latin typeface="Arial MT"/>
                <a:cs typeface="Arial MT"/>
              </a:rPr>
              <a:t>parfois</a:t>
            </a:r>
            <a:r>
              <a:rPr lang="fr-FR" sz="1100" spc="-20" dirty="0">
                <a:latin typeface="Arial MT"/>
                <a:cs typeface="Arial MT"/>
              </a:rPr>
              <a:t> </a:t>
            </a:r>
            <a:r>
              <a:rPr lang="fr-FR" sz="1100" spc="-10" dirty="0">
                <a:latin typeface="Arial MT"/>
                <a:cs typeface="Arial MT"/>
              </a:rPr>
              <a:t>l’envoi</a:t>
            </a:r>
            <a:r>
              <a:rPr lang="fr-FR" sz="1100" spc="45" dirty="0">
                <a:latin typeface="Arial MT"/>
                <a:cs typeface="Arial MT"/>
              </a:rPr>
              <a:t> </a:t>
            </a:r>
            <a:r>
              <a:rPr lang="fr-FR" sz="1100" spc="-5" dirty="0">
                <a:latin typeface="Arial MT"/>
                <a:cs typeface="Arial MT"/>
              </a:rPr>
              <a:t>d’échantillons</a:t>
            </a:r>
            <a:r>
              <a:rPr lang="fr-FR" sz="1100" spc="30" dirty="0">
                <a:latin typeface="Arial MT"/>
                <a:cs typeface="Arial MT"/>
              </a:rPr>
              <a:t> </a:t>
            </a:r>
            <a:r>
              <a:rPr lang="fr-FR" sz="1100" dirty="0">
                <a:latin typeface="Arial MT"/>
                <a:cs typeface="Arial MT"/>
              </a:rPr>
              <a:t>en </a:t>
            </a:r>
            <a:r>
              <a:rPr lang="fr-FR" sz="1100" spc="-5" dirty="0">
                <a:latin typeface="Arial MT"/>
                <a:cs typeface="Arial MT"/>
              </a:rPr>
              <a:t>laboratoire</a:t>
            </a:r>
            <a:r>
              <a:rPr lang="fr-FR" sz="1100" spc="-15" dirty="0">
                <a:latin typeface="Arial MT"/>
                <a:cs typeface="Arial MT"/>
              </a:rPr>
              <a:t> </a:t>
            </a:r>
            <a:r>
              <a:rPr lang="fr-FR" sz="1100" spc="-5" dirty="0">
                <a:latin typeface="Arial MT"/>
                <a:cs typeface="Arial MT"/>
              </a:rPr>
              <a:t>d’analyses ou l’utilisation d’outils à détection rapide. </a:t>
            </a:r>
            <a:r>
              <a:rPr lang="fr-FR" sz="1100" dirty="0">
                <a:latin typeface="Arial MT"/>
                <a:cs typeface="Arial MT"/>
              </a:rPr>
              <a:t> </a:t>
            </a:r>
            <a:r>
              <a:rPr lang="fr-FR" sz="1100" spc="-5" dirty="0">
                <a:latin typeface="Arial MT"/>
                <a:cs typeface="Arial MT"/>
              </a:rPr>
              <a:t>Pour la saison 2021, 19 échantillons ont été analysés positifs. </a:t>
            </a:r>
            <a:endParaRPr lang="fr-FR" sz="1100" dirty="0"/>
          </a:p>
        </p:txBody>
      </p:sp>
      <p:graphicFrame>
        <p:nvGraphicFramePr>
          <p:cNvPr id="15" name="object 9">
            <a:extLst>
              <a:ext uri="{FF2B5EF4-FFF2-40B4-BE49-F238E27FC236}">
                <a16:creationId xmlns:a16="http://schemas.microsoft.com/office/drawing/2014/main" id="{521F1BCB-A8DB-4B6B-A447-576F386E34D0}"/>
              </a:ext>
            </a:extLst>
          </p:cNvPr>
          <p:cNvGraphicFramePr>
            <a:graphicFrameLocks noGrp="1"/>
          </p:cNvGraphicFramePr>
          <p:nvPr>
            <p:extLst>
              <p:ext uri="{D42A27DB-BD31-4B8C-83A1-F6EECF244321}">
                <p14:modId xmlns:p14="http://schemas.microsoft.com/office/powerpoint/2010/main" val="1941852891"/>
              </p:ext>
            </p:extLst>
          </p:nvPr>
        </p:nvGraphicFramePr>
        <p:xfrm>
          <a:off x="226718" y="2906405"/>
          <a:ext cx="6380430" cy="5752900"/>
        </p:xfrm>
        <a:graphic>
          <a:graphicData uri="http://schemas.openxmlformats.org/drawingml/2006/table">
            <a:tbl>
              <a:tblPr firstRow="1" bandRow="1">
                <a:tableStyleId>{2D5ABB26-0587-4C30-8999-92F81FD0307C}</a:tableStyleId>
              </a:tblPr>
              <a:tblGrid>
                <a:gridCol w="1101206">
                  <a:extLst>
                    <a:ext uri="{9D8B030D-6E8A-4147-A177-3AD203B41FA5}">
                      <a16:colId xmlns:a16="http://schemas.microsoft.com/office/drawing/2014/main" val="20000"/>
                    </a:ext>
                  </a:extLst>
                </a:gridCol>
                <a:gridCol w="1641364">
                  <a:extLst>
                    <a:ext uri="{9D8B030D-6E8A-4147-A177-3AD203B41FA5}">
                      <a16:colId xmlns:a16="http://schemas.microsoft.com/office/drawing/2014/main" val="20001"/>
                    </a:ext>
                  </a:extLst>
                </a:gridCol>
                <a:gridCol w="907793">
                  <a:extLst>
                    <a:ext uri="{9D8B030D-6E8A-4147-A177-3AD203B41FA5}">
                      <a16:colId xmlns:a16="http://schemas.microsoft.com/office/drawing/2014/main" val="20002"/>
                    </a:ext>
                  </a:extLst>
                </a:gridCol>
                <a:gridCol w="2730067">
                  <a:extLst>
                    <a:ext uri="{9D8B030D-6E8A-4147-A177-3AD203B41FA5}">
                      <a16:colId xmlns:a16="http://schemas.microsoft.com/office/drawing/2014/main" val="20003"/>
                    </a:ext>
                  </a:extLst>
                </a:gridCol>
              </a:tblGrid>
              <a:tr h="208620">
                <a:tc>
                  <a:txBody>
                    <a:bodyPr/>
                    <a:lstStyle/>
                    <a:p>
                      <a:pPr marL="90805" algn="ctr">
                        <a:lnSpc>
                          <a:spcPct val="100000"/>
                        </a:lnSpc>
                        <a:spcBef>
                          <a:spcPts val="345"/>
                        </a:spcBef>
                      </a:pPr>
                      <a:r>
                        <a:rPr lang="fr-FR" sz="1200" b="1" spc="-5" dirty="0">
                          <a:solidFill>
                            <a:srgbClr val="FFFFFF"/>
                          </a:solidFill>
                          <a:latin typeface="Calibri"/>
                          <a:cs typeface="Calibri"/>
                        </a:rPr>
                        <a:t>Type d’analyse</a:t>
                      </a:r>
                      <a:endParaRPr sz="1200" dirty="0">
                        <a:latin typeface="Calibri"/>
                        <a:cs typeface="Calibri"/>
                      </a:endParaRPr>
                    </a:p>
                  </a:txBody>
                  <a:tcPr marL="0" marR="0" marT="43815" marB="0">
                    <a:solidFill>
                      <a:srgbClr val="2EB496"/>
                    </a:solidFill>
                  </a:tcPr>
                </a:tc>
                <a:tc>
                  <a:txBody>
                    <a:bodyPr/>
                    <a:lstStyle/>
                    <a:p>
                      <a:pPr marL="178435" algn="ctr">
                        <a:lnSpc>
                          <a:spcPct val="100000"/>
                        </a:lnSpc>
                        <a:spcBef>
                          <a:spcPts val="345"/>
                        </a:spcBef>
                      </a:pPr>
                      <a:r>
                        <a:rPr sz="1200" b="1" spc="-5" dirty="0">
                          <a:solidFill>
                            <a:srgbClr val="FFFFFF"/>
                          </a:solidFill>
                          <a:latin typeface="Calibri"/>
                          <a:cs typeface="Calibri"/>
                        </a:rPr>
                        <a:t>Localisation</a:t>
                      </a:r>
                      <a:endParaRPr sz="1200" dirty="0">
                        <a:latin typeface="Calibri"/>
                        <a:cs typeface="Calibri"/>
                      </a:endParaRPr>
                    </a:p>
                  </a:txBody>
                  <a:tcPr marL="0" marR="0" marT="43815" marB="0">
                    <a:solidFill>
                      <a:srgbClr val="2EB496"/>
                    </a:solidFill>
                  </a:tcPr>
                </a:tc>
                <a:tc>
                  <a:txBody>
                    <a:bodyPr/>
                    <a:lstStyle/>
                    <a:p>
                      <a:pPr marL="149225" algn="ctr">
                        <a:lnSpc>
                          <a:spcPct val="100000"/>
                        </a:lnSpc>
                        <a:spcBef>
                          <a:spcPts val="345"/>
                        </a:spcBef>
                      </a:pPr>
                      <a:r>
                        <a:rPr sz="1200" b="1" spc="-10" dirty="0">
                          <a:solidFill>
                            <a:srgbClr val="FFFFFF"/>
                          </a:solidFill>
                          <a:latin typeface="Calibri"/>
                          <a:cs typeface="Calibri"/>
                        </a:rPr>
                        <a:t>Date</a:t>
                      </a:r>
                      <a:endParaRPr sz="1200" dirty="0">
                        <a:latin typeface="Calibri"/>
                        <a:cs typeface="Calibri"/>
                      </a:endParaRPr>
                    </a:p>
                  </a:txBody>
                  <a:tcPr marL="0" marR="0" marT="43815" marB="0">
                    <a:solidFill>
                      <a:srgbClr val="2EB496"/>
                    </a:solidFill>
                  </a:tcPr>
                </a:tc>
                <a:tc>
                  <a:txBody>
                    <a:bodyPr/>
                    <a:lstStyle/>
                    <a:p>
                      <a:pPr marL="144780" algn="ctr">
                        <a:lnSpc>
                          <a:spcPct val="100000"/>
                        </a:lnSpc>
                        <a:spcBef>
                          <a:spcPts val="345"/>
                        </a:spcBef>
                      </a:pPr>
                      <a:r>
                        <a:rPr sz="1200" b="1" spc="-10" dirty="0" err="1">
                          <a:solidFill>
                            <a:srgbClr val="FFFFFF"/>
                          </a:solidFill>
                          <a:latin typeface="Calibri"/>
                          <a:cs typeface="Calibri"/>
                        </a:rPr>
                        <a:t>Résultat</a:t>
                      </a:r>
                      <a:r>
                        <a:rPr lang="fr-FR" sz="1200" b="1" spc="-10" dirty="0">
                          <a:solidFill>
                            <a:srgbClr val="FFFFFF"/>
                          </a:solidFill>
                          <a:latin typeface="Calibri"/>
                          <a:cs typeface="Calibri"/>
                        </a:rPr>
                        <a:t>s</a:t>
                      </a:r>
                      <a:endParaRPr sz="1200" dirty="0">
                        <a:latin typeface="Calibri"/>
                        <a:cs typeface="Calibri"/>
                      </a:endParaRPr>
                    </a:p>
                  </a:txBody>
                  <a:tcPr marL="0" marR="0" marT="43815" marB="0">
                    <a:solidFill>
                      <a:srgbClr val="2EB496"/>
                    </a:solidFill>
                  </a:tcPr>
                </a:tc>
                <a:extLst>
                  <a:ext uri="{0D108BD9-81ED-4DB2-BD59-A6C34878D82A}">
                    <a16:rowId xmlns:a16="http://schemas.microsoft.com/office/drawing/2014/main" val="10000"/>
                  </a:ext>
                </a:extLst>
              </a:tr>
              <a:tr h="371075">
                <a:tc>
                  <a:txBody>
                    <a:bodyPr/>
                    <a:lstStyle/>
                    <a:p>
                      <a:pPr marL="90805" algn="ctr">
                        <a:lnSpc>
                          <a:spcPct val="100000"/>
                        </a:lnSpc>
                        <a:spcBef>
                          <a:spcPts val="245"/>
                        </a:spcBef>
                      </a:pPr>
                      <a:r>
                        <a:rPr lang="fr-FR" sz="1000" i="0" dirty="0">
                          <a:latin typeface="+mn-lt"/>
                          <a:cs typeface="Calibri"/>
                        </a:rPr>
                        <a:t>Test bandelette </a:t>
                      </a:r>
                      <a:r>
                        <a:rPr lang="fr-FR" sz="1000" i="0" dirty="0" err="1">
                          <a:latin typeface="+mn-lt"/>
                          <a:cs typeface="Calibri"/>
                        </a:rPr>
                        <a:t>Agdia</a:t>
                      </a:r>
                      <a:endParaRPr lang="fr-FR" sz="1000" i="0" dirty="0">
                        <a:latin typeface="+mn-lt"/>
                        <a:cs typeface="Calibri"/>
                      </a:endParaRPr>
                    </a:p>
                  </a:txBody>
                  <a:tcPr marL="0" marR="0" marT="37465" marB="0" anchor="ctr">
                    <a:lnL w="12700">
                      <a:solidFill>
                        <a:srgbClr val="2EB496"/>
                      </a:solidFill>
                      <a:prstDash val="solid"/>
                    </a:lnL>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a:latin typeface="Calibri"/>
                          <a:cs typeface="Calibri"/>
                        </a:rPr>
                        <a:t>Secteur Saint-Martin-de-Crau (13)</a:t>
                      </a:r>
                      <a:endParaRPr sz="1000" dirty="0">
                        <a:latin typeface="Calibri"/>
                        <a:cs typeface="Calibri"/>
                      </a:endParaRPr>
                    </a:p>
                  </a:txBody>
                  <a:tcPr marL="0" marR="0" marT="37465" marB="0" anchor="ctr">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29 mars</a:t>
                      </a:r>
                      <a:endParaRPr sz="1000" dirty="0">
                        <a:latin typeface="Calibri"/>
                        <a:cs typeface="Calibri"/>
                      </a:endParaRPr>
                    </a:p>
                  </a:txBody>
                  <a:tcPr marL="0" marR="0" marT="37465" marB="0" anchor="ctr">
                    <a:lnB w="12700" cap="flat" cmpd="sng" algn="ctr">
                      <a:solidFill>
                        <a:srgbClr val="2EB496"/>
                      </a:solidFill>
                      <a:prstDash val="solid"/>
                      <a:round/>
                      <a:headEnd type="none" w="med" len="med"/>
                      <a:tailEnd type="none" w="med" len="med"/>
                    </a:lnB>
                  </a:tcPr>
                </a:tc>
                <a:tc>
                  <a:txBody>
                    <a:bodyPr/>
                    <a:lstStyle/>
                    <a:p>
                      <a:pPr marL="144780" algn="ctr">
                        <a:lnSpc>
                          <a:spcPct val="100000"/>
                        </a:lnSpc>
                        <a:spcBef>
                          <a:spcPts val="295"/>
                        </a:spcBef>
                      </a:pPr>
                      <a:r>
                        <a:rPr lang="fr-FR" sz="1000" dirty="0">
                          <a:latin typeface="Calibri"/>
                          <a:cs typeface="Calibri"/>
                        </a:rPr>
                        <a:t>TSWV</a:t>
                      </a:r>
                      <a:endParaRPr sz="1000" dirty="0">
                        <a:latin typeface="Calibri"/>
                        <a:cs typeface="Calibri"/>
                      </a:endParaRPr>
                    </a:p>
                  </a:txBody>
                  <a:tcPr marL="0" marR="0" marT="37465" marB="0" anchor="ctr">
                    <a:lnR w="12700">
                      <a:solidFill>
                        <a:srgbClr val="2EB496"/>
                      </a:solidFill>
                      <a:prstDash val="solid"/>
                    </a:lnR>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1065255275"/>
                  </a:ext>
                </a:extLst>
              </a:tr>
              <a:tr h="202777">
                <a:tc>
                  <a:txBody>
                    <a:bodyPr/>
                    <a:lstStyle/>
                    <a:p>
                      <a:pPr marL="90805" algn="ctr">
                        <a:lnSpc>
                          <a:spcPct val="100000"/>
                        </a:lnSpc>
                        <a:spcBef>
                          <a:spcPts val="245"/>
                        </a:spcBef>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err="1">
                          <a:latin typeface="Calibri"/>
                          <a:cs typeface="Calibri"/>
                        </a:rPr>
                        <a:t>BdR</a:t>
                      </a:r>
                      <a:r>
                        <a:rPr lang="fr-FR" sz="1000" dirty="0">
                          <a:latin typeface="Calibri"/>
                          <a:cs typeface="Calibri"/>
                        </a:rPr>
                        <a:t> (13)</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7 avril</a:t>
                      </a: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err="1">
                          <a:solidFill>
                            <a:srgbClr val="000000"/>
                          </a:solidFill>
                          <a:effectLst/>
                          <a:latin typeface="Calibri" panose="020F0502020204030204" pitchFamily="34" charset="0"/>
                        </a:rPr>
                        <a:t>Plectosphaerella</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Pythium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a:t>
                      </a:r>
                    </a:p>
                  </a:txBody>
                  <a:tcPr marL="9525" marR="9525" marT="9525" marB="0" anchor="ctr">
                    <a:lnR w="12700">
                      <a:solidFill>
                        <a:srgbClr val="2EB496"/>
                      </a:solidFill>
                      <a:prstDash val="solid"/>
                    </a:lnR>
                    <a:lnT w="12700">
                      <a:solidFill>
                        <a:srgbClr val="2EB496"/>
                      </a:solidFill>
                      <a:prstDash val="soli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439881368"/>
                  </a:ext>
                </a:extLst>
              </a:tr>
              <a:tr h="371075">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Test bandelette </a:t>
                      </a:r>
                      <a:r>
                        <a:rPr lang="fr-FR" sz="1000" i="0" dirty="0" err="1">
                          <a:latin typeface="+mn-lt"/>
                          <a:cs typeface="Calibri"/>
                        </a:rPr>
                        <a:t>Agdia</a:t>
                      </a:r>
                      <a:endParaRPr lang="fr-FR" sz="1000" i="0" dirty="0">
                        <a:latin typeface="+mn-lt"/>
                        <a:cs typeface="Calibri"/>
                      </a:endParaRPr>
                    </a:p>
                  </a:txBody>
                  <a:tcPr marL="0" marR="0" marT="37465" marB="0" anchor="ctr">
                    <a:lnL w="12700">
                      <a:solidFill>
                        <a:srgbClr val="2EB496"/>
                      </a:solidFill>
                      <a:prstDash val="solid"/>
                    </a:lnL>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Secteur Saint-Martin-de-Crau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13 avril</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4780" algn="ctr">
                        <a:lnSpc>
                          <a:spcPct val="100000"/>
                        </a:lnSpc>
                        <a:spcBef>
                          <a:spcPts val="295"/>
                        </a:spcBef>
                      </a:pPr>
                      <a:r>
                        <a:rPr lang="fr-FR" sz="1000" dirty="0">
                          <a:latin typeface="Calibri"/>
                          <a:cs typeface="Calibri"/>
                        </a:rPr>
                        <a:t>TSWV</a:t>
                      </a:r>
                      <a:endParaRPr sz="1000" dirty="0">
                        <a:latin typeface="Calibri"/>
                        <a:cs typeface="Calibri"/>
                      </a:endParaRPr>
                    </a:p>
                  </a:txBody>
                  <a:tcPr marL="0" marR="0" marT="3746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1765091062"/>
                  </a:ext>
                </a:extLst>
              </a:tr>
              <a:tr h="20277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a:latin typeface="Calibri"/>
                          <a:cs typeface="Calibri"/>
                        </a:rPr>
                        <a:t>Secteur Berre (13)</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3 mai</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a:solidFill>
                            <a:srgbClr val="000000"/>
                          </a:solidFill>
                          <a:effectLst/>
                          <a:latin typeface="Calibri" panose="020F0502020204030204" pitchFamily="34" charset="0"/>
                        </a:rPr>
                        <a:t>Fusarium </a:t>
                      </a:r>
                      <a:r>
                        <a:rPr lang="fr-FR" sz="1000" b="0" i="1" u="none" strike="noStrike" dirty="0" err="1">
                          <a:solidFill>
                            <a:srgbClr val="000000"/>
                          </a:solidFill>
                          <a:effectLst/>
                          <a:latin typeface="Calibri" panose="020F0502020204030204" pitchFamily="34" charset="0"/>
                        </a:rPr>
                        <a:t>oxysporum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Plectosphaerella</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2903270748"/>
                  </a:ext>
                </a:extLst>
              </a:tr>
              <a:tr h="371075">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Secteur Saint-Martin-de-Crau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6 mai</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err="1">
                          <a:solidFill>
                            <a:srgbClr val="000000"/>
                          </a:solidFill>
                          <a:effectLst/>
                          <a:latin typeface="Calibri" panose="020F0502020204030204" pitchFamily="34" charset="0"/>
                        </a:rPr>
                        <a:t>Colletotrichum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 / </a:t>
                      </a:r>
                      <a:r>
                        <a:rPr lang="fr-FR" sz="1000" b="0" i="1" u="none" strike="noStrike" dirty="0" err="1">
                          <a:solidFill>
                            <a:srgbClr val="000000"/>
                          </a:solidFill>
                          <a:effectLst/>
                          <a:latin typeface="Calibri" panose="020F0502020204030204" pitchFamily="34" charset="0"/>
                        </a:rPr>
                        <a:t>Pythium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1126479758"/>
                  </a:ext>
                </a:extLst>
              </a:tr>
              <a:tr h="20277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err="1">
                          <a:latin typeface="+mn-lt"/>
                          <a:cs typeface="Calibri"/>
                        </a:rPr>
                        <a:t>BdR</a:t>
                      </a:r>
                      <a:r>
                        <a:rPr lang="fr-FR" sz="1000" dirty="0">
                          <a:latin typeface="+mn-lt"/>
                          <a:cs typeface="Calibri"/>
                        </a:rPr>
                        <a:t>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28 mai</a:t>
                      </a: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a:solidFill>
                            <a:srgbClr val="000000"/>
                          </a:solidFill>
                          <a:effectLst/>
                          <a:latin typeface="Calibri" panose="020F0502020204030204" pitchFamily="34" charset="0"/>
                        </a:rPr>
                        <a:t>Fusarium </a:t>
                      </a:r>
                      <a:r>
                        <a:rPr lang="fr-FR" sz="1000" b="0" i="1" u="none" strike="noStrike" dirty="0" err="1">
                          <a:solidFill>
                            <a:srgbClr val="000000"/>
                          </a:solidFill>
                          <a:effectLst/>
                          <a:latin typeface="Calibri" panose="020F0502020204030204" pitchFamily="34" charset="0"/>
                        </a:rPr>
                        <a:t>oxysporum</a:t>
                      </a:r>
                      <a:r>
                        <a:rPr lang="fr-FR" sz="1000" b="0" i="1" u="none" strike="noStrike" dirty="0">
                          <a:solidFill>
                            <a:srgbClr val="000000"/>
                          </a:solidFill>
                          <a:effectLst/>
                          <a:latin typeface="Calibri" panose="020F0502020204030204" pitchFamily="34" charset="0"/>
                        </a:rPr>
                        <a:t> / </a:t>
                      </a:r>
                      <a:r>
                        <a:rPr lang="fr-FR" sz="1000" b="0" i="1" u="none" strike="noStrike" dirty="0" err="1">
                          <a:solidFill>
                            <a:srgbClr val="000000"/>
                          </a:solidFill>
                          <a:effectLst/>
                          <a:latin typeface="Calibri" panose="020F0502020204030204" pitchFamily="34" charset="0"/>
                        </a:rPr>
                        <a:t>Pythium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2203309877"/>
                  </a:ext>
                </a:extLst>
              </a:tr>
              <a:tr h="20277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err="1">
                          <a:latin typeface="+mn-lt"/>
                          <a:cs typeface="Calibri"/>
                        </a:rPr>
                        <a:t>BdR</a:t>
                      </a:r>
                      <a:r>
                        <a:rPr lang="fr-FR" sz="1000" dirty="0">
                          <a:latin typeface="+mn-lt"/>
                          <a:cs typeface="Calibri"/>
                        </a:rPr>
                        <a:t>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5 juillet</a:t>
                      </a: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err="1">
                          <a:solidFill>
                            <a:srgbClr val="000000"/>
                          </a:solidFill>
                          <a:effectLst/>
                          <a:latin typeface="Calibri" panose="020F0502020204030204" pitchFamily="34" charset="0"/>
                        </a:rPr>
                        <a:t>Plectosphaerella</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 Fusarium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432370432"/>
                  </a:ext>
                </a:extLst>
              </a:tr>
              <a:tr h="20277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err="1">
                          <a:latin typeface="+mn-lt"/>
                          <a:cs typeface="Calibri"/>
                        </a:rPr>
                        <a:t>BdR</a:t>
                      </a:r>
                      <a:r>
                        <a:rPr lang="fr-FR" sz="1000" dirty="0">
                          <a:latin typeface="+mn-lt"/>
                          <a:cs typeface="Calibri"/>
                        </a:rPr>
                        <a:t>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5 juillet</a:t>
                      </a: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err="1">
                          <a:solidFill>
                            <a:srgbClr val="000000"/>
                          </a:solidFill>
                          <a:effectLst/>
                          <a:latin typeface="Calibri" panose="020F0502020204030204" pitchFamily="34" charset="0"/>
                        </a:rPr>
                        <a:t>Pythium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749620672"/>
                  </a:ext>
                </a:extLst>
              </a:tr>
              <a:tr h="40613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p>
                      <a:pPr marL="90805" algn="ctr">
                        <a:lnSpc>
                          <a:spcPct val="100000"/>
                        </a:lnSpc>
                        <a:spcBef>
                          <a:spcPts val="245"/>
                        </a:spcBef>
                      </a:pPr>
                      <a:endParaRPr lang="fr-FR" sz="1000" i="0" dirty="0">
                        <a:latin typeface="+mn-lt"/>
                        <a:cs typeface="Calibri"/>
                      </a:endParaRP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a:latin typeface="+mn-lt"/>
                          <a:cs typeface="Calibri"/>
                        </a:rPr>
                        <a:t>Secteur Durance Alpilles (13)</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5 juillet</a:t>
                      </a:r>
                    </a:p>
                    <a:p>
                      <a:pPr marL="149225" algn="ctr">
                        <a:lnSpc>
                          <a:spcPct val="100000"/>
                        </a:lnSpc>
                        <a:spcBef>
                          <a:spcPts val="295"/>
                        </a:spcBef>
                      </a:pP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a:solidFill>
                            <a:srgbClr val="000000"/>
                          </a:solidFill>
                          <a:effectLst/>
                          <a:latin typeface="Calibri" panose="020F0502020204030204" pitchFamily="34" charset="0"/>
                        </a:rPr>
                        <a:t>Fusarium </a:t>
                      </a:r>
                      <a:r>
                        <a:rPr lang="fr-FR" sz="1000" b="0" i="1" u="none" strike="noStrike" dirty="0" err="1">
                          <a:solidFill>
                            <a:srgbClr val="000000"/>
                          </a:solidFill>
                          <a:effectLst/>
                          <a:latin typeface="Calibri" panose="020F0502020204030204" pitchFamily="34" charset="0"/>
                        </a:rPr>
                        <a:t>oxysporum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Pythium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sp</a:t>
                      </a:r>
                      <a:r>
                        <a:rPr lang="fr-FR" sz="1000" b="0" i="1" u="none" strike="noStrike" dirty="0">
                          <a:solidFill>
                            <a:srgbClr val="000000"/>
                          </a:solidFill>
                          <a:effectLst/>
                          <a:latin typeface="Calibri" panose="020F0502020204030204" pitchFamily="34" charset="0"/>
                        </a:rPr>
                        <a:t>.</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261543916"/>
                  </a:ext>
                </a:extLst>
              </a:tr>
              <a:tr h="257375">
                <a:tc>
                  <a:txBody>
                    <a:bodyPr/>
                    <a:lstStyle/>
                    <a:p>
                      <a:pPr marL="90805" algn="ctr">
                        <a:lnSpc>
                          <a:spcPct val="100000"/>
                        </a:lnSpc>
                        <a:spcBef>
                          <a:spcPts val="245"/>
                        </a:spcBef>
                      </a:pPr>
                      <a:r>
                        <a:rPr lang="fr-FR" sz="1000" i="0" dirty="0">
                          <a:latin typeface="+mn-lt"/>
                          <a:cs typeface="Calibri"/>
                        </a:rPr>
                        <a:t>LDA33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a:latin typeface="Calibri"/>
                          <a:cs typeface="Calibri"/>
                        </a:rPr>
                        <a:t>Isle-sur-la-Sorgues (84)</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8 juillet</a:t>
                      </a: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44780" algn="ctr">
                        <a:lnSpc>
                          <a:spcPct val="100000"/>
                        </a:lnSpc>
                        <a:spcBef>
                          <a:spcPts val="295"/>
                        </a:spcBef>
                      </a:pPr>
                      <a:r>
                        <a:rPr lang="fr-FR" sz="1000" i="1" dirty="0" err="1">
                          <a:latin typeface="Calibri"/>
                          <a:cs typeface="Calibri"/>
                        </a:rPr>
                        <a:t>Cladosporium</a:t>
                      </a:r>
                      <a:r>
                        <a:rPr lang="fr-FR" sz="1000" i="1" dirty="0">
                          <a:latin typeface="Calibri"/>
                          <a:cs typeface="Calibri"/>
                        </a:rPr>
                        <a:t> </a:t>
                      </a:r>
                      <a:r>
                        <a:rPr lang="fr-FR" sz="1000" i="1" dirty="0" err="1">
                          <a:latin typeface="Calibri"/>
                          <a:cs typeface="Calibri"/>
                        </a:rPr>
                        <a:t>sp</a:t>
                      </a:r>
                      <a:r>
                        <a:rPr lang="fr-FR" sz="1000" i="1" dirty="0">
                          <a:latin typeface="Calibri"/>
                          <a:cs typeface="Calibri"/>
                        </a:rPr>
                        <a:t>.</a:t>
                      </a:r>
                      <a:endParaRPr sz="1000" i="1" dirty="0">
                        <a:latin typeface="Calibri"/>
                        <a:cs typeface="Calibri"/>
                      </a:endParaRPr>
                    </a:p>
                  </a:txBody>
                  <a:tcPr marL="0" marR="0" marT="3746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859756995"/>
                  </a:ext>
                </a:extLst>
              </a:tr>
              <a:tr h="371075">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a:latin typeface="Calibri"/>
                          <a:cs typeface="Calibri"/>
                        </a:rPr>
                        <a:t>Secteur Eyragues (13)</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12 juillet</a:t>
                      </a: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44780" algn="ctr">
                        <a:lnSpc>
                          <a:spcPct val="100000"/>
                        </a:lnSpc>
                        <a:spcBef>
                          <a:spcPts val="295"/>
                        </a:spcBef>
                      </a:pPr>
                      <a:r>
                        <a:rPr lang="en-US" sz="1000" i="1" dirty="0" err="1">
                          <a:latin typeface="+mn-lt"/>
                          <a:cs typeface="Calibri"/>
                        </a:rPr>
                        <a:t>Phytophtora</a:t>
                      </a:r>
                      <a:r>
                        <a:rPr lang="en-US" sz="1000" i="1" dirty="0">
                          <a:latin typeface="+mn-lt"/>
                          <a:cs typeface="Calibri"/>
                        </a:rPr>
                        <a:t> sp./ Fusarium sp./ Colletotrichum sp.</a:t>
                      </a:r>
                      <a:endParaRPr sz="1000" i="1" dirty="0">
                        <a:highlight>
                          <a:srgbClr val="FFFF00"/>
                        </a:highlight>
                        <a:latin typeface="Calibri"/>
                        <a:cs typeface="Calibri"/>
                      </a:endParaRPr>
                    </a:p>
                  </a:txBody>
                  <a:tcPr marL="0" marR="0" marT="3746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3753941287"/>
                  </a:ext>
                </a:extLst>
              </a:tr>
              <a:tr h="20277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Secteur Eyragues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19 juillet</a:t>
                      </a: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44780" algn="ctr">
                        <a:lnSpc>
                          <a:spcPct val="100000"/>
                        </a:lnSpc>
                        <a:spcBef>
                          <a:spcPts val="295"/>
                        </a:spcBef>
                      </a:pPr>
                      <a:r>
                        <a:rPr lang="fr-FR" sz="1000" i="1" dirty="0" err="1">
                          <a:latin typeface="+mn-lt"/>
                          <a:cs typeface="Calibri"/>
                        </a:rPr>
                        <a:t>Clavibacter</a:t>
                      </a:r>
                      <a:r>
                        <a:rPr lang="fr-FR" sz="1000" i="1" dirty="0">
                          <a:latin typeface="+mn-lt"/>
                          <a:cs typeface="Calibri"/>
                        </a:rPr>
                        <a:t> </a:t>
                      </a:r>
                      <a:r>
                        <a:rPr lang="fr-FR" sz="1000" i="1" dirty="0" err="1">
                          <a:latin typeface="+mn-lt"/>
                          <a:cs typeface="Calibri"/>
                        </a:rPr>
                        <a:t>michiganensis</a:t>
                      </a:r>
                      <a:endParaRPr sz="1000" i="1" dirty="0">
                        <a:highlight>
                          <a:srgbClr val="FFFF00"/>
                        </a:highlight>
                        <a:latin typeface="Calibri"/>
                        <a:cs typeface="Calibri"/>
                      </a:endParaRPr>
                    </a:p>
                  </a:txBody>
                  <a:tcPr marL="0" marR="0" marT="3746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3919020568"/>
                  </a:ext>
                </a:extLst>
              </a:tr>
              <a:tr h="40613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Secteur Eyragues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19 juillet</a:t>
                      </a:r>
                    </a:p>
                    <a:p>
                      <a:pPr marL="149225" algn="ctr">
                        <a:lnSpc>
                          <a:spcPct val="100000"/>
                        </a:lnSpc>
                        <a:spcBef>
                          <a:spcPts val="295"/>
                        </a:spcBef>
                      </a:pP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CMV</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3760625000"/>
                  </a:ext>
                </a:extLst>
              </a:tr>
              <a:tr h="40613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Secteur Durance Alpilles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19 juillet</a:t>
                      </a:r>
                    </a:p>
                    <a:p>
                      <a:pPr marL="149225" algn="ctr">
                        <a:lnSpc>
                          <a:spcPct val="100000"/>
                        </a:lnSpc>
                        <a:spcBef>
                          <a:spcPts val="295"/>
                        </a:spcBef>
                      </a:pP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44780" algn="ctr">
                        <a:lnSpc>
                          <a:spcPct val="100000"/>
                        </a:lnSpc>
                        <a:spcBef>
                          <a:spcPts val="295"/>
                        </a:spcBef>
                      </a:pPr>
                      <a:r>
                        <a:rPr lang="fr-FR" sz="1000" i="1" dirty="0">
                          <a:latin typeface="+mn-lt"/>
                          <a:cs typeface="Calibri"/>
                        </a:rPr>
                        <a:t>Fusarium </a:t>
                      </a:r>
                      <a:r>
                        <a:rPr lang="fr-FR" sz="1000" i="1" dirty="0" err="1">
                          <a:latin typeface="+mn-lt"/>
                          <a:cs typeface="Calibri"/>
                        </a:rPr>
                        <a:t>sp</a:t>
                      </a:r>
                      <a:r>
                        <a:rPr lang="fr-FR" sz="1000" i="1" dirty="0">
                          <a:latin typeface="+mn-lt"/>
                          <a:cs typeface="Calibri"/>
                        </a:rPr>
                        <a:t>./ </a:t>
                      </a:r>
                      <a:r>
                        <a:rPr lang="fr-FR" sz="1000" i="1" dirty="0" err="1">
                          <a:latin typeface="+mn-lt"/>
                          <a:cs typeface="Calibri"/>
                        </a:rPr>
                        <a:t>Plectosphaerella</a:t>
                      </a:r>
                      <a:r>
                        <a:rPr lang="fr-FR" sz="1000" i="1" dirty="0">
                          <a:latin typeface="+mn-lt"/>
                          <a:cs typeface="Calibri"/>
                        </a:rPr>
                        <a:t> </a:t>
                      </a:r>
                      <a:r>
                        <a:rPr lang="fr-FR" sz="1000" i="1" dirty="0" err="1">
                          <a:latin typeface="+mn-lt"/>
                          <a:cs typeface="Calibri"/>
                        </a:rPr>
                        <a:t>sp</a:t>
                      </a:r>
                      <a:r>
                        <a:rPr lang="fr-FR" sz="1000" dirty="0">
                          <a:latin typeface="+mn-lt"/>
                          <a:cs typeface="Calibri"/>
                        </a:rPr>
                        <a:t>.</a:t>
                      </a:r>
                      <a:endParaRPr sz="1000" dirty="0">
                        <a:highlight>
                          <a:srgbClr val="FFFF00"/>
                        </a:highlight>
                        <a:latin typeface="Calibri"/>
                        <a:cs typeface="Calibri"/>
                      </a:endParaRPr>
                    </a:p>
                  </a:txBody>
                  <a:tcPr marL="0" marR="0" marT="3746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260219706"/>
                  </a:ext>
                </a:extLst>
              </a:tr>
              <a:tr h="370051">
                <a:tc>
                  <a:txBody>
                    <a:bodyPr/>
                    <a:lstStyle/>
                    <a:p>
                      <a:pPr marL="90805" algn="ctr">
                        <a:lnSpc>
                          <a:spcPct val="100000"/>
                        </a:lnSpc>
                        <a:spcBef>
                          <a:spcPts val="245"/>
                        </a:spcBef>
                      </a:pPr>
                      <a:r>
                        <a:rPr lang="fr-FR" sz="1000" dirty="0">
                          <a:latin typeface="Calibri"/>
                          <a:cs typeface="Calibri"/>
                        </a:rPr>
                        <a:t>LDA33</a:t>
                      </a:r>
                      <a:endParaRPr sz="1000" i="1" dirty="0">
                        <a:latin typeface="Calibri"/>
                        <a:cs typeface="Calibri"/>
                      </a:endParaRPr>
                    </a:p>
                  </a:txBody>
                  <a:tcPr marL="0" marR="0" marT="3111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45"/>
                        </a:spcBef>
                      </a:pPr>
                      <a:endParaRPr sz="1000" dirty="0">
                        <a:latin typeface="Calibri"/>
                        <a:cs typeface="Calibri"/>
                      </a:endParaRPr>
                    </a:p>
                  </a:txBody>
                  <a:tcPr marL="0" marR="0" marT="3111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45"/>
                        </a:spcBef>
                      </a:pPr>
                      <a:r>
                        <a:rPr lang="fr-FR" sz="1000" dirty="0">
                          <a:latin typeface="Calibri"/>
                          <a:cs typeface="Calibri"/>
                        </a:rPr>
                        <a:t>20 juil. </a:t>
                      </a:r>
                      <a:endParaRPr sz="1000" dirty="0">
                        <a:latin typeface="Calibri"/>
                        <a:cs typeface="Calibri"/>
                      </a:endParaRPr>
                    </a:p>
                  </a:txBody>
                  <a:tcPr marL="0" marR="0" marT="3111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algn="ctr"/>
                      <a:r>
                        <a:rPr lang="fr-FR" sz="1000" b="0" i="1" u="none" strike="noStrike" kern="1200" baseline="0" dirty="0" err="1">
                          <a:solidFill>
                            <a:schemeClr val="tx1"/>
                          </a:solidFill>
                          <a:latin typeface="+mn-lt"/>
                          <a:ea typeface="+mn-ea"/>
                          <a:cs typeface="+mn-cs"/>
                        </a:rPr>
                        <a:t>Clavibacter</a:t>
                      </a:r>
                      <a:r>
                        <a:rPr lang="fr-FR" sz="1000" b="0" i="1" u="none" strike="noStrike" kern="1200" baseline="0" dirty="0">
                          <a:solidFill>
                            <a:schemeClr val="tx1"/>
                          </a:solidFill>
                          <a:latin typeface="+mn-lt"/>
                          <a:ea typeface="+mn-ea"/>
                          <a:cs typeface="+mn-cs"/>
                        </a:rPr>
                        <a:t> </a:t>
                      </a:r>
                      <a:r>
                        <a:rPr lang="fr-FR" sz="1000" b="0" i="1" u="none" strike="noStrike" kern="1200" baseline="0" dirty="0" err="1">
                          <a:solidFill>
                            <a:schemeClr val="tx1"/>
                          </a:solidFill>
                          <a:latin typeface="+mn-lt"/>
                          <a:ea typeface="+mn-ea"/>
                          <a:cs typeface="+mn-cs"/>
                        </a:rPr>
                        <a:t>michiganensis</a:t>
                      </a:r>
                      <a:r>
                        <a:rPr lang="fr-FR" sz="1000" b="0" i="1" u="none" strike="noStrike" kern="1200" baseline="0" dirty="0">
                          <a:solidFill>
                            <a:schemeClr val="tx1"/>
                          </a:solidFill>
                          <a:latin typeface="+mn-lt"/>
                          <a:ea typeface="+mn-ea"/>
                          <a:cs typeface="+mn-cs"/>
                        </a:rPr>
                        <a:t>/ </a:t>
                      </a:r>
                      <a:r>
                        <a:rPr lang="fr-FR" sz="1000" b="0" i="1" u="none" strike="noStrike" kern="1200" baseline="0" dirty="0" err="1">
                          <a:solidFill>
                            <a:schemeClr val="tx1"/>
                          </a:solidFill>
                          <a:latin typeface="+mn-lt"/>
                          <a:ea typeface="+mn-ea"/>
                          <a:cs typeface="+mn-cs"/>
                        </a:rPr>
                        <a:t>Colletotrichum</a:t>
                      </a:r>
                      <a:r>
                        <a:rPr lang="fr-FR" sz="1000" b="0" i="1" u="none" strike="noStrike" kern="1200" baseline="0" dirty="0">
                          <a:solidFill>
                            <a:schemeClr val="tx1"/>
                          </a:solidFill>
                          <a:latin typeface="+mn-lt"/>
                          <a:ea typeface="+mn-ea"/>
                          <a:cs typeface="+mn-cs"/>
                        </a:rPr>
                        <a:t> </a:t>
                      </a:r>
                      <a:r>
                        <a:rPr lang="fr-FR" sz="1000" b="0" i="1" u="none" strike="noStrike" kern="1200" baseline="0" dirty="0" err="1">
                          <a:solidFill>
                            <a:schemeClr val="tx1"/>
                          </a:solidFill>
                          <a:latin typeface="+mn-lt"/>
                          <a:ea typeface="+mn-ea"/>
                          <a:cs typeface="+mn-cs"/>
                        </a:rPr>
                        <a:t>coccodes</a:t>
                      </a:r>
                      <a:r>
                        <a:rPr lang="fr-FR" sz="1000" b="0" i="1" u="none" strike="noStrike" kern="1200" baseline="0" dirty="0">
                          <a:solidFill>
                            <a:schemeClr val="tx1"/>
                          </a:solidFill>
                          <a:latin typeface="+mn-lt"/>
                          <a:ea typeface="+mn-ea"/>
                          <a:cs typeface="+mn-cs"/>
                        </a:rPr>
                        <a:t>/ </a:t>
                      </a:r>
                      <a:r>
                        <a:rPr lang="fr-FR" sz="1000" b="0" i="1" u="none" strike="noStrike" kern="1200" baseline="0" dirty="0" err="1">
                          <a:solidFill>
                            <a:schemeClr val="tx1"/>
                          </a:solidFill>
                          <a:latin typeface="+mn-lt"/>
                          <a:ea typeface="+mn-ea"/>
                          <a:cs typeface="+mn-cs"/>
                        </a:rPr>
                        <a:t>Rhizoctonia</a:t>
                      </a:r>
                      <a:r>
                        <a:rPr lang="fr-FR" sz="1000" b="0" i="1" u="none" strike="noStrike" kern="1200" baseline="0" dirty="0">
                          <a:solidFill>
                            <a:schemeClr val="tx1"/>
                          </a:solidFill>
                          <a:latin typeface="+mn-lt"/>
                          <a:ea typeface="+mn-ea"/>
                          <a:cs typeface="+mn-cs"/>
                        </a:rPr>
                        <a:t> </a:t>
                      </a:r>
                      <a:r>
                        <a:rPr lang="fr-FR" sz="1000" b="0" i="1" u="none" strike="noStrike" kern="1200" baseline="0" dirty="0" err="1">
                          <a:solidFill>
                            <a:schemeClr val="tx1"/>
                          </a:solidFill>
                          <a:latin typeface="+mn-lt"/>
                          <a:ea typeface="+mn-ea"/>
                          <a:cs typeface="+mn-cs"/>
                        </a:rPr>
                        <a:t>solani</a:t>
                      </a:r>
                      <a:endParaRPr sz="1000" i="1" dirty="0">
                        <a:latin typeface="Calibri"/>
                        <a:cs typeface="Calibri"/>
                      </a:endParaRPr>
                    </a:p>
                  </a:txBody>
                  <a:tcPr marL="0" marR="0" marT="3111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1172307417"/>
                  </a:ext>
                </a:extLst>
              </a:tr>
              <a:tr h="20277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78435"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Secteur Berre (13)</a:t>
                      </a: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2 août</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algn="ctr" fontAlgn="b"/>
                      <a:r>
                        <a:rPr lang="fr-FR" sz="1000" b="0" i="1" u="none" strike="noStrike" dirty="0" err="1">
                          <a:solidFill>
                            <a:srgbClr val="000000"/>
                          </a:solidFill>
                          <a:effectLst/>
                          <a:latin typeface="Calibri" panose="020F0502020204030204" pitchFamily="34" charset="0"/>
                        </a:rPr>
                        <a:t>Verticillium</a:t>
                      </a:r>
                      <a:r>
                        <a:rPr lang="fr-FR" sz="1000" b="0" i="1" u="none" strike="noStrike" dirty="0">
                          <a:solidFill>
                            <a:srgbClr val="000000"/>
                          </a:solidFill>
                          <a:effectLst/>
                          <a:latin typeface="Calibri" panose="020F0502020204030204" pitchFamily="34" charset="0"/>
                        </a:rPr>
                        <a:t> </a:t>
                      </a:r>
                      <a:r>
                        <a:rPr lang="fr-FR" sz="1000" b="0" i="1" u="none" strike="noStrike" dirty="0" err="1">
                          <a:solidFill>
                            <a:srgbClr val="000000"/>
                          </a:solidFill>
                          <a:effectLst/>
                          <a:latin typeface="Calibri" panose="020F0502020204030204" pitchFamily="34" charset="0"/>
                        </a:rPr>
                        <a:t>dahliae</a:t>
                      </a:r>
                      <a:endParaRPr lang="fr-FR" sz="1000" b="0" i="1" u="none" strike="noStrike" dirty="0">
                        <a:solidFill>
                          <a:srgbClr val="000000"/>
                        </a:solidFill>
                        <a:effectLst/>
                        <a:latin typeface="Calibri" panose="020F0502020204030204" pitchFamily="34" charset="0"/>
                      </a:endParaRP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1905078541"/>
                  </a:ext>
                </a:extLst>
              </a:tr>
              <a:tr h="202777">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LDA13</a:t>
                      </a:r>
                    </a:p>
                  </a:txBody>
                  <a:tcPr marL="0" marR="0" marT="37465" marB="0" anchor="ctr">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a:latin typeface="+mn-lt"/>
                          <a:cs typeface="Calibri"/>
                        </a:rPr>
                        <a:t>Secteur Eyragues (13)</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9 août</a:t>
                      </a:r>
                      <a:endParaRPr sz="1000" dirty="0">
                        <a:latin typeface="Calibri"/>
                        <a:cs typeface="Calibri"/>
                      </a:endParaRPr>
                    </a:p>
                  </a:txBody>
                  <a:tcPr marL="0" marR="0" marT="37465" marB="0" anchor="ctr">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CMV</a:t>
                      </a:r>
                    </a:p>
                  </a:txBody>
                  <a:tcPr marL="9525" marR="9525" marT="952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2263341549"/>
                  </a:ext>
                </a:extLst>
              </a:tr>
              <a:tr h="371075">
                <a:tc>
                  <a:txBody>
                    <a:bodyPr/>
                    <a:lstStyle/>
                    <a:p>
                      <a:pPr marL="90805" marR="0" lvl="0" indent="0" algn="ctr" defTabSz="914400" rtl="0" eaLnBrk="1" fontAlgn="auto" latinLnBrk="0" hangingPunct="1">
                        <a:lnSpc>
                          <a:spcPct val="100000"/>
                        </a:lnSpc>
                        <a:spcBef>
                          <a:spcPts val="245"/>
                        </a:spcBef>
                        <a:spcAft>
                          <a:spcPts val="0"/>
                        </a:spcAft>
                        <a:buClrTx/>
                        <a:buSzTx/>
                        <a:buFontTx/>
                        <a:buNone/>
                        <a:tabLst/>
                        <a:defRPr/>
                      </a:pPr>
                      <a:r>
                        <a:rPr lang="fr-FR" sz="1000" i="0" dirty="0">
                          <a:latin typeface="+mn-lt"/>
                          <a:cs typeface="Calibri"/>
                        </a:rPr>
                        <a:t>Test bandelette </a:t>
                      </a:r>
                      <a:r>
                        <a:rPr lang="fr-FR" sz="1000" i="0" dirty="0" err="1">
                          <a:latin typeface="+mn-lt"/>
                          <a:cs typeface="Calibri"/>
                        </a:rPr>
                        <a:t>Agdia</a:t>
                      </a:r>
                      <a:endParaRPr lang="fr-FR" sz="1000" i="0" dirty="0">
                        <a:latin typeface="+mn-lt"/>
                        <a:cs typeface="Calibri"/>
                      </a:endParaRPr>
                    </a:p>
                  </a:txBody>
                  <a:tcPr marL="0" marR="0" marT="37465" marB="0" anchor="ctr">
                    <a:lnL w="12700">
                      <a:solidFill>
                        <a:srgbClr val="2EB496"/>
                      </a:solidFill>
                      <a:prstDash val="solid"/>
                    </a:lnL>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78435" algn="ctr">
                        <a:lnSpc>
                          <a:spcPct val="100000"/>
                        </a:lnSpc>
                        <a:spcBef>
                          <a:spcPts val="295"/>
                        </a:spcBef>
                      </a:pPr>
                      <a:r>
                        <a:rPr lang="fr-FR" sz="1000" dirty="0">
                          <a:latin typeface="Calibri"/>
                          <a:cs typeface="Calibri"/>
                        </a:rPr>
                        <a:t> Vaucluse (84)</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9225" algn="ctr">
                        <a:lnSpc>
                          <a:spcPct val="100000"/>
                        </a:lnSpc>
                        <a:spcBef>
                          <a:spcPts val="295"/>
                        </a:spcBef>
                      </a:pPr>
                      <a:r>
                        <a:rPr lang="fr-FR" sz="1000" dirty="0">
                          <a:latin typeface="Calibri"/>
                          <a:cs typeface="Calibri"/>
                        </a:rPr>
                        <a:t>30 septembre</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tc>
                  <a:txBody>
                    <a:bodyPr/>
                    <a:lstStyle/>
                    <a:p>
                      <a:pPr marL="144780" marR="0" lvl="0" indent="0" algn="ctr" defTabSz="914400" rtl="0" eaLnBrk="1" fontAlgn="auto" latinLnBrk="0" hangingPunct="1">
                        <a:lnSpc>
                          <a:spcPct val="100000"/>
                        </a:lnSpc>
                        <a:spcBef>
                          <a:spcPts val="295"/>
                        </a:spcBef>
                        <a:spcAft>
                          <a:spcPts val="0"/>
                        </a:spcAft>
                        <a:buClrTx/>
                        <a:buSzTx/>
                        <a:buFontTx/>
                        <a:buNone/>
                        <a:tabLst/>
                        <a:defRPr/>
                      </a:pPr>
                      <a:r>
                        <a:rPr lang="fr-FR" sz="1000" dirty="0">
                          <a:latin typeface="+mn-lt"/>
                          <a:cs typeface="Calibri"/>
                        </a:rPr>
                        <a:t>TSWV</a:t>
                      </a:r>
                    </a:p>
                  </a:txBody>
                  <a:tcPr marL="0" marR="0" marT="37465" marB="0" anchor="ctr">
                    <a:lnR w="12700">
                      <a:solidFill>
                        <a:srgbClr val="2EB496"/>
                      </a:solidFill>
                      <a:prstDash val="solid"/>
                    </a:lnR>
                    <a:lnT w="12700" cap="flat" cmpd="sng" algn="ctr">
                      <a:solidFill>
                        <a:srgbClr val="2EB496"/>
                      </a:solidFill>
                      <a:prstDash val="solid"/>
                      <a:round/>
                      <a:headEnd type="none" w="med" len="med"/>
                      <a:tailEnd type="none" w="med" len="me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4266448198"/>
                  </a:ext>
                </a:extLst>
              </a:tr>
              <a:tr h="202777">
                <a:tc>
                  <a:txBody>
                    <a:bodyPr/>
                    <a:lstStyle/>
                    <a:p>
                      <a:pPr marL="90805" algn="ctr">
                        <a:lnSpc>
                          <a:spcPct val="100000"/>
                        </a:lnSpc>
                        <a:spcBef>
                          <a:spcPts val="245"/>
                        </a:spcBef>
                      </a:pPr>
                      <a:r>
                        <a:rPr lang="fr-FR" sz="1000" i="0" dirty="0" err="1">
                          <a:latin typeface="+mn-lt"/>
                          <a:cs typeface="Calibri"/>
                        </a:rPr>
                        <a:t>Vegepolyys</a:t>
                      </a:r>
                      <a:endParaRPr lang="fr-FR" sz="1000" i="0" dirty="0">
                        <a:latin typeface="+mn-lt"/>
                        <a:cs typeface="Calibri"/>
                      </a:endParaRPr>
                    </a:p>
                  </a:txBody>
                  <a:tcPr marL="0" marR="0" marT="37465" marB="0" anchor="ctr">
                    <a:lnL w="12700">
                      <a:solidFill>
                        <a:srgbClr val="2EB496"/>
                      </a:solidFill>
                      <a:prstDash val="solid"/>
                    </a:lnL>
                    <a:lnT w="12700" cap="flat" cmpd="sng" algn="ctr">
                      <a:solidFill>
                        <a:srgbClr val="2EB496"/>
                      </a:solidFill>
                      <a:prstDash val="solid"/>
                      <a:round/>
                      <a:headEnd type="none" w="med" len="med"/>
                      <a:tailEnd type="none" w="med" len="med"/>
                    </a:lnT>
                    <a:lnB w="12700">
                      <a:solidFill>
                        <a:srgbClr val="2EB496"/>
                      </a:solidFill>
                      <a:prstDash val="solid"/>
                    </a:lnB>
                  </a:tcPr>
                </a:tc>
                <a:tc>
                  <a:txBody>
                    <a:bodyPr/>
                    <a:lstStyle/>
                    <a:p>
                      <a:pPr marL="178435" algn="ctr">
                        <a:lnSpc>
                          <a:spcPct val="100000"/>
                        </a:lnSpc>
                        <a:spcBef>
                          <a:spcPts val="295"/>
                        </a:spcBef>
                      </a:pPr>
                      <a:r>
                        <a:rPr lang="fr-FR" sz="1000" dirty="0">
                          <a:latin typeface="Calibri"/>
                          <a:cs typeface="Calibri"/>
                        </a:rPr>
                        <a:t>Secteur Avignon (84)</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a:solidFill>
                        <a:srgbClr val="2EB496"/>
                      </a:solidFill>
                      <a:prstDash val="solid"/>
                    </a:lnB>
                  </a:tcPr>
                </a:tc>
                <a:tc>
                  <a:txBody>
                    <a:bodyPr/>
                    <a:lstStyle/>
                    <a:p>
                      <a:pPr marL="149225" algn="ctr">
                        <a:lnSpc>
                          <a:spcPct val="100000"/>
                        </a:lnSpc>
                        <a:spcBef>
                          <a:spcPts val="295"/>
                        </a:spcBef>
                      </a:pPr>
                      <a:r>
                        <a:rPr lang="fr-FR" sz="1000" dirty="0">
                          <a:latin typeface="Calibri"/>
                          <a:cs typeface="Calibri"/>
                        </a:rPr>
                        <a:t>18 octobre</a:t>
                      </a:r>
                      <a:endParaRPr sz="1000" dirty="0">
                        <a:latin typeface="Calibri"/>
                        <a:cs typeface="Calibri"/>
                      </a:endParaRPr>
                    </a:p>
                  </a:txBody>
                  <a:tcPr marL="0" marR="0" marT="37465" marB="0" anchor="ctr">
                    <a:lnT w="12700" cap="flat" cmpd="sng" algn="ctr">
                      <a:solidFill>
                        <a:srgbClr val="2EB496"/>
                      </a:solidFill>
                      <a:prstDash val="solid"/>
                      <a:round/>
                      <a:headEnd type="none" w="med" len="med"/>
                      <a:tailEnd type="none" w="med" len="med"/>
                    </a:lnT>
                    <a:lnB w="12700">
                      <a:solidFill>
                        <a:srgbClr val="2EB496"/>
                      </a:solidFill>
                      <a:prstDash val="solid"/>
                    </a:lnB>
                  </a:tcPr>
                </a:tc>
                <a:tc>
                  <a:txBody>
                    <a:bodyPr/>
                    <a:lstStyle/>
                    <a:p>
                      <a:pPr marL="144780" marR="0" lvl="0" indent="0" algn="ctr" defTabSz="914400" rtl="0" eaLnBrk="1" fontAlgn="auto" latinLnBrk="0" hangingPunct="1">
                        <a:lnSpc>
                          <a:spcPct val="100000"/>
                        </a:lnSpc>
                        <a:spcBef>
                          <a:spcPts val="295"/>
                        </a:spcBef>
                        <a:spcAft>
                          <a:spcPts val="0"/>
                        </a:spcAft>
                        <a:buClrTx/>
                        <a:buSzTx/>
                        <a:buFontTx/>
                        <a:buNone/>
                        <a:tabLst/>
                        <a:defRPr/>
                      </a:pPr>
                      <a:r>
                        <a:rPr lang="fr-FR" sz="1000" b="0" i="1" u="none" strike="noStrike" kern="1200" baseline="0" dirty="0" err="1">
                          <a:solidFill>
                            <a:schemeClr val="tx1"/>
                          </a:solidFill>
                          <a:latin typeface="+mn-lt"/>
                          <a:ea typeface="+mn-ea"/>
                          <a:cs typeface="+mn-cs"/>
                        </a:rPr>
                        <a:t>Pectobacterium</a:t>
                      </a:r>
                      <a:r>
                        <a:rPr lang="fr-FR" sz="1000" b="0" i="1" u="none" strike="noStrike" kern="1200" baseline="0" dirty="0">
                          <a:solidFill>
                            <a:schemeClr val="tx1"/>
                          </a:solidFill>
                          <a:latin typeface="+mn-lt"/>
                          <a:ea typeface="+mn-ea"/>
                          <a:cs typeface="+mn-cs"/>
                        </a:rPr>
                        <a:t> </a:t>
                      </a:r>
                      <a:r>
                        <a:rPr lang="fr-FR" sz="1000" b="0" i="1" u="none" strike="noStrike" kern="1200" baseline="0" dirty="0" err="1">
                          <a:solidFill>
                            <a:schemeClr val="tx1"/>
                          </a:solidFill>
                          <a:latin typeface="+mn-lt"/>
                          <a:ea typeface="+mn-ea"/>
                          <a:cs typeface="+mn-cs"/>
                        </a:rPr>
                        <a:t>brasiliense</a:t>
                      </a:r>
                      <a:r>
                        <a:rPr lang="fr-FR" sz="1000" b="0" i="1" u="none" strike="noStrike" kern="1200" baseline="0" dirty="0">
                          <a:solidFill>
                            <a:schemeClr val="tx1"/>
                          </a:solidFill>
                          <a:latin typeface="+mn-lt"/>
                          <a:ea typeface="+mn-ea"/>
                          <a:cs typeface="+mn-cs"/>
                        </a:rPr>
                        <a:t> </a:t>
                      </a:r>
                      <a:endParaRPr lang="fr-FR" sz="1000" b="0" i="0" u="none" strike="noStrike" kern="1200" baseline="0" dirty="0">
                        <a:solidFill>
                          <a:schemeClr val="tx1"/>
                        </a:solidFill>
                        <a:highlight>
                          <a:srgbClr val="FFFF00"/>
                        </a:highlight>
                        <a:latin typeface="+mn-lt"/>
                        <a:ea typeface="+mn-ea"/>
                        <a:cs typeface="+mn-cs"/>
                      </a:endParaRPr>
                    </a:p>
                  </a:txBody>
                  <a:tcPr marL="0" marR="0" marT="37465" marB="0" anchor="ctr">
                    <a:lnR w="12700">
                      <a:solidFill>
                        <a:srgbClr val="2EB496"/>
                      </a:solidFill>
                      <a:prstDash val="solid"/>
                    </a:lnR>
                    <a:lnT w="12700" cap="flat" cmpd="sng" algn="ctr">
                      <a:solidFill>
                        <a:srgbClr val="2EB496"/>
                      </a:solidFill>
                      <a:prstDash val="solid"/>
                      <a:round/>
                      <a:headEnd type="none" w="med" len="med"/>
                      <a:tailEnd type="none" w="med" len="med"/>
                    </a:lnT>
                    <a:lnB w="12700">
                      <a:solidFill>
                        <a:srgbClr val="2EB496"/>
                      </a:solidFill>
                      <a:prstDash val="solid"/>
                    </a:lnB>
                  </a:tcPr>
                </a:tc>
                <a:extLst>
                  <a:ext uri="{0D108BD9-81ED-4DB2-BD59-A6C34878D82A}">
                    <a16:rowId xmlns:a16="http://schemas.microsoft.com/office/drawing/2014/main" val="2164918354"/>
                  </a:ext>
                </a:extLst>
              </a:tr>
            </a:tbl>
          </a:graphicData>
        </a:graphic>
      </p:graphicFrame>
      <p:sp>
        <p:nvSpPr>
          <p:cNvPr id="17" name="ZoneTexte 16">
            <a:extLst>
              <a:ext uri="{FF2B5EF4-FFF2-40B4-BE49-F238E27FC236}">
                <a16:creationId xmlns:a16="http://schemas.microsoft.com/office/drawing/2014/main" id="{903924B9-BA05-430A-9F9B-407ABD2FE98B}"/>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extLst>
      <p:ext uri="{BB962C8B-B14F-4D97-AF65-F5344CB8AC3E}">
        <p14:creationId xmlns:p14="http://schemas.microsoft.com/office/powerpoint/2010/main" val="130579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39700" y="539764"/>
            <a:ext cx="4640561" cy="338554"/>
          </a:xfrm>
          <a:prstGeom prst="rect">
            <a:avLst/>
          </a:prstGeom>
        </p:spPr>
        <p:txBody>
          <a:bodyPr wrap="square">
            <a:spAutoFit/>
          </a:bodyPr>
          <a:lstStyle/>
          <a:p>
            <a:pPr lvl="0">
              <a:spcAft>
                <a:spcPts val="18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Bilan climatique régional</a:t>
            </a:r>
          </a:p>
        </p:txBody>
      </p:sp>
      <p:sp>
        <p:nvSpPr>
          <p:cNvPr id="24" name="Rectangle 23"/>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FACTEURS DE RISQUE</a:t>
            </a:r>
          </a:p>
        </p:txBody>
      </p: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cxnSp>
        <p:nvCxnSpPr>
          <p:cNvPr id="15"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graphicFrame>
        <p:nvGraphicFramePr>
          <p:cNvPr id="18" name="object 5">
            <a:extLst>
              <a:ext uri="{FF2B5EF4-FFF2-40B4-BE49-F238E27FC236}">
                <a16:creationId xmlns:a16="http://schemas.microsoft.com/office/drawing/2014/main" id="{9251A869-EF15-432F-B535-EFB1DA9043F9}"/>
              </a:ext>
            </a:extLst>
          </p:cNvPr>
          <p:cNvGraphicFramePr>
            <a:graphicFrameLocks noGrp="1"/>
          </p:cNvGraphicFramePr>
          <p:nvPr/>
        </p:nvGraphicFramePr>
        <p:xfrm>
          <a:off x="436156" y="916688"/>
          <a:ext cx="5973445" cy="7459979"/>
        </p:xfrm>
        <a:graphic>
          <a:graphicData uri="http://schemas.openxmlformats.org/drawingml/2006/table">
            <a:tbl>
              <a:tblPr firstRow="1" bandRow="1">
                <a:tableStyleId>{2D5ABB26-0587-4C30-8999-92F81FD0307C}</a:tableStyleId>
              </a:tblPr>
              <a:tblGrid>
                <a:gridCol w="1093470">
                  <a:extLst>
                    <a:ext uri="{9D8B030D-6E8A-4147-A177-3AD203B41FA5}">
                      <a16:colId xmlns:a16="http://schemas.microsoft.com/office/drawing/2014/main" val="20000"/>
                    </a:ext>
                  </a:extLst>
                </a:gridCol>
                <a:gridCol w="4879975">
                  <a:extLst>
                    <a:ext uri="{9D8B030D-6E8A-4147-A177-3AD203B41FA5}">
                      <a16:colId xmlns:a16="http://schemas.microsoft.com/office/drawing/2014/main" val="20001"/>
                    </a:ext>
                  </a:extLst>
                </a:gridCol>
              </a:tblGrid>
              <a:tr h="240884">
                <a:tc>
                  <a:txBody>
                    <a:bodyPr/>
                    <a:lstStyle/>
                    <a:p>
                      <a:pPr marL="269875">
                        <a:lnSpc>
                          <a:spcPct val="100000"/>
                        </a:lnSpc>
                        <a:spcBef>
                          <a:spcPts val="280"/>
                        </a:spcBef>
                      </a:pPr>
                      <a:r>
                        <a:rPr sz="1400" b="1" spc="-5" dirty="0">
                          <a:latin typeface="Calibri"/>
                          <a:cs typeface="Calibri"/>
                        </a:rPr>
                        <a:t>Période</a:t>
                      </a:r>
                      <a:endParaRPr sz="1400">
                        <a:latin typeface="Calibri"/>
                        <a:cs typeface="Calibri"/>
                      </a:endParaRPr>
                    </a:p>
                  </a:txBody>
                  <a:tcPr marL="0" marR="0" marT="35560" marB="0">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tcPr>
                </a:tc>
                <a:tc>
                  <a:txBody>
                    <a:bodyPr/>
                    <a:lstStyle/>
                    <a:p>
                      <a:pPr marL="1859280">
                        <a:lnSpc>
                          <a:spcPct val="100000"/>
                        </a:lnSpc>
                        <a:spcBef>
                          <a:spcPts val="100"/>
                        </a:spcBef>
                        <a:tabLst>
                          <a:tab pos="3649345" algn="l"/>
                        </a:tabLst>
                      </a:pPr>
                      <a:r>
                        <a:rPr sz="2100" b="1" spc="-15" baseline="-7936" dirty="0">
                          <a:latin typeface="Calibri"/>
                          <a:cs typeface="Calibri"/>
                        </a:rPr>
                        <a:t>Faits</a:t>
                      </a:r>
                      <a:r>
                        <a:rPr sz="2100" b="1" spc="-22" baseline="-7936" dirty="0">
                          <a:latin typeface="Calibri"/>
                          <a:cs typeface="Calibri"/>
                        </a:rPr>
                        <a:t> </a:t>
                      </a:r>
                      <a:r>
                        <a:rPr sz="2100" b="1" spc="-7" baseline="-7936" dirty="0">
                          <a:latin typeface="Calibri"/>
                          <a:cs typeface="Calibri"/>
                        </a:rPr>
                        <a:t>marquants	</a:t>
                      </a:r>
                      <a:r>
                        <a:rPr sz="900" i="1" dirty="0">
                          <a:latin typeface="Arial"/>
                          <a:cs typeface="Arial"/>
                        </a:rPr>
                        <a:t>source</a:t>
                      </a:r>
                      <a:r>
                        <a:rPr sz="900" i="1" spc="-35" dirty="0">
                          <a:latin typeface="Arial"/>
                          <a:cs typeface="Arial"/>
                        </a:rPr>
                        <a:t> </a:t>
                      </a:r>
                      <a:r>
                        <a:rPr sz="900" i="1" dirty="0">
                          <a:latin typeface="Arial"/>
                          <a:cs typeface="Arial"/>
                        </a:rPr>
                        <a:t>:</a:t>
                      </a:r>
                      <a:r>
                        <a:rPr sz="900" i="1" spc="-25" dirty="0">
                          <a:latin typeface="Arial"/>
                          <a:cs typeface="Arial"/>
                        </a:rPr>
                        <a:t> </a:t>
                      </a:r>
                      <a:r>
                        <a:rPr sz="900" i="1" spc="-5" dirty="0">
                          <a:latin typeface="Arial"/>
                          <a:cs typeface="Arial"/>
                        </a:rPr>
                        <a:t>Météo</a:t>
                      </a:r>
                      <a:r>
                        <a:rPr sz="900" i="1" dirty="0">
                          <a:latin typeface="Arial"/>
                          <a:cs typeface="Arial"/>
                        </a:rPr>
                        <a:t> France</a:t>
                      </a:r>
                      <a:endParaRPr sz="900">
                        <a:latin typeface="Arial"/>
                        <a:cs typeface="Arial"/>
                      </a:endParaRPr>
                    </a:p>
                  </a:txBody>
                  <a:tcPr marL="0" marR="0" marT="12700" marB="0">
                    <a:lnR w="12700">
                      <a:solidFill>
                        <a:srgbClr val="2EB496"/>
                      </a:solidFill>
                      <a:prstDash val="solid"/>
                    </a:lnR>
                    <a:lnT w="12700">
                      <a:solidFill>
                        <a:srgbClr val="2EB496"/>
                      </a:solidFill>
                      <a:prstDash val="solid"/>
                    </a:lnT>
                    <a:lnB w="12700" cap="flat" cmpd="sng" algn="ctr">
                      <a:solidFill>
                        <a:srgbClr val="2EB496"/>
                      </a:solidFill>
                      <a:prstDash val="solid"/>
                      <a:round/>
                      <a:headEnd type="none" w="med" len="med"/>
                      <a:tailEnd type="none" w="med" len="med"/>
                    </a:lnB>
                  </a:tcPr>
                </a:tc>
                <a:extLst>
                  <a:ext uri="{0D108BD9-81ED-4DB2-BD59-A6C34878D82A}">
                    <a16:rowId xmlns:a16="http://schemas.microsoft.com/office/drawing/2014/main" val="10000"/>
                  </a:ext>
                </a:extLst>
              </a:tr>
              <a:tr h="1745178">
                <a:tc>
                  <a:txBody>
                    <a:bodyPr/>
                    <a:lstStyle/>
                    <a:p>
                      <a:pPr marL="91440">
                        <a:lnSpc>
                          <a:spcPct val="100000"/>
                        </a:lnSpc>
                        <a:spcBef>
                          <a:spcPts val="334"/>
                        </a:spcBef>
                      </a:pPr>
                      <a:r>
                        <a:rPr sz="1200" b="1" dirty="0">
                          <a:latin typeface="Arial"/>
                          <a:cs typeface="Arial"/>
                        </a:rPr>
                        <a:t>HIVER</a:t>
                      </a:r>
                      <a:endParaRPr sz="1200" dirty="0">
                        <a:latin typeface="Arial"/>
                        <a:cs typeface="Arial"/>
                      </a:endParaRPr>
                    </a:p>
                    <a:p>
                      <a:pPr marL="91440" marR="211454">
                        <a:lnSpc>
                          <a:spcPct val="100000"/>
                        </a:lnSpc>
                      </a:pPr>
                      <a:r>
                        <a:rPr sz="1100" dirty="0">
                          <a:latin typeface="Arial MT"/>
                          <a:cs typeface="Arial MT"/>
                        </a:rPr>
                        <a:t>(d</a:t>
                      </a:r>
                      <a:r>
                        <a:rPr sz="1100" spc="-5" dirty="0">
                          <a:latin typeface="Arial MT"/>
                          <a:cs typeface="Arial MT"/>
                        </a:rPr>
                        <a:t>é</a:t>
                      </a:r>
                      <a:r>
                        <a:rPr sz="1100" dirty="0">
                          <a:latin typeface="Arial MT"/>
                          <a:cs typeface="Arial MT"/>
                        </a:rPr>
                        <a:t>cembre</a:t>
                      </a:r>
                      <a:r>
                        <a:rPr sz="1100" spc="-45" dirty="0">
                          <a:latin typeface="Arial MT"/>
                          <a:cs typeface="Arial MT"/>
                        </a:rPr>
                        <a:t> </a:t>
                      </a:r>
                      <a:r>
                        <a:rPr sz="1100" dirty="0">
                          <a:latin typeface="Arial MT"/>
                          <a:cs typeface="Arial MT"/>
                        </a:rPr>
                        <a:t>à  </a:t>
                      </a:r>
                      <a:r>
                        <a:rPr sz="1100" spc="15" dirty="0">
                          <a:latin typeface="Arial MT"/>
                          <a:cs typeface="Arial MT"/>
                        </a:rPr>
                        <a:t>f</a:t>
                      </a:r>
                      <a:r>
                        <a:rPr sz="1100" dirty="0">
                          <a:latin typeface="Arial MT"/>
                          <a:cs typeface="Arial MT"/>
                        </a:rPr>
                        <a:t>é</a:t>
                      </a:r>
                      <a:r>
                        <a:rPr sz="1100" spc="-15" dirty="0">
                          <a:latin typeface="Arial MT"/>
                          <a:cs typeface="Arial MT"/>
                        </a:rPr>
                        <a:t>v</a:t>
                      </a:r>
                      <a:r>
                        <a:rPr sz="1100" dirty="0">
                          <a:latin typeface="Arial MT"/>
                          <a:cs typeface="Arial MT"/>
                        </a:rPr>
                        <a:t>r</a:t>
                      </a:r>
                      <a:r>
                        <a:rPr sz="1100" spc="-10" dirty="0">
                          <a:latin typeface="Arial MT"/>
                          <a:cs typeface="Arial MT"/>
                        </a:rPr>
                        <a:t>i</a:t>
                      </a:r>
                      <a:r>
                        <a:rPr sz="1100" dirty="0">
                          <a:latin typeface="Arial MT"/>
                          <a:cs typeface="Arial MT"/>
                        </a:rPr>
                        <a:t>er</a:t>
                      </a:r>
                      <a:r>
                        <a:rPr sz="1100" spc="-30" dirty="0">
                          <a:latin typeface="Arial MT"/>
                          <a:cs typeface="Arial MT"/>
                        </a:rPr>
                        <a:t> </a:t>
                      </a:r>
                      <a:r>
                        <a:rPr sz="1100" dirty="0">
                          <a:latin typeface="Arial MT"/>
                          <a:cs typeface="Arial MT"/>
                        </a:rPr>
                        <a:t>2</a:t>
                      </a:r>
                      <a:r>
                        <a:rPr sz="1100" spc="-5" dirty="0">
                          <a:latin typeface="Arial MT"/>
                          <a:cs typeface="Arial MT"/>
                        </a:rPr>
                        <a:t>0</a:t>
                      </a:r>
                      <a:r>
                        <a:rPr sz="1100" dirty="0">
                          <a:latin typeface="Arial MT"/>
                          <a:cs typeface="Arial MT"/>
                        </a:rPr>
                        <a:t>2</a:t>
                      </a:r>
                      <a:r>
                        <a:rPr sz="1100" spc="-5" dirty="0">
                          <a:latin typeface="Arial MT"/>
                          <a:cs typeface="Arial MT"/>
                        </a:rPr>
                        <a:t>1</a:t>
                      </a:r>
                      <a:r>
                        <a:rPr sz="1100" dirty="0">
                          <a:latin typeface="Arial MT"/>
                          <a:cs typeface="Arial MT"/>
                        </a:rPr>
                        <a:t>)</a:t>
                      </a:r>
                    </a:p>
                  </a:txBody>
                  <a:tcPr marL="0" marR="0" marT="42544" marB="0">
                    <a:lnL w="12700">
                      <a:solidFill>
                        <a:srgbClr val="2EB496"/>
                      </a:solidFill>
                      <a:prstDash val="solid"/>
                    </a:lnL>
                    <a:lnT w="12700">
                      <a:solidFill>
                        <a:srgbClr val="2EB496"/>
                      </a:solidFill>
                      <a:prstDash val="solid"/>
                    </a:lnT>
                    <a:lnB w="12700" cap="flat" cmpd="sng" algn="ctr">
                      <a:solidFill>
                        <a:srgbClr val="2EB496"/>
                      </a:solidFill>
                      <a:prstDash val="solid"/>
                      <a:round/>
                      <a:headEnd type="none" w="med" len="med"/>
                      <a:tailEnd type="none" w="med" len="med"/>
                    </a:lnB>
                    <a:solidFill>
                      <a:srgbClr val="DAEEF3"/>
                    </a:solidFill>
                  </a:tcPr>
                </a:tc>
                <a:tc>
                  <a:txBody>
                    <a:bodyPr/>
                    <a:lstStyle/>
                    <a:p>
                      <a:pPr marL="112395" marR="81280" algn="just">
                        <a:lnSpc>
                          <a:spcPct val="100000"/>
                        </a:lnSpc>
                        <a:spcBef>
                          <a:spcPts val="340"/>
                        </a:spcBef>
                      </a:pPr>
                      <a:r>
                        <a:rPr sz="1050" dirty="0">
                          <a:latin typeface="Arial MT"/>
                          <a:cs typeface="Arial MT"/>
                        </a:rPr>
                        <a:t>Le temps est froid du </a:t>
                      </a:r>
                      <a:r>
                        <a:rPr sz="1050" spc="-5" dirty="0">
                          <a:latin typeface="Arial MT"/>
                          <a:cs typeface="Arial MT"/>
                        </a:rPr>
                        <a:t>1</a:t>
                      </a:r>
                      <a:r>
                        <a:rPr sz="1050" spc="-7" baseline="23809" dirty="0">
                          <a:latin typeface="Arial MT"/>
                          <a:cs typeface="Arial MT"/>
                        </a:rPr>
                        <a:t>er</a:t>
                      </a:r>
                      <a:r>
                        <a:rPr sz="1050" baseline="23809" dirty="0">
                          <a:latin typeface="Arial MT"/>
                          <a:cs typeface="Arial MT"/>
                        </a:rPr>
                        <a:t> </a:t>
                      </a:r>
                      <a:r>
                        <a:rPr sz="1050" dirty="0">
                          <a:latin typeface="Arial MT"/>
                          <a:cs typeface="Arial MT"/>
                        </a:rPr>
                        <a:t>au 11 décembre </a:t>
                      </a:r>
                      <a:r>
                        <a:rPr sz="1050" spc="-5" dirty="0">
                          <a:latin typeface="Arial MT"/>
                          <a:cs typeface="Arial MT"/>
                        </a:rPr>
                        <a:t>avec </a:t>
                      </a:r>
                      <a:r>
                        <a:rPr sz="1050" dirty="0">
                          <a:latin typeface="Arial MT"/>
                          <a:cs typeface="Arial MT"/>
                        </a:rPr>
                        <a:t>une température moyenne de </a:t>
                      </a:r>
                      <a:r>
                        <a:rPr sz="1050" spc="5" dirty="0">
                          <a:latin typeface="Arial MT"/>
                          <a:cs typeface="Arial MT"/>
                        </a:rPr>
                        <a:t> </a:t>
                      </a:r>
                      <a:r>
                        <a:rPr sz="1050" dirty="0">
                          <a:latin typeface="Arial MT"/>
                          <a:cs typeface="Arial MT"/>
                        </a:rPr>
                        <a:t>1,7°C sur la région </a:t>
                      </a:r>
                      <a:r>
                        <a:rPr sz="1050" spc="-5" dirty="0">
                          <a:latin typeface="Arial MT"/>
                          <a:cs typeface="Arial MT"/>
                        </a:rPr>
                        <a:t>PACA, </a:t>
                      </a:r>
                      <a:r>
                        <a:rPr sz="1050" dirty="0">
                          <a:latin typeface="Arial MT"/>
                          <a:cs typeface="Arial MT"/>
                        </a:rPr>
                        <a:t>puis </a:t>
                      </a:r>
                      <a:r>
                        <a:rPr sz="1050" spc="-5" dirty="0">
                          <a:latin typeface="Arial MT"/>
                          <a:cs typeface="Arial MT"/>
                        </a:rPr>
                        <a:t>revient </a:t>
                      </a:r>
                      <a:r>
                        <a:rPr sz="1050" dirty="0">
                          <a:latin typeface="Arial MT"/>
                          <a:cs typeface="Arial MT"/>
                        </a:rPr>
                        <a:t>à la hausse du 12 au 24 </a:t>
                      </a:r>
                      <a:r>
                        <a:rPr sz="1050" spc="-5" dirty="0">
                          <a:latin typeface="Arial MT"/>
                          <a:cs typeface="Arial MT"/>
                        </a:rPr>
                        <a:t>avec </a:t>
                      </a:r>
                      <a:r>
                        <a:rPr sz="1050" dirty="0">
                          <a:latin typeface="Arial MT"/>
                          <a:cs typeface="Arial MT"/>
                        </a:rPr>
                        <a:t>6,6°C. A </a:t>
                      </a:r>
                      <a:r>
                        <a:rPr sz="1050" spc="5" dirty="0">
                          <a:latin typeface="Arial MT"/>
                          <a:cs typeface="Arial MT"/>
                        </a:rPr>
                        <a:t> </a:t>
                      </a:r>
                      <a:r>
                        <a:rPr sz="1050" dirty="0">
                          <a:latin typeface="Arial MT"/>
                          <a:cs typeface="Arial MT"/>
                        </a:rPr>
                        <a:t>partir</a:t>
                      </a:r>
                      <a:r>
                        <a:rPr sz="1050" spc="85" dirty="0">
                          <a:latin typeface="Arial MT"/>
                          <a:cs typeface="Arial MT"/>
                        </a:rPr>
                        <a:t> </a:t>
                      </a:r>
                      <a:r>
                        <a:rPr sz="1050" dirty="0">
                          <a:latin typeface="Arial MT"/>
                          <a:cs typeface="Arial MT"/>
                        </a:rPr>
                        <a:t>du</a:t>
                      </a:r>
                      <a:r>
                        <a:rPr sz="1050" spc="95" dirty="0">
                          <a:latin typeface="Arial MT"/>
                          <a:cs typeface="Arial MT"/>
                        </a:rPr>
                        <a:t> </a:t>
                      </a:r>
                      <a:r>
                        <a:rPr sz="1050" dirty="0">
                          <a:latin typeface="Arial MT"/>
                          <a:cs typeface="Arial MT"/>
                        </a:rPr>
                        <a:t>24,</a:t>
                      </a:r>
                      <a:r>
                        <a:rPr sz="1050" spc="90" dirty="0">
                          <a:latin typeface="Arial MT"/>
                          <a:cs typeface="Arial MT"/>
                        </a:rPr>
                        <a:t> </a:t>
                      </a:r>
                      <a:r>
                        <a:rPr sz="1050" dirty="0">
                          <a:latin typeface="Arial MT"/>
                          <a:cs typeface="Arial MT"/>
                        </a:rPr>
                        <a:t>le</a:t>
                      </a:r>
                      <a:r>
                        <a:rPr sz="1050" spc="95" dirty="0">
                          <a:latin typeface="Arial MT"/>
                          <a:cs typeface="Arial MT"/>
                        </a:rPr>
                        <a:t> </a:t>
                      </a:r>
                      <a:r>
                        <a:rPr sz="1050" dirty="0">
                          <a:latin typeface="Arial MT"/>
                          <a:cs typeface="Arial MT"/>
                        </a:rPr>
                        <a:t>froid</a:t>
                      </a:r>
                      <a:r>
                        <a:rPr sz="1050" spc="100" dirty="0">
                          <a:latin typeface="Arial MT"/>
                          <a:cs typeface="Arial MT"/>
                        </a:rPr>
                        <a:t> </a:t>
                      </a:r>
                      <a:r>
                        <a:rPr sz="1050" spc="-5" dirty="0">
                          <a:latin typeface="Arial MT"/>
                          <a:cs typeface="Arial MT"/>
                        </a:rPr>
                        <a:t>s’installe</a:t>
                      </a:r>
                      <a:r>
                        <a:rPr sz="1050" spc="100" dirty="0">
                          <a:latin typeface="Arial MT"/>
                          <a:cs typeface="Arial MT"/>
                        </a:rPr>
                        <a:t> </a:t>
                      </a:r>
                      <a:r>
                        <a:rPr sz="1050" dirty="0">
                          <a:latin typeface="Arial MT"/>
                          <a:cs typeface="Arial MT"/>
                        </a:rPr>
                        <a:t>pour</a:t>
                      </a:r>
                      <a:r>
                        <a:rPr sz="1050" spc="90" dirty="0">
                          <a:latin typeface="Arial MT"/>
                          <a:cs typeface="Arial MT"/>
                        </a:rPr>
                        <a:t> </a:t>
                      </a:r>
                      <a:r>
                        <a:rPr sz="1050" dirty="0">
                          <a:latin typeface="Arial MT"/>
                          <a:cs typeface="Arial MT"/>
                        </a:rPr>
                        <a:t>de</a:t>
                      </a:r>
                      <a:r>
                        <a:rPr sz="1050" spc="90" dirty="0">
                          <a:latin typeface="Arial MT"/>
                          <a:cs typeface="Arial MT"/>
                        </a:rPr>
                        <a:t> </a:t>
                      </a:r>
                      <a:r>
                        <a:rPr sz="1050" dirty="0">
                          <a:latin typeface="Arial MT"/>
                          <a:cs typeface="Arial MT"/>
                        </a:rPr>
                        <a:t>bon</a:t>
                      </a:r>
                      <a:r>
                        <a:rPr sz="1050" spc="95" dirty="0">
                          <a:latin typeface="Arial MT"/>
                          <a:cs typeface="Arial MT"/>
                        </a:rPr>
                        <a:t> </a:t>
                      </a:r>
                      <a:r>
                        <a:rPr sz="1050" dirty="0">
                          <a:latin typeface="Arial MT"/>
                          <a:cs typeface="Arial MT"/>
                        </a:rPr>
                        <a:t>et</a:t>
                      </a:r>
                      <a:r>
                        <a:rPr sz="1050" spc="90" dirty="0">
                          <a:latin typeface="Arial MT"/>
                          <a:cs typeface="Arial MT"/>
                        </a:rPr>
                        <a:t> </a:t>
                      </a:r>
                      <a:r>
                        <a:rPr sz="1050" dirty="0">
                          <a:latin typeface="Arial MT"/>
                          <a:cs typeface="Arial MT"/>
                        </a:rPr>
                        <a:t>continue</a:t>
                      </a:r>
                      <a:r>
                        <a:rPr sz="1050" spc="100" dirty="0">
                          <a:latin typeface="Arial MT"/>
                          <a:cs typeface="Arial MT"/>
                        </a:rPr>
                        <a:t> </a:t>
                      </a:r>
                      <a:r>
                        <a:rPr sz="1050" dirty="0">
                          <a:latin typeface="Arial MT"/>
                          <a:cs typeface="Arial MT"/>
                        </a:rPr>
                        <a:t>au</a:t>
                      </a:r>
                      <a:r>
                        <a:rPr sz="1050" spc="95" dirty="0">
                          <a:latin typeface="Arial MT"/>
                          <a:cs typeface="Arial MT"/>
                        </a:rPr>
                        <a:t> </a:t>
                      </a:r>
                      <a:r>
                        <a:rPr sz="1050" spc="5" dirty="0">
                          <a:latin typeface="Arial MT"/>
                          <a:cs typeface="Arial MT"/>
                        </a:rPr>
                        <a:t>mois</a:t>
                      </a:r>
                      <a:r>
                        <a:rPr sz="1050" spc="95" dirty="0">
                          <a:latin typeface="Arial MT"/>
                          <a:cs typeface="Arial MT"/>
                        </a:rPr>
                        <a:t> </a:t>
                      </a:r>
                      <a:r>
                        <a:rPr sz="1050" dirty="0">
                          <a:latin typeface="Arial MT"/>
                          <a:cs typeface="Arial MT"/>
                        </a:rPr>
                        <a:t>de</a:t>
                      </a:r>
                      <a:r>
                        <a:rPr sz="1050" spc="95" dirty="0">
                          <a:latin typeface="Arial MT"/>
                          <a:cs typeface="Arial MT"/>
                        </a:rPr>
                        <a:t> </a:t>
                      </a:r>
                      <a:r>
                        <a:rPr sz="1050" spc="-5" dirty="0">
                          <a:latin typeface="Arial MT"/>
                          <a:cs typeface="Arial MT"/>
                        </a:rPr>
                        <a:t>janvier.</a:t>
                      </a:r>
                      <a:r>
                        <a:rPr sz="1050" spc="85" dirty="0">
                          <a:latin typeface="Arial MT"/>
                          <a:cs typeface="Arial MT"/>
                        </a:rPr>
                        <a:t> </a:t>
                      </a:r>
                      <a:r>
                        <a:rPr sz="1050" dirty="0">
                          <a:latin typeface="Arial MT"/>
                          <a:cs typeface="Arial MT"/>
                        </a:rPr>
                        <a:t>Le </a:t>
                      </a:r>
                      <a:r>
                        <a:rPr sz="1050" spc="-280" dirty="0">
                          <a:latin typeface="Arial MT"/>
                          <a:cs typeface="Arial MT"/>
                        </a:rPr>
                        <a:t> </a:t>
                      </a:r>
                      <a:r>
                        <a:rPr sz="1050" dirty="0">
                          <a:latin typeface="Arial MT"/>
                          <a:cs typeface="Arial MT"/>
                        </a:rPr>
                        <a:t>ciel est souvent nuageux, peu ensoleillé et le </a:t>
                      </a:r>
                      <a:r>
                        <a:rPr sz="1050" spc="-5" dirty="0">
                          <a:latin typeface="Arial MT"/>
                          <a:cs typeface="Arial MT"/>
                        </a:rPr>
                        <a:t>mistral </a:t>
                      </a:r>
                      <a:r>
                        <a:rPr sz="1050" dirty="0">
                          <a:latin typeface="Arial MT"/>
                          <a:cs typeface="Arial MT"/>
                        </a:rPr>
                        <a:t>est plutôt </a:t>
                      </a:r>
                      <a:r>
                        <a:rPr sz="1050" spc="-5" dirty="0">
                          <a:latin typeface="Arial MT"/>
                          <a:cs typeface="Arial MT"/>
                        </a:rPr>
                        <a:t>discret. Les </a:t>
                      </a:r>
                      <a:r>
                        <a:rPr sz="1050" dirty="0">
                          <a:latin typeface="Arial MT"/>
                          <a:cs typeface="Arial MT"/>
                        </a:rPr>
                        <a:t> pluies sont excédentaires dans l’est de la région contrairement au Vaucluse et </a:t>
                      </a:r>
                      <a:r>
                        <a:rPr sz="1050" spc="5" dirty="0">
                          <a:latin typeface="Arial MT"/>
                          <a:cs typeface="Arial MT"/>
                        </a:rPr>
                        <a:t> </a:t>
                      </a:r>
                      <a:r>
                        <a:rPr sz="1050" dirty="0">
                          <a:latin typeface="Arial MT"/>
                          <a:cs typeface="Arial MT"/>
                        </a:rPr>
                        <a:t>Bouches-du-Rhône. </a:t>
                      </a:r>
                      <a:r>
                        <a:rPr sz="1050" spc="5" dirty="0">
                          <a:latin typeface="Arial MT"/>
                          <a:cs typeface="Arial MT"/>
                        </a:rPr>
                        <a:t>Un </a:t>
                      </a:r>
                      <a:r>
                        <a:rPr sz="1050" dirty="0">
                          <a:latin typeface="Arial MT"/>
                          <a:cs typeface="Arial MT"/>
                        </a:rPr>
                        <a:t>épisode neigeux en basse altitude intervient le 10 </a:t>
                      </a:r>
                      <a:r>
                        <a:rPr sz="1050" spc="5" dirty="0">
                          <a:latin typeface="Arial MT"/>
                          <a:cs typeface="Arial MT"/>
                        </a:rPr>
                        <a:t> </a:t>
                      </a:r>
                      <a:r>
                        <a:rPr sz="1050" dirty="0">
                          <a:latin typeface="Arial MT"/>
                          <a:cs typeface="Arial MT"/>
                        </a:rPr>
                        <a:t>janvier sur la région. La vague de froid se </a:t>
                      </a:r>
                      <a:r>
                        <a:rPr sz="1050" spc="-5" dirty="0">
                          <a:latin typeface="Arial MT"/>
                          <a:cs typeface="Arial MT"/>
                        </a:rPr>
                        <a:t>contraste </a:t>
                      </a:r>
                      <a:r>
                        <a:rPr sz="1050" dirty="0">
                          <a:latin typeface="Arial MT"/>
                          <a:cs typeface="Arial MT"/>
                        </a:rPr>
                        <a:t>par la suite </a:t>
                      </a:r>
                      <a:r>
                        <a:rPr sz="1050" spc="-5" dirty="0">
                          <a:latin typeface="Arial MT"/>
                          <a:cs typeface="Arial MT"/>
                        </a:rPr>
                        <a:t>avec </a:t>
                      </a:r>
                      <a:r>
                        <a:rPr sz="1050" dirty="0">
                          <a:latin typeface="Arial MT"/>
                          <a:cs typeface="Arial MT"/>
                        </a:rPr>
                        <a:t>une </a:t>
                      </a:r>
                      <a:r>
                        <a:rPr sz="1050" spc="5" dirty="0">
                          <a:latin typeface="Arial MT"/>
                          <a:cs typeface="Arial MT"/>
                        </a:rPr>
                        <a:t> </a:t>
                      </a:r>
                      <a:r>
                        <a:rPr sz="1050" dirty="0">
                          <a:latin typeface="Arial MT"/>
                          <a:cs typeface="Arial MT"/>
                        </a:rPr>
                        <a:t>grande</a:t>
                      </a:r>
                      <a:r>
                        <a:rPr sz="1050" spc="5" dirty="0">
                          <a:latin typeface="Arial MT"/>
                          <a:cs typeface="Arial MT"/>
                        </a:rPr>
                        <a:t> </a:t>
                      </a:r>
                      <a:r>
                        <a:rPr sz="1050" dirty="0">
                          <a:latin typeface="Arial MT"/>
                          <a:cs typeface="Arial MT"/>
                        </a:rPr>
                        <a:t>douceur</a:t>
                      </a:r>
                      <a:r>
                        <a:rPr sz="1050" spc="5" dirty="0">
                          <a:latin typeface="Arial MT"/>
                          <a:cs typeface="Arial MT"/>
                        </a:rPr>
                        <a:t> </a:t>
                      </a:r>
                      <a:r>
                        <a:rPr sz="1050" dirty="0">
                          <a:latin typeface="Arial MT"/>
                          <a:cs typeface="Arial MT"/>
                        </a:rPr>
                        <a:t>du</a:t>
                      </a:r>
                      <a:r>
                        <a:rPr sz="1050" spc="5" dirty="0">
                          <a:latin typeface="Arial MT"/>
                          <a:cs typeface="Arial MT"/>
                        </a:rPr>
                        <a:t> </a:t>
                      </a:r>
                      <a:r>
                        <a:rPr sz="1050" dirty="0">
                          <a:latin typeface="Arial MT"/>
                          <a:cs typeface="Arial MT"/>
                        </a:rPr>
                        <a:t>27</a:t>
                      </a:r>
                      <a:r>
                        <a:rPr sz="1050" spc="5" dirty="0">
                          <a:latin typeface="Arial MT"/>
                          <a:cs typeface="Arial MT"/>
                        </a:rPr>
                        <a:t> </a:t>
                      </a:r>
                      <a:r>
                        <a:rPr sz="1050" dirty="0">
                          <a:latin typeface="Arial MT"/>
                          <a:cs typeface="Arial MT"/>
                        </a:rPr>
                        <a:t>janvier</a:t>
                      </a:r>
                      <a:r>
                        <a:rPr sz="1050" spc="5" dirty="0">
                          <a:latin typeface="Arial MT"/>
                          <a:cs typeface="Arial MT"/>
                        </a:rPr>
                        <a:t> </a:t>
                      </a:r>
                      <a:r>
                        <a:rPr sz="1050" dirty="0">
                          <a:latin typeface="Arial MT"/>
                          <a:cs typeface="Arial MT"/>
                        </a:rPr>
                        <a:t>au</a:t>
                      </a:r>
                      <a:r>
                        <a:rPr sz="1050" spc="5" dirty="0">
                          <a:latin typeface="Arial MT"/>
                          <a:cs typeface="Arial MT"/>
                        </a:rPr>
                        <a:t> </a:t>
                      </a:r>
                      <a:r>
                        <a:rPr sz="1050" dirty="0">
                          <a:latin typeface="Arial MT"/>
                          <a:cs typeface="Arial MT"/>
                        </a:rPr>
                        <a:t>7</a:t>
                      </a:r>
                      <a:r>
                        <a:rPr sz="1050" spc="5" dirty="0">
                          <a:latin typeface="Arial MT"/>
                          <a:cs typeface="Arial MT"/>
                        </a:rPr>
                        <a:t> </a:t>
                      </a:r>
                      <a:r>
                        <a:rPr sz="1050" dirty="0">
                          <a:latin typeface="Arial MT"/>
                          <a:cs typeface="Arial MT"/>
                        </a:rPr>
                        <a:t>février,</a:t>
                      </a:r>
                      <a:r>
                        <a:rPr sz="1050" spc="5" dirty="0">
                          <a:latin typeface="Arial MT"/>
                          <a:cs typeface="Arial MT"/>
                        </a:rPr>
                        <a:t> </a:t>
                      </a:r>
                      <a:r>
                        <a:rPr sz="1050" dirty="0">
                          <a:latin typeface="Arial MT"/>
                          <a:cs typeface="Arial MT"/>
                        </a:rPr>
                        <a:t>les</a:t>
                      </a:r>
                      <a:r>
                        <a:rPr sz="1050" spc="5" dirty="0">
                          <a:latin typeface="Arial MT"/>
                          <a:cs typeface="Arial MT"/>
                        </a:rPr>
                        <a:t> </a:t>
                      </a:r>
                      <a:r>
                        <a:rPr sz="1050" dirty="0">
                          <a:latin typeface="Arial MT"/>
                          <a:cs typeface="Arial MT"/>
                        </a:rPr>
                        <a:t>températures</a:t>
                      </a:r>
                      <a:r>
                        <a:rPr sz="1050" spc="5" dirty="0">
                          <a:latin typeface="Arial MT"/>
                          <a:cs typeface="Arial MT"/>
                        </a:rPr>
                        <a:t> </a:t>
                      </a:r>
                      <a:r>
                        <a:rPr sz="1050" dirty="0">
                          <a:latin typeface="Arial MT"/>
                          <a:cs typeface="Arial MT"/>
                        </a:rPr>
                        <a:t>maximales </a:t>
                      </a:r>
                      <a:r>
                        <a:rPr sz="1050" spc="5" dirty="0">
                          <a:latin typeface="Arial MT"/>
                          <a:cs typeface="Arial MT"/>
                        </a:rPr>
                        <a:t> </a:t>
                      </a:r>
                      <a:r>
                        <a:rPr sz="1050" dirty="0">
                          <a:latin typeface="Arial MT"/>
                          <a:cs typeface="Arial MT"/>
                        </a:rPr>
                        <a:t>approchent le 20°C. Le froid </a:t>
                      </a:r>
                      <a:r>
                        <a:rPr sz="1050" spc="-5" dirty="0">
                          <a:latin typeface="Arial MT"/>
                          <a:cs typeface="Arial MT"/>
                        </a:rPr>
                        <a:t>revient </a:t>
                      </a:r>
                      <a:r>
                        <a:rPr sz="1050" dirty="0">
                          <a:latin typeface="Arial MT"/>
                          <a:cs typeface="Arial MT"/>
                        </a:rPr>
                        <a:t>du 12 au 15 mais cède </a:t>
                      </a:r>
                      <a:r>
                        <a:rPr sz="1050" spc="-5" dirty="0">
                          <a:latin typeface="Arial MT"/>
                          <a:cs typeface="Arial MT"/>
                        </a:rPr>
                        <a:t>vite </a:t>
                      </a:r>
                      <a:r>
                        <a:rPr sz="1050" dirty="0">
                          <a:latin typeface="Arial MT"/>
                          <a:cs typeface="Arial MT"/>
                        </a:rPr>
                        <a:t>de nouveau </a:t>
                      </a:r>
                      <a:r>
                        <a:rPr sz="1050" spc="5" dirty="0">
                          <a:latin typeface="Arial MT"/>
                          <a:cs typeface="Arial MT"/>
                        </a:rPr>
                        <a:t> </a:t>
                      </a:r>
                      <a:r>
                        <a:rPr sz="1050" spc="-5" dirty="0">
                          <a:latin typeface="Arial MT"/>
                          <a:cs typeface="Arial MT"/>
                        </a:rPr>
                        <a:t>avec </a:t>
                      </a:r>
                      <a:r>
                        <a:rPr sz="1050" dirty="0">
                          <a:latin typeface="Arial MT"/>
                          <a:cs typeface="Arial MT"/>
                        </a:rPr>
                        <a:t>un épisode de chaleur issu des nuages du Sahara. Le </a:t>
                      </a:r>
                      <a:r>
                        <a:rPr sz="1050" spc="5" dirty="0">
                          <a:latin typeface="Arial MT"/>
                          <a:cs typeface="Arial MT"/>
                        </a:rPr>
                        <a:t>mois </a:t>
                      </a:r>
                      <a:r>
                        <a:rPr sz="1050" dirty="0">
                          <a:latin typeface="Arial MT"/>
                          <a:cs typeface="Arial MT"/>
                        </a:rPr>
                        <a:t>de février est </a:t>
                      </a:r>
                      <a:r>
                        <a:rPr sz="1050" spc="-280" dirty="0">
                          <a:latin typeface="Arial MT"/>
                          <a:cs typeface="Arial MT"/>
                        </a:rPr>
                        <a:t> </a:t>
                      </a:r>
                      <a:r>
                        <a:rPr sz="1050" dirty="0">
                          <a:latin typeface="Arial MT"/>
                          <a:cs typeface="Arial MT"/>
                        </a:rPr>
                        <a:t>donc</a:t>
                      </a:r>
                      <a:r>
                        <a:rPr sz="1050" spc="-5" dirty="0">
                          <a:latin typeface="Arial MT"/>
                          <a:cs typeface="Arial MT"/>
                        </a:rPr>
                        <a:t> </a:t>
                      </a:r>
                      <a:r>
                        <a:rPr sz="1050" dirty="0">
                          <a:latin typeface="Arial MT"/>
                          <a:cs typeface="Arial MT"/>
                        </a:rPr>
                        <a:t>exceptionnellement</a:t>
                      </a:r>
                      <a:r>
                        <a:rPr sz="1050" spc="-40" dirty="0">
                          <a:latin typeface="Arial MT"/>
                          <a:cs typeface="Arial MT"/>
                        </a:rPr>
                        <a:t> </a:t>
                      </a:r>
                      <a:r>
                        <a:rPr sz="1050" dirty="0">
                          <a:latin typeface="Arial MT"/>
                          <a:cs typeface="Arial MT"/>
                        </a:rPr>
                        <a:t>chaud,</a:t>
                      </a:r>
                      <a:r>
                        <a:rPr sz="1050" spc="-15" dirty="0">
                          <a:latin typeface="Arial MT"/>
                          <a:cs typeface="Arial MT"/>
                        </a:rPr>
                        <a:t> </a:t>
                      </a:r>
                      <a:r>
                        <a:rPr sz="1050" dirty="0">
                          <a:latin typeface="Arial MT"/>
                          <a:cs typeface="Arial MT"/>
                        </a:rPr>
                        <a:t>la</a:t>
                      </a:r>
                      <a:r>
                        <a:rPr sz="1050" spc="-5" dirty="0">
                          <a:latin typeface="Arial MT"/>
                          <a:cs typeface="Arial MT"/>
                        </a:rPr>
                        <a:t> </a:t>
                      </a:r>
                      <a:r>
                        <a:rPr sz="1050" spc="5" dirty="0">
                          <a:latin typeface="Arial MT"/>
                          <a:cs typeface="Arial MT"/>
                        </a:rPr>
                        <a:t>fin</a:t>
                      </a:r>
                      <a:r>
                        <a:rPr sz="1050" spc="-20" dirty="0">
                          <a:latin typeface="Arial MT"/>
                          <a:cs typeface="Arial MT"/>
                        </a:rPr>
                        <a:t> </a:t>
                      </a:r>
                      <a:r>
                        <a:rPr sz="1050" dirty="0">
                          <a:latin typeface="Arial MT"/>
                          <a:cs typeface="Arial MT"/>
                        </a:rPr>
                        <a:t>de </a:t>
                      </a:r>
                      <a:r>
                        <a:rPr sz="1050" spc="-5" dirty="0">
                          <a:latin typeface="Arial MT"/>
                          <a:cs typeface="Arial MT"/>
                        </a:rPr>
                        <a:t>l’hiver </a:t>
                      </a:r>
                      <a:r>
                        <a:rPr sz="1050" dirty="0">
                          <a:latin typeface="Arial MT"/>
                          <a:cs typeface="Arial MT"/>
                        </a:rPr>
                        <a:t>est</a:t>
                      </a:r>
                      <a:r>
                        <a:rPr sz="1050" spc="-20" dirty="0">
                          <a:latin typeface="Arial MT"/>
                          <a:cs typeface="Arial MT"/>
                        </a:rPr>
                        <a:t> </a:t>
                      </a:r>
                      <a:r>
                        <a:rPr sz="1050" dirty="0">
                          <a:latin typeface="Arial MT"/>
                          <a:cs typeface="Arial MT"/>
                        </a:rPr>
                        <a:t>printanière.</a:t>
                      </a:r>
                    </a:p>
                  </a:txBody>
                  <a:tcPr marL="0" marR="0" marT="43180" marB="0">
                    <a:lnR w="12700">
                      <a:solidFill>
                        <a:srgbClr val="2EB496"/>
                      </a:solidFill>
                      <a:prstDash val="solid"/>
                    </a:lnR>
                    <a:lnT w="12700">
                      <a:solidFill>
                        <a:srgbClr val="2EB496"/>
                      </a:solidFill>
                      <a:prstDash val="solid"/>
                    </a:lnT>
                    <a:lnB w="12700" cap="flat" cmpd="sng" algn="ctr">
                      <a:solidFill>
                        <a:srgbClr val="2EB496"/>
                      </a:solidFill>
                      <a:prstDash val="solid"/>
                      <a:round/>
                      <a:headEnd type="none" w="med" len="med"/>
                      <a:tailEnd type="none" w="med" len="med"/>
                    </a:lnB>
                    <a:solidFill>
                      <a:srgbClr val="DAEEF3"/>
                    </a:solidFill>
                  </a:tcPr>
                </a:tc>
                <a:extLst>
                  <a:ext uri="{0D108BD9-81ED-4DB2-BD59-A6C34878D82A}">
                    <a16:rowId xmlns:a16="http://schemas.microsoft.com/office/drawing/2014/main" val="3660642172"/>
                  </a:ext>
                </a:extLst>
              </a:tr>
              <a:tr h="1589095">
                <a:tc>
                  <a:txBody>
                    <a:bodyPr/>
                    <a:lstStyle/>
                    <a:p>
                      <a:pPr marL="91440">
                        <a:lnSpc>
                          <a:spcPct val="100000"/>
                        </a:lnSpc>
                        <a:spcBef>
                          <a:spcPts val="325"/>
                        </a:spcBef>
                      </a:pPr>
                      <a:r>
                        <a:rPr sz="1200" b="1" spc="-5" dirty="0">
                          <a:latin typeface="Arial"/>
                          <a:cs typeface="Arial"/>
                        </a:rPr>
                        <a:t>PRINTEMPS</a:t>
                      </a:r>
                      <a:endParaRPr sz="1200" dirty="0">
                        <a:latin typeface="Arial"/>
                        <a:cs typeface="Arial"/>
                      </a:endParaRPr>
                    </a:p>
                    <a:p>
                      <a:pPr marL="91440">
                        <a:lnSpc>
                          <a:spcPct val="100000"/>
                        </a:lnSpc>
                        <a:spcBef>
                          <a:spcPts val="5"/>
                        </a:spcBef>
                      </a:pPr>
                      <a:r>
                        <a:rPr sz="1100" dirty="0">
                          <a:latin typeface="Arial MT"/>
                          <a:cs typeface="Arial MT"/>
                        </a:rPr>
                        <a:t>(mars</a:t>
                      </a:r>
                      <a:r>
                        <a:rPr sz="1100" spc="-65" dirty="0">
                          <a:latin typeface="Arial MT"/>
                          <a:cs typeface="Arial MT"/>
                        </a:rPr>
                        <a:t> </a:t>
                      </a:r>
                      <a:r>
                        <a:rPr sz="1100" dirty="0">
                          <a:latin typeface="Arial MT"/>
                          <a:cs typeface="Arial MT"/>
                        </a:rPr>
                        <a:t>à</a:t>
                      </a:r>
                      <a:r>
                        <a:rPr sz="1100" spc="-35" dirty="0">
                          <a:latin typeface="Arial MT"/>
                          <a:cs typeface="Arial MT"/>
                        </a:rPr>
                        <a:t> </a:t>
                      </a:r>
                      <a:r>
                        <a:rPr sz="1100" dirty="0">
                          <a:latin typeface="Arial MT"/>
                          <a:cs typeface="Arial MT"/>
                        </a:rPr>
                        <a:t>mai</a:t>
                      </a:r>
                    </a:p>
                    <a:p>
                      <a:pPr marL="91440">
                        <a:lnSpc>
                          <a:spcPct val="100000"/>
                        </a:lnSpc>
                      </a:pPr>
                      <a:r>
                        <a:rPr sz="1100" spc="-5" dirty="0">
                          <a:latin typeface="Arial MT"/>
                          <a:cs typeface="Arial MT"/>
                        </a:rPr>
                        <a:t>202</a:t>
                      </a:r>
                      <a:r>
                        <a:rPr lang="fr-FR" sz="1100" spc="-5" dirty="0">
                          <a:latin typeface="Arial MT"/>
                          <a:cs typeface="Arial MT"/>
                        </a:rPr>
                        <a:t>1</a:t>
                      </a:r>
                      <a:r>
                        <a:rPr sz="1100" spc="-5" dirty="0">
                          <a:latin typeface="Arial MT"/>
                          <a:cs typeface="Arial MT"/>
                        </a:rPr>
                        <a:t>)</a:t>
                      </a:r>
                      <a:endParaRPr sz="1100" dirty="0">
                        <a:latin typeface="Arial MT"/>
                        <a:cs typeface="Arial MT"/>
                      </a:endParaRPr>
                    </a:p>
                  </a:txBody>
                  <a:tcPr marL="0" marR="0" marT="41275" marB="0">
                    <a:lnL w="12700">
                      <a:solidFill>
                        <a:srgbClr val="2EB496"/>
                      </a:solidFill>
                      <a:prstDash val="solid"/>
                    </a:lnL>
                    <a:lnT w="12700" cap="flat" cmpd="sng" algn="ctr">
                      <a:solidFill>
                        <a:srgbClr val="2EB496"/>
                      </a:solidFill>
                      <a:prstDash val="solid"/>
                      <a:round/>
                      <a:headEnd type="none" w="med" len="med"/>
                      <a:tailEnd type="none" w="med" len="med"/>
                    </a:lnT>
                    <a:lnB w="12700">
                      <a:solidFill>
                        <a:srgbClr val="2EB496"/>
                      </a:solidFill>
                      <a:prstDash val="solid"/>
                    </a:lnB>
                    <a:solidFill>
                      <a:schemeClr val="bg1"/>
                    </a:solidFill>
                  </a:tcPr>
                </a:tc>
                <a:tc>
                  <a:txBody>
                    <a:bodyPr/>
                    <a:lstStyle/>
                    <a:p>
                      <a:pPr marL="112395" marR="80010" algn="just">
                        <a:lnSpc>
                          <a:spcPct val="100000"/>
                        </a:lnSpc>
                        <a:spcBef>
                          <a:spcPts val="330"/>
                        </a:spcBef>
                      </a:pPr>
                      <a:r>
                        <a:rPr lang="fr-FR" sz="1050" dirty="0">
                          <a:latin typeface="Arial MT"/>
                          <a:cs typeface="Arial MT"/>
                        </a:rPr>
                        <a:t>Le mois de mars a été un mois très sec et doux. Il se caractérise par une température moyenne de 6,7 °C et un fort déficit régional des précipitations (jusqu’à 86% dans les Bouches-du-Rhône). Un record de chaleur apparaît en fin du mois avec des températures  maximales proches de 25°C sur le territoire (+5° d’écart à la normale). Une vague de froid vient stopper la douceur des 2 mois précédents avec les gélives du 7-8 avril. Les températures reviennent à la normale sur la fin du mois d’avril avec des épisodes pluvieux plus fréquents. Le mois de mai reste frais, pluvieux et mal ensoleillé. La température moyenne est de 10°C (-1°C d’écart à la normale) et les précipitations sont 1,5 fois plus élevées que la normale. Le printemps 2021 est globalement assez frais. </a:t>
                      </a:r>
                      <a:endParaRPr sz="1050" dirty="0">
                        <a:latin typeface="Arial MT"/>
                        <a:cs typeface="Arial MT"/>
                      </a:endParaRPr>
                    </a:p>
                  </a:txBody>
                  <a:tcPr marL="0" marR="0" marT="41910" marB="0">
                    <a:lnR w="12700">
                      <a:solidFill>
                        <a:srgbClr val="2EB496"/>
                      </a:solidFill>
                      <a:prstDash val="solid"/>
                    </a:lnR>
                    <a:lnT w="12700" cap="flat" cmpd="sng" algn="ctr">
                      <a:solidFill>
                        <a:srgbClr val="2EB496"/>
                      </a:solidFill>
                      <a:prstDash val="solid"/>
                      <a:round/>
                      <a:headEnd type="none" w="med" len="med"/>
                      <a:tailEnd type="none" w="med" len="med"/>
                    </a:lnT>
                    <a:lnB w="12700">
                      <a:solidFill>
                        <a:srgbClr val="2EB496"/>
                      </a:solidFill>
                      <a:prstDash val="solid"/>
                    </a:lnB>
                    <a:solidFill>
                      <a:schemeClr val="bg1"/>
                    </a:solidFill>
                  </a:tcPr>
                </a:tc>
                <a:extLst>
                  <a:ext uri="{0D108BD9-81ED-4DB2-BD59-A6C34878D82A}">
                    <a16:rowId xmlns:a16="http://schemas.microsoft.com/office/drawing/2014/main" val="10001"/>
                  </a:ext>
                </a:extLst>
              </a:tr>
              <a:tr h="2209124">
                <a:tc>
                  <a:txBody>
                    <a:bodyPr/>
                    <a:lstStyle/>
                    <a:p>
                      <a:pPr marL="91440">
                        <a:lnSpc>
                          <a:spcPct val="100000"/>
                        </a:lnSpc>
                        <a:spcBef>
                          <a:spcPts val="325"/>
                        </a:spcBef>
                      </a:pPr>
                      <a:r>
                        <a:rPr sz="1200" b="1" dirty="0">
                          <a:latin typeface="Arial"/>
                          <a:cs typeface="Arial"/>
                        </a:rPr>
                        <a:t>ETE</a:t>
                      </a:r>
                      <a:endParaRPr sz="1200" dirty="0">
                        <a:latin typeface="Arial"/>
                        <a:cs typeface="Arial"/>
                      </a:endParaRPr>
                    </a:p>
                    <a:p>
                      <a:pPr marL="91440">
                        <a:lnSpc>
                          <a:spcPct val="100000"/>
                        </a:lnSpc>
                        <a:spcBef>
                          <a:spcPts val="5"/>
                        </a:spcBef>
                      </a:pPr>
                      <a:r>
                        <a:rPr sz="1100" dirty="0">
                          <a:latin typeface="Arial MT"/>
                          <a:cs typeface="Arial MT"/>
                        </a:rPr>
                        <a:t>(juin</a:t>
                      </a:r>
                      <a:r>
                        <a:rPr sz="1100" spc="-40" dirty="0">
                          <a:latin typeface="Arial MT"/>
                          <a:cs typeface="Arial MT"/>
                        </a:rPr>
                        <a:t> </a:t>
                      </a:r>
                      <a:r>
                        <a:rPr sz="1100" dirty="0">
                          <a:latin typeface="Arial MT"/>
                          <a:cs typeface="Arial MT"/>
                        </a:rPr>
                        <a:t>à</a:t>
                      </a:r>
                      <a:r>
                        <a:rPr sz="1100" spc="-35" dirty="0">
                          <a:latin typeface="Arial MT"/>
                          <a:cs typeface="Arial MT"/>
                        </a:rPr>
                        <a:t> </a:t>
                      </a:r>
                      <a:r>
                        <a:rPr sz="1100" dirty="0">
                          <a:latin typeface="Arial MT"/>
                          <a:cs typeface="Arial MT"/>
                        </a:rPr>
                        <a:t>août</a:t>
                      </a:r>
                    </a:p>
                    <a:p>
                      <a:pPr marL="91440">
                        <a:lnSpc>
                          <a:spcPct val="100000"/>
                        </a:lnSpc>
                        <a:spcBef>
                          <a:spcPts val="5"/>
                        </a:spcBef>
                      </a:pPr>
                      <a:r>
                        <a:rPr sz="1100" spc="-5" dirty="0">
                          <a:latin typeface="Arial MT"/>
                          <a:cs typeface="Arial MT"/>
                        </a:rPr>
                        <a:t>202</a:t>
                      </a:r>
                      <a:r>
                        <a:rPr lang="fr-FR" sz="1100" spc="-5" dirty="0">
                          <a:latin typeface="Arial MT"/>
                          <a:cs typeface="Arial MT"/>
                        </a:rPr>
                        <a:t>1</a:t>
                      </a:r>
                      <a:r>
                        <a:rPr sz="1100" spc="-5" dirty="0">
                          <a:latin typeface="Arial MT"/>
                          <a:cs typeface="Arial MT"/>
                        </a:rPr>
                        <a:t>)</a:t>
                      </a:r>
                      <a:endParaRPr sz="1100" dirty="0">
                        <a:latin typeface="Arial MT"/>
                        <a:cs typeface="Arial MT"/>
                      </a:endParaRPr>
                    </a:p>
                  </a:txBody>
                  <a:tcPr marL="0" marR="0" marT="41275" marB="0">
                    <a:lnL w="12700">
                      <a:solidFill>
                        <a:srgbClr val="2EB496"/>
                      </a:solidFill>
                      <a:prstDash val="solid"/>
                    </a:lnL>
                    <a:lnT w="12700">
                      <a:solidFill>
                        <a:srgbClr val="2EB496"/>
                      </a:solidFill>
                      <a:prstDash val="solid"/>
                    </a:lnT>
                    <a:lnB w="12700">
                      <a:solidFill>
                        <a:srgbClr val="2EB496"/>
                      </a:solidFill>
                      <a:prstDash val="solid"/>
                    </a:lnB>
                    <a:solidFill>
                      <a:schemeClr val="accent5">
                        <a:lumMod val="20000"/>
                        <a:lumOff val="80000"/>
                      </a:schemeClr>
                    </a:solidFill>
                  </a:tcPr>
                </a:tc>
                <a:tc>
                  <a:txBody>
                    <a:bodyPr/>
                    <a:lstStyle/>
                    <a:p>
                      <a:pPr marL="112395" marR="81280" algn="just">
                        <a:lnSpc>
                          <a:spcPct val="100000"/>
                        </a:lnSpc>
                        <a:spcBef>
                          <a:spcPts val="334"/>
                        </a:spcBef>
                      </a:pPr>
                      <a:r>
                        <a:rPr lang="fr-FR" sz="1050" dirty="0">
                          <a:latin typeface="Arial MT"/>
                          <a:cs typeface="Arial MT"/>
                        </a:rPr>
                        <a:t>L’été s’installe dès le mois de juin sur le sud-est de la France contrairement au reste du territoire. Le mois est plutôt chaud et sec avec une température moyenne de 22-23°C (+2°C à la normale) et un déficit de précipitations de 48%. Des records de températures nocturnes sont également enregistrés au 18 et 20 juin dans le Vaucluse et Bouches-du-Rhône. Au mois de juillet, le temps reste assez clément sur la côte mais plus frileux à l’intérieur des terres. La durée d’ensoleillement cumulée n’atteint pas la normale du mois, du fait des averses et orages plus fréquents ce mois-ci. Le cumul des précipitations reste hétérogène sur le territoire : il est excédentaire pour les Bouches-du-Rhône et le Vaucluse mais déficitaire pour les Alpes-Maritimes et le Var. Le mois d’août reste peu arrosé malgré quelques orages localisés. Les températures restent globalement conformes à celles de la saison, avec une vague de canicule du 13 au 15 août où les maximales dépassent les 40°C. Le territoire n’a également pas échappé aux évènements d’incendies. </a:t>
                      </a:r>
                      <a:endParaRPr sz="1050" dirty="0">
                        <a:latin typeface="Arial MT"/>
                        <a:cs typeface="Arial MT"/>
                      </a:endParaRPr>
                    </a:p>
                  </a:txBody>
                  <a:tcPr marL="0" marR="0" marT="42544" marB="0">
                    <a:lnR w="12700">
                      <a:solidFill>
                        <a:srgbClr val="2EB496"/>
                      </a:solidFill>
                      <a:prstDash val="solid"/>
                    </a:lnR>
                    <a:lnT w="12700">
                      <a:solidFill>
                        <a:srgbClr val="2EB496"/>
                      </a:solidFill>
                      <a:prstDash val="solid"/>
                    </a:lnT>
                    <a:lnB w="12700">
                      <a:solidFill>
                        <a:srgbClr val="2EB496"/>
                      </a:solidFill>
                      <a:prstDash val="solid"/>
                    </a:lnB>
                    <a:solidFill>
                      <a:schemeClr val="accent5">
                        <a:lumMod val="20000"/>
                        <a:lumOff val="80000"/>
                      </a:schemeClr>
                    </a:solidFill>
                  </a:tcPr>
                </a:tc>
                <a:extLst>
                  <a:ext uri="{0D108BD9-81ED-4DB2-BD59-A6C34878D82A}">
                    <a16:rowId xmlns:a16="http://schemas.microsoft.com/office/drawing/2014/main" val="10002"/>
                  </a:ext>
                </a:extLst>
              </a:tr>
              <a:tr h="1471429">
                <a:tc>
                  <a:txBody>
                    <a:bodyPr/>
                    <a:lstStyle/>
                    <a:p>
                      <a:pPr marL="91440">
                        <a:lnSpc>
                          <a:spcPct val="100000"/>
                        </a:lnSpc>
                        <a:spcBef>
                          <a:spcPts val="330"/>
                        </a:spcBef>
                      </a:pPr>
                      <a:r>
                        <a:rPr sz="1200" b="1" spc="-15" dirty="0">
                          <a:latin typeface="Arial"/>
                          <a:cs typeface="Arial"/>
                        </a:rPr>
                        <a:t>AUTOMNE</a:t>
                      </a:r>
                      <a:endParaRPr sz="1200" dirty="0">
                        <a:latin typeface="Arial"/>
                        <a:cs typeface="Arial"/>
                      </a:endParaRPr>
                    </a:p>
                    <a:p>
                      <a:pPr marL="91440" marR="173990">
                        <a:lnSpc>
                          <a:spcPct val="100000"/>
                        </a:lnSpc>
                        <a:spcBef>
                          <a:spcPts val="5"/>
                        </a:spcBef>
                      </a:pPr>
                      <a:r>
                        <a:rPr sz="1100" dirty="0">
                          <a:latin typeface="Arial MT"/>
                          <a:cs typeface="Arial MT"/>
                        </a:rPr>
                        <a:t>(se</a:t>
                      </a:r>
                      <a:r>
                        <a:rPr sz="1100" spc="-5" dirty="0">
                          <a:latin typeface="Arial MT"/>
                          <a:cs typeface="Arial MT"/>
                        </a:rPr>
                        <a:t>p</a:t>
                      </a:r>
                      <a:r>
                        <a:rPr sz="1100" dirty="0">
                          <a:latin typeface="Arial MT"/>
                          <a:cs typeface="Arial MT"/>
                        </a:rPr>
                        <a:t>temb</a:t>
                      </a:r>
                      <a:r>
                        <a:rPr sz="1100" spc="-10" dirty="0">
                          <a:latin typeface="Arial MT"/>
                          <a:cs typeface="Arial MT"/>
                        </a:rPr>
                        <a:t>r</a:t>
                      </a:r>
                      <a:r>
                        <a:rPr sz="1100" dirty="0">
                          <a:latin typeface="Arial MT"/>
                          <a:cs typeface="Arial MT"/>
                        </a:rPr>
                        <a:t>e</a:t>
                      </a:r>
                      <a:r>
                        <a:rPr sz="1100" spc="-45" dirty="0">
                          <a:latin typeface="Arial MT"/>
                          <a:cs typeface="Arial MT"/>
                        </a:rPr>
                        <a:t> </a:t>
                      </a:r>
                      <a:r>
                        <a:rPr sz="1100" dirty="0">
                          <a:latin typeface="Arial MT"/>
                          <a:cs typeface="Arial MT"/>
                        </a:rPr>
                        <a:t>à  </a:t>
                      </a:r>
                      <a:r>
                        <a:rPr sz="1100" spc="-5" dirty="0" err="1">
                          <a:latin typeface="Arial MT"/>
                          <a:cs typeface="Arial MT"/>
                        </a:rPr>
                        <a:t>novembre</a:t>
                      </a:r>
                      <a:r>
                        <a:rPr sz="1100" spc="-5" dirty="0">
                          <a:latin typeface="Arial MT"/>
                          <a:cs typeface="Arial MT"/>
                        </a:rPr>
                        <a:t> </a:t>
                      </a:r>
                      <a:r>
                        <a:rPr sz="1100" dirty="0">
                          <a:latin typeface="Arial MT"/>
                          <a:cs typeface="Arial MT"/>
                        </a:rPr>
                        <a:t> </a:t>
                      </a:r>
                      <a:r>
                        <a:rPr sz="1100" spc="-5" dirty="0">
                          <a:latin typeface="Arial MT"/>
                          <a:cs typeface="Arial MT"/>
                        </a:rPr>
                        <a:t>202</a:t>
                      </a:r>
                      <a:r>
                        <a:rPr lang="fr-FR" sz="1100" spc="-5" dirty="0">
                          <a:latin typeface="Arial MT"/>
                          <a:cs typeface="Arial MT"/>
                        </a:rPr>
                        <a:t>1</a:t>
                      </a:r>
                      <a:r>
                        <a:rPr sz="1100" spc="-5" dirty="0">
                          <a:latin typeface="Arial MT"/>
                          <a:cs typeface="Arial MT"/>
                        </a:rPr>
                        <a:t>)</a:t>
                      </a:r>
                      <a:endParaRPr sz="1100" dirty="0">
                        <a:latin typeface="Arial MT"/>
                        <a:cs typeface="Arial MT"/>
                      </a:endParaRPr>
                    </a:p>
                  </a:txBody>
                  <a:tcPr marL="0" marR="0" marT="41910" marB="0">
                    <a:lnL w="12700">
                      <a:solidFill>
                        <a:srgbClr val="2EB496"/>
                      </a:solidFill>
                      <a:prstDash val="solid"/>
                    </a:lnL>
                    <a:lnT w="12700">
                      <a:solidFill>
                        <a:srgbClr val="2EB496"/>
                      </a:solidFill>
                      <a:prstDash val="solid"/>
                    </a:lnT>
                    <a:lnB w="12700">
                      <a:solidFill>
                        <a:srgbClr val="2EB496"/>
                      </a:solidFill>
                      <a:prstDash val="solid"/>
                    </a:lnB>
                    <a:noFill/>
                  </a:tcPr>
                </a:tc>
                <a:tc>
                  <a:txBody>
                    <a:bodyPr/>
                    <a:lstStyle/>
                    <a:p>
                      <a:pPr marL="112395" marR="81915" algn="just">
                        <a:lnSpc>
                          <a:spcPct val="100000"/>
                        </a:lnSpc>
                        <a:spcBef>
                          <a:spcPts val="335"/>
                        </a:spcBef>
                      </a:pPr>
                      <a:r>
                        <a:rPr lang="fr-FR" sz="1050" dirty="0">
                          <a:latin typeface="Arial MT"/>
                          <a:cs typeface="Arial MT"/>
                        </a:rPr>
                        <a:t>Le mois de septembre est chaud, peu venté et plutôt sec avec des cumuls disparates selon le territoires. Un épisode pluvieux-orageux intervient le 15 sur le secteur du Ventoux. Le mois est globalement peu ensoleillé. </a:t>
                      </a:r>
                      <a:r>
                        <a:rPr lang="fr-FR" sz="1050" dirty="0">
                          <a:latin typeface="Arial MT"/>
                          <a:cs typeface="Arial" panose="020B0604020202020204" pitchFamily="34" charset="0"/>
                        </a:rPr>
                        <a:t>Après un début d’automne très chaud, les mois d’octobre et novembre ont été plus conformes à la saison avec toutefois quelques périodes de douceur alternant avec plusieurs pics de fraîcheur marquée, notamment la nuit. </a:t>
                      </a:r>
                      <a:r>
                        <a:rPr lang="fr-FR" sz="1050" dirty="0">
                          <a:latin typeface="Arial MT"/>
                          <a:cs typeface="Arial MT"/>
                        </a:rPr>
                        <a:t>Les précipitations sont également plus fréquentes en octobre avec un cumul excédentaire sur l’ouest de la région et se calment par la suite. La vallée du Rhône reste très ventée durant cette période, et est plutôt bien ensoleillée.  </a:t>
                      </a:r>
                      <a:endParaRPr sz="1050" dirty="0">
                        <a:latin typeface="Arial MT"/>
                        <a:cs typeface="Arial MT"/>
                      </a:endParaRPr>
                    </a:p>
                  </a:txBody>
                  <a:tcPr marL="0" marR="0" marT="42545" marB="0">
                    <a:lnR w="12700">
                      <a:solidFill>
                        <a:srgbClr val="2EB496"/>
                      </a:solidFill>
                      <a:prstDash val="solid"/>
                    </a:lnR>
                    <a:lnT w="12700">
                      <a:solidFill>
                        <a:srgbClr val="2EB496"/>
                      </a:solidFill>
                      <a:prstDash val="solid"/>
                    </a:lnT>
                    <a:lnB w="12700">
                      <a:solidFill>
                        <a:srgbClr val="2EB496"/>
                      </a:solidFill>
                      <a:prstDash val="solid"/>
                    </a:lnB>
                    <a:noFill/>
                  </a:tcPr>
                </a:tc>
                <a:extLst>
                  <a:ext uri="{0D108BD9-81ED-4DB2-BD59-A6C34878D82A}">
                    <a16:rowId xmlns:a16="http://schemas.microsoft.com/office/drawing/2014/main" val="10003"/>
                  </a:ext>
                </a:extLst>
              </a:tr>
            </a:tbl>
          </a:graphicData>
        </a:graphic>
      </p:graphicFrame>
      <p:sp>
        <p:nvSpPr>
          <p:cNvPr id="8" name="ZoneTexte 7">
            <a:extLst>
              <a:ext uri="{FF2B5EF4-FFF2-40B4-BE49-F238E27FC236}">
                <a16:creationId xmlns:a16="http://schemas.microsoft.com/office/drawing/2014/main" id="{6DC9B5C6-1C66-4B22-8091-D1CD09E0FB74}"/>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6632" y="561038"/>
            <a:ext cx="6480720" cy="1738938"/>
          </a:xfrm>
          <a:prstGeom prst="rect">
            <a:avLst/>
          </a:prstGeom>
        </p:spPr>
        <p:txBody>
          <a:bodyPr wrap="square">
            <a:spAutoFit/>
          </a:bodyPr>
          <a:lstStyle/>
          <a:p>
            <a:pPr lvl="0">
              <a:spcAft>
                <a:spcPts val="600"/>
              </a:spcAft>
              <a:defRPr sz="1800" b="0" i="0" u="none" strike="noStrike" kern="0" cap="none" spc="0" baseline="0">
                <a:solidFill>
                  <a:srgbClr val="000000"/>
                </a:solidFill>
                <a:uFillTx/>
              </a:defRPr>
            </a:pPr>
            <a:r>
              <a:rPr lang="fr-FR" sz="1400" b="1" kern="0" dirty="0">
                <a:solidFill>
                  <a:srgbClr val="2FB497"/>
                </a:solidFill>
                <a:latin typeface="Arial" pitchFamily="34"/>
                <a:cs typeface="Arial" pitchFamily="34"/>
              </a:rPr>
              <a:t>Bilan météo pour les cultures</a:t>
            </a:r>
          </a:p>
          <a:p>
            <a:pPr lvl="0" algn="just">
              <a:spcAft>
                <a:spcPts val="1800"/>
              </a:spcAft>
              <a:defRPr sz="1800" b="0" i="0" u="none" strike="noStrike" kern="0" cap="none" spc="0" baseline="0">
                <a:solidFill>
                  <a:srgbClr val="000000"/>
                </a:solidFill>
                <a:uFillTx/>
              </a:defRPr>
            </a:pPr>
            <a:r>
              <a:rPr lang="fr-FR" sz="1100" kern="0" dirty="0">
                <a:latin typeface="Arial" pitchFamily="34"/>
                <a:cs typeface="Arial" pitchFamily="34"/>
              </a:rPr>
              <a:t>La douceur de mars a facilité les périodes de plantation, avec un sol pas froid permettant une bonne prise racinaire sous abri. En revanche, la vague de froid du mois d’avril, les épisodes pluvieux et la fraîcheur du mois de mai ont ralenti le développement des cultures et favorisé le développement de maladies fongiques (botrytis, mildiou et </a:t>
            </a:r>
            <a:r>
              <a:rPr lang="fr-FR" sz="1100" kern="0" dirty="0" err="1">
                <a:latin typeface="Arial" pitchFamily="34"/>
                <a:cs typeface="Arial" pitchFamily="34"/>
              </a:rPr>
              <a:t>cladosporiose</a:t>
            </a:r>
            <a:r>
              <a:rPr lang="fr-FR" sz="1100" kern="0" dirty="0">
                <a:latin typeface="Arial" pitchFamily="34"/>
                <a:cs typeface="Arial" pitchFamily="34"/>
              </a:rPr>
              <a:t>).</a:t>
            </a:r>
            <a:r>
              <a:rPr lang="fr-FR" sz="1100" dirty="0">
                <a:latin typeface="Arial" pitchFamily="34" charset="0"/>
                <a:ea typeface="Times New Roman" pitchFamily="18" charset="0"/>
                <a:cs typeface="Arial" pitchFamily="34" charset="0"/>
              </a:rPr>
              <a:t> </a:t>
            </a:r>
            <a:r>
              <a:rPr lang="fr-FR" sz="1100" kern="0" dirty="0">
                <a:latin typeface="Arial" pitchFamily="34"/>
                <a:cs typeface="Arial" pitchFamily="34"/>
              </a:rPr>
              <a:t>Ce retard est vite estompé par l’arrivée des chaleurs estivales au mois de juin. L’été est globalement pas trop chaud, bien ensoleillé et peu arrosé contrairement au reste du territoire, les productions sont continues et de belle qualité. Elles n’échappent pas au développement de l’oïdium et des acariens, friands des conditions sèches de l’été jusqu’à la fin des cultures.</a:t>
            </a:r>
          </a:p>
        </p:txBody>
      </p:sp>
      <p:sp>
        <p:nvSpPr>
          <p:cNvPr id="24" name="Rectangle 23"/>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FACTEURS DE RISQUE</a:t>
            </a:r>
          </a:p>
        </p:txBody>
      </p: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cxnSp>
        <p:nvCxnSpPr>
          <p:cNvPr id="15"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sp>
        <p:nvSpPr>
          <p:cNvPr id="12" name="Rectangle 11">
            <a:extLst>
              <a:ext uri="{FF2B5EF4-FFF2-40B4-BE49-F238E27FC236}">
                <a16:creationId xmlns:a16="http://schemas.microsoft.com/office/drawing/2014/main" id="{DFCB6C2E-24BF-4192-8B2F-43C8AA11ED9E}"/>
              </a:ext>
            </a:extLst>
          </p:cNvPr>
          <p:cNvSpPr/>
          <p:nvPr/>
        </p:nvSpPr>
        <p:spPr>
          <a:xfrm>
            <a:off x="116632" y="2547947"/>
            <a:ext cx="6336704" cy="846386"/>
          </a:xfrm>
          <a:prstGeom prst="rect">
            <a:avLst/>
          </a:prstGeom>
        </p:spPr>
        <p:txBody>
          <a:bodyPr wrap="square">
            <a:spAutoFit/>
          </a:bodyPr>
          <a:lstStyle/>
          <a:p>
            <a:pPr lvl="0">
              <a:spcAft>
                <a:spcPts val="600"/>
              </a:spcAft>
              <a:defRPr sz="1800" b="0" i="0" u="none" strike="noStrike" kern="0" cap="none" spc="0" baseline="0">
                <a:solidFill>
                  <a:srgbClr val="000000"/>
                </a:solidFill>
                <a:uFillTx/>
              </a:defRPr>
            </a:pPr>
            <a:r>
              <a:rPr lang="fr-FR" sz="1400" b="1" kern="0" dirty="0">
                <a:solidFill>
                  <a:srgbClr val="2FB497"/>
                </a:solidFill>
                <a:latin typeface="Arial" pitchFamily="34"/>
                <a:cs typeface="Arial" pitchFamily="34"/>
                <a:sym typeface="Wingdings" panose="05000000000000000000" pitchFamily="2" charset="2"/>
              </a:rPr>
              <a:t>Graphiques climatiques     </a:t>
            </a:r>
            <a:r>
              <a:rPr lang="fr-FR" sz="1100" i="1" kern="0" dirty="0">
                <a:latin typeface="Arial" pitchFamily="34"/>
                <a:cs typeface="Arial" pitchFamily="34"/>
                <a:sym typeface="Wingdings" panose="05000000000000000000" pitchFamily="2" charset="2"/>
              </a:rPr>
              <a:t>(les données sont à jour jusqu'au 30 novembre 2021)</a:t>
            </a:r>
          </a:p>
          <a:p>
            <a:pPr lvl="0">
              <a:spcAft>
                <a:spcPts val="600"/>
              </a:spcAft>
              <a:defRPr sz="1800" b="0" i="0" u="none" strike="noStrike" kern="0" cap="none" spc="0" baseline="0">
                <a:solidFill>
                  <a:srgbClr val="000000"/>
                </a:solidFill>
                <a:uFillTx/>
              </a:defRPr>
            </a:pPr>
            <a:endParaRPr lang="fr-FR" sz="1100" i="1" kern="0" dirty="0">
              <a:latin typeface="Arial" pitchFamily="34"/>
              <a:cs typeface="Arial" pitchFamily="34"/>
              <a:sym typeface="Wingdings" panose="05000000000000000000" pitchFamily="2" charset="2"/>
            </a:endParaRPr>
          </a:p>
          <a:p>
            <a:pPr lvl="0">
              <a:spcAft>
                <a:spcPts val="600"/>
              </a:spcAft>
              <a:defRPr sz="1800" b="0" i="0" u="none" strike="noStrike" kern="0" cap="none" spc="0" baseline="0">
                <a:solidFill>
                  <a:srgbClr val="000000"/>
                </a:solidFill>
                <a:uFillTx/>
              </a:defRPr>
            </a:pPr>
            <a:r>
              <a:rPr lang="fr-FR" sz="1200" b="1" kern="0" dirty="0">
                <a:latin typeface="Arial" pitchFamily="34"/>
                <a:cs typeface="Arial" pitchFamily="34"/>
                <a:sym typeface="Wingdings" panose="05000000000000000000" pitchFamily="2" charset="2"/>
              </a:rPr>
              <a:t>BAUX DE PROVENCE (13)</a:t>
            </a:r>
          </a:p>
        </p:txBody>
      </p:sp>
      <p:sp>
        <p:nvSpPr>
          <p:cNvPr id="16" name="ZoneTexte 15">
            <a:extLst>
              <a:ext uri="{FF2B5EF4-FFF2-40B4-BE49-F238E27FC236}">
                <a16:creationId xmlns:a16="http://schemas.microsoft.com/office/drawing/2014/main" id="{2F2BCD61-C79D-4C3B-960A-2C564268CC69}"/>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pic>
        <p:nvPicPr>
          <p:cNvPr id="10" name="Image 9">
            <a:extLst>
              <a:ext uri="{FF2B5EF4-FFF2-40B4-BE49-F238E27FC236}">
                <a16:creationId xmlns:a16="http://schemas.microsoft.com/office/drawing/2014/main" id="{F9EFE13B-B692-445C-87FF-17F262E57B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005" y="3347864"/>
            <a:ext cx="5879989" cy="38329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FACTEURS DE RISQUE</a:t>
            </a:r>
          </a:p>
        </p:txBody>
      </p: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cxnSp>
        <p:nvCxnSpPr>
          <p:cNvPr id="15"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sp>
        <p:nvSpPr>
          <p:cNvPr id="16" name="ZoneTexte 15">
            <a:extLst>
              <a:ext uri="{FF2B5EF4-FFF2-40B4-BE49-F238E27FC236}">
                <a16:creationId xmlns:a16="http://schemas.microsoft.com/office/drawing/2014/main" id="{2F2BCD61-C79D-4C3B-960A-2C564268CC69}"/>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pic>
        <p:nvPicPr>
          <p:cNvPr id="9" name="Image 8">
            <a:extLst>
              <a:ext uri="{FF2B5EF4-FFF2-40B4-BE49-F238E27FC236}">
                <a16:creationId xmlns:a16="http://schemas.microsoft.com/office/drawing/2014/main" id="{205AB108-5E37-4ED7-937F-4C46E86F5B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75" y="790503"/>
            <a:ext cx="5817990" cy="3792463"/>
          </a:xfrm>
          <a:prstGeom prst="rect">
            <a:avLst/>
          </a:prstGeom>
          <a:noFill/>
          <a:ln>
            <a:noFill/>
          </a:ln>
        </p:spPr>
      </p:pic>
      <p:pic>
        <p:nvPicPr>
          <p:cNvPr id="11" name="Image 10">
            <a:extLst>
              <a:ext uri="{FF2B5EF4-FFF2-40B4-BE49-F238E27FC236}">
                <a16:creationId xmlns:a16="http://schemas.microsoft.com/office/drawing/2014/main" id="{B62D5D18-104C-42D7-8E0C-37C297290C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074" y="4922564"/>
            <a:ext cx="5817990" cy="3792824"/>
          </a:xfrm>
          <a:prstGeom prst="rect">
            <a:avLst/>
          </a:prstGeom>
          <a:noFill/>
          <a:ln>
            <a:noFill/>
          </a:ln>
        </p:spPr>
      </p:pic>
      <p:sp>
        <p:nvSpPr>
          <p:cNvPr id="2" name="ZoneTexte 1">
            <a:extLst>
              <a:ext uri="{FF2B5EF4-FFF2-40B4-BE49-F238E27FC236}">
                <a16:creationId xmlns:a16="http://schemas.microsoft.com/office/drawing/2014/main" id="{77593DAB-F60B-443B-9E27-74E950D1012C}"/>
              </a:ext>
            </a:extLst>
          </p:cNvPr>
          <p:cNvSpPr txBox="1"/>
          <p:nvPr/>
        </p:nvSpPr>
        <p:spPr>
          <a:xfrm>
            <a:off x="345462" y="507954"/>
            <a:ext cx="1106393" cy="461665"/>
          </a:xfrm>
          <a:prstGeom prst="rect">
            <a:avLst/>
          </a:prstGeom>
          <a:noFill/>
        </p:spPr>
        <p:txBody>
          <a:bodyPr wrap="none" rtlCol="0">
            <a:spAutoFit/>
          </a:bodyPr>
          <a:lstStyle/>
          <a:p>
            <a:r>
              <a:rPr lang="fr-FR" sz="1200" b="1" kern="0" dirty="0">
                <a:latin typeface="Arial" pitchFamily="34"/>
                <a:cs typeface="Arial" pitchFamily="34"/>
                <a:sym typeface="Wingdings" panose="05000000000000000000" pitchFamily="2" charset="2"/>
              </a:rPr>
              <a:t>FREJUS (83)</a:t>
            </a:r>
          </a:p>
          <a:p>
            <a:endParaRPr lang="fr-FR" sz="1200" dirty="0"/>
          </a:p>
        </p:txBody>
      </p:sp>
      <p:sp>
        <p:nvSpPr>
          <p:cNvPr id="13" name="ZoneTexte 12">
            <a:extLst>
              <a:ext uri="{FF2B5EF4-FFF2-40B4-BE49-F238E27FC236}">
                <a16:creationId xmlns:a16="http://schemas.microsoft.com/office/drawing/2014/main" id="{6AB9F71B-2BE6-45C7-8202-16C905C80E39}"/>
              </a:ext>
            </a:extLst>
          </p:cNvPr>
          <p:cNvSpPr txBox="1"/>
          <p:nvPr/>
        </p:nvSpPr>
        <p:spPr>
          <a:xfrm>
            <a:off x="345462" y="4686399"/>
            <a:ext cx="1566454" cy="461665"/>
          </a:xfrm>
          <a:prstGeom prst="rect">
            <a:avLst/>
          </a:prstGeom>
          <a:noFill/>
        </p:spPr>
        <p:txBody>
          <a:bodyPr wrap="none" rtlCol="0">
            <a:spAutoFit/>
          </a:bodyPr>
          <a:lstStyle/>
          <a:p>
            <a:r>
              <a:rPr lang="fr-FR" sz="1200" b="1" kern="0" dirty="0">
                <a:latin typeface="Arial" pitchFamily="34"/>
                <a:cs typeface="Arial" pitchFamily="34"/>
                <a:sym typeface="Wingdings" panose="05000000000000000000" pitchFamily="2" charset="2"/>
              </a:rPr>
              <a:t>CARPENTRAS (84)</a:t>
            </a:r>
          </a:p>
          <a:p>
            <a:endParaRPr lang="fr-FR" sz="1200" dirty="0"/>
          </a:p>
        </p:txBody>
      </p:sp>
    </p:spTree>
    <p:extLst>
      <p:ext uri="{BB962C8B-B14F-4D97-AF65-F5344CB8AC3E}">
        <p14:creationId xmlns:p14="http://schemas.microsoft.com/office/powerpoint/2010/main" val="3304391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Facteurs de risque</a:t>
            </a:r>
          </a:p>
        </p:txBody>
      </p: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0" name="Rectangle 9"/>
          <p:cNvSpPr/>
          <p:nvPr/>
        </p:nvSpPr>
        <p:spPr>
          <a:xfrm>
            <a:off x="116632" y="633046"/>
            <a:ext cx="4640561" cy="338554"/>
          </a:xfrm>
          <a:prstGeom prst="rect">
            <a:avLst/>
          </a:prstGeom>
        </p:spPr>
        <p:txBody>
          <a:bodyPr wrap="square">
            <a:spAutoFit/>
          </a:bodyPr>
          <a:lstStyle/>
          <a:p>
            <a:pPr lvl="0">
              <a:spcAft>
                <a:spcPts val="18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Variétés et porte-greffes</a:t>
            </a:r>
          </a:p>
        </p:txBody>
      </p:sp>
      <p:sp>
        <p:nvSpPr>
          <p:cNvPr id="11" name="Rectangle 10"/>
          <p:cNvSpPr/>
          <p:nvPr/>
        </p:nvSpPr>
        <p:spPr>
          <a:xfrm>
            <a:off x="175664" y="5582499"/>
            <a:ext cx="4640561" cy="338554"/>
          </a:xfrm>
          <a:prstGeom prst="rect">
            <a:avLst/>
          </a:prstGeom>
        </p:spPr>
        <p:txBody>
          <a:bodyPr wrap="square">
            <a:spAutoFit/>
          </a:bodyPr>
          <a:lstStyle/>
          <a:p>
            <a:pPr lvl="0">
              <a:spcAft>
                <a:spcPts val="18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Date de plantation</a:t>
            </a:r>
          </a:p>
        </p:txBody>
      </p:sp>
      <p:sp>
        <p:nvSpPr>
          <p:cNvPr id="13" name="Rectangle 12"/>
          <p:cNvSpPr/>
          <p:nvPr/>
        </p:nvSpPr>
        <p:spPr>
          <a:xfrm>
            <a:off x="160452" y="899592"/>
            <a:ext cx="6336704" cy="4529445"/>
          </a:xfrm>
          <a:prstGeom prst="rect">
            <a:avLst/>
          </a:prstGeom>
        </p:spPr>
        <p:txBody>
          <a:bodyPr wrap="square">
            <a:spAutoFit/>
          </a:bodyPr>
          <a:lstStyle/>
          <a:p>
            <a:pPr lvl="0">
              <a:spcAft>
                <a:spcPts val="0"/>
              </a:spcAft>
              <a:defRPr sz="1800" b="0" i="0" u="none" strike="noStrike" kern="0" cap="none" spc="0" baseline="0">
                <a:solidFill>
                  <a:srgbClr val="000000"/>
                </a:solidFill>
                <a:uFillTx/>
              </a:defRPr>
            </a:pPr>
            <a:r>
              <a:rPr lang="fr-FR" sz="1100" u="sng" kern="0" dirty="0">
                <a:latin typeface="Arial" pitchFamily="34"/>
                <a:cs typeface="Arial" pitchFamily="34"/>
                <a:sym typeface="Wingdings" panose="05000000000000000000" pitchFamily="2" charset="2"/>
              </a:rPr>
              <a:t>Les variétés </a:t>
            </a:r>
            <a:r>
              <a:rPr lang="fr-FR" sz="1100" kern="0" dirty="0">
                <a:latin typeface="Arial" pitchFamily="34"/>
                <a:cs typeface="Arial" pitchFamily="34"/>
                <a:sym typeface="Wingdings" panose="05000000000000000000" pitchFamily="2" charset="2"/>
              </a:rPr>
              <a:t>de tomate peuvent bénéficier de plusieurs résistances génétiques. Certaines apportent une haute résistance (HR) d’autres ont une résistance intermédiaire (IR). Les principales HR sont : </a:t>
            </a:r>
          </a:p>
          <a:p>
            <a:pPr marL="628650" lvl="1" indent="-171450">
              <a:spcAft>
                <a:spcPts val="0"/>
              </a:spcAft>
              <a:buFont typeface="Arial" panose="020B0604020202020204" pitchFamily="34" charset="0"/>
              <a:buChar char="•"/>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La mosaïque de la tomate (ToMV:0,1,2)</a:t>
            </a:r>
          </a:p>
          <a:p>
            <a:pPr marL="628650" lvl="1" indent="-171450">
              <a:spcAft>
                <a:spcPts val="0"/>
              </a:spcAft>
              <a:buFont typeface="Arial" panose="020B0604020202020204" pitchFamily="34" charset="0"/>
              <a:buChar char="•"/>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La </a:t>
            </a:r>
            <a:r>
              <a:rPr lang="fr-FR" sz="1100" kern="0" dirty="0" err="1">
                <a:latin typeface="Arial" pitchFamily="34"/>
                <a:cs typeface="Arial" pitchFamily="34"/>
                <a:sym typeface="Wingdings" panose="05000000000000000000" pitchFamily="2" charset="2"/>
              </a:rPr>
              <a:t>cladosporiose</a:t>
            </a:r>
            <a:r>
              <a:rPr lang="fr-FR" sz="1100" kern="0" dirty="0">
                <a:latin typeface="Arial" pitchFamily="34"/>
                <a:cs typeface="Arial" pitchFamily="34"/>
                <a:sym typeface="Wingdings" panose="05000000000000000000" pitchFamily="2" charset="2"/>
              </a:rPr>
              <a:t>, 5 races (Pf(A-E))</a:t>
            </a:r>
          </a:p>
          <a:p>
            <a:pPr marL="628650" lvl="1" indent="-171450">
              <a:spcAft>
                <a:spcPts val="0"/>
              </a:spcAft>
              <a:buFont typeface="Arial" panose="020B0604020202020204" pitchFamily="34" charset="0"/>
              <a:buChar char="•"/>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La fusariose (Fol:0,1,2) et la fusariose racinaire (For)</a:t>
            </a:r>
          </a:p>
          <a:p>
            <a:pPr marL="628650" lvl="1" indent="-171450">
              <a:spcAft>
                <a:spcPts val="400"/>
              </a:spcAft>
              <a:buFont typeface="Arial" panose="020B0604020202020204" pitchFamily="34" charset="0"/>
              <a:buChar char="•"/>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La verticilliose, 2 races (Va:0, Vd:0)</a:t>
            </a:r>
          </a:p>
          <a:p>
            <a:pPr algn="just">
              <a:spcAft>
                <a:spcPts val="400"/>
              </a:spcAft>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Certaines variétés possèdent en plus des résistances complémentaires au TSWV, au TYLCV, à l’oïdium ou aux nématodes mais sont la plupart du temps des résistances intermédiaires. Les résistances au mildiou, </a:t>
            </a:r>
            <a:r>
              <a:rPr lang="fr-FR" sz="1100" kern="0" dirty="0" err="1">
                <a:latin typeface="Arial" pitchFamily="34"/>
                <a:cs typeface="Arial" pitchFamily="34"/>
                <a:sym typeface="Wingdings" panose="05000000000000000000" pitchFamily="2" charset="2"/>
              </a:rPr>
              <a:t>ToTV</a:t>
            </a:r>
            <a:r>
              <a:rPr lang="fr-FR" sz="1100" kern="0" dirty="0">
                <a:latin typeface="Arial" pitchFamily="34"/>
                <a:cs typeface="Arial" pitchFamily="34"/>
                <a:sym typeface="Wingdings" panose="05000000000000000000" pitchFamily="2" charset="2"/>
              </a:rPr>
              <a:t> ou </a:t>
            </a:r>
            <a:r>
              <a:rPr lang="fr-FR" sz="1100" kern="0" dirty="0" err="1">
                <a:latin typeface="Arial" pitchFamily="34"/>
                <a:cs typeface="Arial" pitchFamily="34"/>
                <a:sym typeface="Wingdings" panose="05000000000000000000" pitchFamily="2" charset="2"/>
              </a:rPr>
              <a:t>Stemphyllium</a:t>
            </a:r>
            <a:r>
              <a:rPr lang="fr-FR" sz="1100" kern="0" dirty="0">
                <a:latin typeface="Arial" pitchFamily="34"/>
                <a:cs typeface="Arial" pitchFamily="34"/>
                <a:sym typeface="Wingdings" panose="05000000000000000000" pitchFamily="2" charset="2"/>
              </a:rPr>
              <a:t> sont plus rares.</a:t>
            </a:r>
          </a:p>
          <a:p>
            <a:pPr algn="just">
              <a:spcAft>
                <a:spcPts val="400"/>
              </a:spcAft>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Les variétés de tomates grappes et rondes vrac sont généralement bien pourvues en résistances, ce qui n’est pas le cas des variétés de diversification, plus récentes sur le circuit de production. </a:t>
            </a:r>
          </a:p>
          <a:p>
            <a:pPr algn="just">
              <a:spcAft>
                <a:spcPts val="0"/>
              </a:spcAft>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La liste des résistances pour chaque variété est disponible sur </a:t>
            </a:r>
            <a:r>
              <a:rPr lang="fr-FR" sz="1100" kern="0" dirty="0">
                <a:latin typeface="Arial" pitchFamily="34"/>
                <a:cs typeface="Arial" pitchFamily="34"/>
                <a:sym typeface="Wingdings" panose="05000000000000000000" pitchFamily="2" charset="2"/>
                <a:hlinkClick r:id="rId3"/>
              </a:rPr>
              <a:t>les préconisations variétales APREL </a:t>
            </a:r>
            <a:r>
              <a:rPr lang="fr-FR" sz="1100" kern="0" dirty="0">
                <a:latin typeface="Arial" pitchFamily="34"/>
                <a:cs typeface="Arial" pitchFamily="34"/>
                <a:sym typeface="Wingdings" panose="05000000000000000000" pitchFamily="2" charset="2"/>
              </a:rPr>
              <a:t>ou sur les sites des semenciers.</a:t>
            </a:r>
          </a:p>
          <a:p>
            <a:pPr algn="just">
              <a:spcAft>
                <a:spcPts val="0"/>
              </a:spcAft>
              <a:defRPr sz="1800" b="0" i="0" u="none" strike="noStrike" kern="0" cap="none" spc="0" baseline="0">
                <a:solidFill>
                  <a:srgbClr val="000000"/>
                </a:solidFill>
                <a:uFillTx/>
              </a:defRPr>
            </a:pPr>
            <a:endParaRPr lang="fr-FR" sz="1100" kern="0" dirty="0">
              <a:latin typeface="Arial" pitchFamily="34"/>
              <a:cs typeface="Arial" pitchFamily="34"/>
              <a:sym typeface="Wingdings" panose="05000000000000000000" pitchFamily="2" charset="2"/>
            </a:endParaRPr>
          </a:p>
          <a:p>
            <a:pPr lvl="0" algn="just">
              <a:spcAft>
                <a:spcPts val="0"/>
              </a:spcAft>
              <a:defRPr sz="1800" b="0" i="0" u="none" strike="noStrike" kern="0" cap="none" spc="0" baseline="0">
                <a:solidFill>
                  <a:srgbClr val="000000"/>
                </a:solidFill>
                <a:uFillTx/>
              </a:defRPr>
            </a:pPr>
            <a:r>
              <a:rPr lang="fr-FR" sz="1100" u="sng" kern="0" dirty="0">
                <a:latin typeface="Arial" pitchFamily="34"/>
                <a:cs typeface="Arial" pitchFamily="34"/>
              </a:rPr>
              <a:t>Le greffage </a:t>
            </a:r>
            <a:r>
              <a:rPr lang="fr-FR" sz="1100" kern="0" dirty="0">
                <a:latin typeface="Arial" pitchFamily="34"/>
                <a:cs typeface="Arial" pitchFamily="34"/>
              </a:rPr>
              <a:t>en culture de tomate a plusieurs objectifs. En culture hors-sol, globalement épargnée par des ravageurs ou maladies des racines, l’intérêt du greffage est d’apporter de la vigueur et un équilibre de plantes sur des cultures longues. En culture en sol, le greffage apporte de la vigueur permet de réaliser des plantations précoces et apporte une protection contre les </a:t>
            </a:r>
            <a:r>
              <a:rPr lang="fr-FR" sz="1100" kern="0" dirty="0" err="1">
                <a:latin typeface="Arial" pitchFamily="34"/>
                <a:cs typeface="Arial" pitchFamily="34"/>
              </a:rPr>
              <a:t>bioagresseurs</a:t>
            </a:r>
            <a:r>
              <a:rPr lang="fr-FR" sz="1100" kern="0" dirty="0">
                <a:latin typeface="Arial" pitchFamily="34"/>
                <a:cs typeface="Arial" pitchFamily="34"/>
              </a:rPr>
              <a:t> telluriques avec des résistances à :</a:t>
            </a:r>
            <a:endParaRPr lang="fr-FR" sz="1100" i="1" kern="0" dirty="0">
              <a:latin typeface="Arial" pitchFamily="34"/>
              <a:cs typeface="Arial" pitchFamily="34"/>
            </a:endParaRPr>
          </a:p>
          <a:p>
            <a:pPr marL="628650" lvl="1" indent="-171450" algn="just">
              <a:spcAft>
                <a:spcPts val="0"/>
              </a:spcAft>
              <a:buFont typeface="Arial" panose="020B0604020202020204" pitchFamily="34" charset="0"/>
              <a:buChar char="•"/>
              <a:defRPr sz="1800" b="0" i="0" u="none" strike="noStrike" kern="0" cap="none" spc="0" baseline="0">
                <a:solidFill>
                  <a:srgbClr val="000000"/>
                </a:solidFill>
                <a:uFillTx/>
              </a:defRPr>
            </a:pPr>
            <a:r>
              <a:rPr lang="fr-FR" sz="1100" i="1" kern="0" dirty="0" err="1">
                <a:latin typeface="Arial" pitchFamily="34"/>
                <a:cs typeface="Arial" pitchFamily="34"/>
              </a:rPr>
              <a:t>Verticillium</a:t>
            </a:r>
            <a:r>
              <a:rPr lang="fr-FR" sz="1100" i="1" kern="0" dirty="0">
                <a:latin typeface="Arial" pitchFamily="34"/>
                <a:cs typeface="Arial" pitchFamily="34"/>
              </a:rPr>
              <a:t> </a:t>
            </a:r>
            <a:r>
              <a:rPr lang="fr-FR" sz="1100" i="1" kern="0" dirty="0" err="1">
                <a:latin typeface="Arial" pitchFamily="34"/>
                <a:cs typeface="Arial" pitchFamily="34"/>
              </a:rPr>
              <a:t>dalhiae</a:t>
            </a:r>
            <a:endParaRPr lang="fr-FR" sz="1100" i="1" kern="0" dirty="0">
              <a:latin typeface="Arial" pitchFamily="34"/>
              <a:cs typeface="Arial" pitchFamily="34"/>
            </a:endParaRPr>
          </a:p>
          <a:p>
            <a:pPr marL="628650" lvl="1" indent="-171450" algn="just">
              <a:spcAft>
                <a:spcPts val="0"/>
              </a:spcAft>
              <a:buFont typeface="Arial" panose="020B0604020202020204" pitchFamily="34" charset="0"/>
              <a:buChar char="•"/>
              <a:defRPr sz="1800" b="0" i="0" u="none" strike="noStrike" kern="0" cap="none" spc="0" baseline="0">
                <a:solidFill>
                  <a:srgbClr val="000000"/>
                </a:solidFill>
                <a:uFillTx/>
              </a:defRPr>
            </a:pPr>
            <a:r>
              <a:rPr lang="fr-FR" sz="1100" i="1" kern="0" dirty="0" err="1">
                <a:latin typeface="Arial" pitchFamily="34"/>
                <a:cs typeface="Arial" pitchFamily="34"/>
              </a:rPr>
              <a:t>Pyrenochaetea</a:t>
            </a:r>
            <a:r>
              <a:rPr lang="fr-FR" sz="1100" i="1" kern="0" dirty="0">
                <a:latin typeface="Arial" pitchFamily="34"/>
                <a:cs typeface="Arial" pitchFamily="34"/>
              </a:rPr>
              <a:t> </a:t>
            </a:r>
            <a:r>
              <a:rPr lang="fr-FR" sz="1100" i="1" kern="0" dirty="0" err="1">
                <a:latin typeface="Arial" pitchFamily="34"/>
                <a:cs typeface="Arial" pitchFamily="34"/>
              </a:rPr>
              <a:t>lycopersici</a:t>
            </a:r>
            <a:endParaRPr lang="fr-FR" sz="1100" i="1" kern="0" dirty="0">
              <a:latin typeface="Arial" pitchFamily="34"/>
              <a:cs typeface="Arial" pitchFamily="34"/>
            </a:endParaRPr>
          </a:p>
          <a:p>
            <a:pPr marL="628650" lvl="1" indent="-171450" algn="just">
              <a:spcAft>
                <a:spcPts val="0"/>
              </a:spcAft>
              <a:buFont typeface="Arial" panose="020B0604020202020204" pitchFamily="34" charset="0"/>
              <a:buChar char="•"/>
              <a:defRPr sz="1800" b="0" i="0" u="none" strike="noStrike" kern="0" cap="none" spc="0" baseline="0">
                <a:solidFill>
                  <a:srgbClr val="000000"/>
                </a:solidFill>
                <a:uFillTx/>
              </a:defRPr>
            </a:pPr>
            <a:r>
              <a:rPr lang="fr-FR" sz="1100" i="1" kern="0" dirty="0">
                <a:latin typeface="Arial" pitchFamily="34"/>
                <a:cs typeface="Arial" pitchFamily="34"/>
              </a:rPr>
              <a:t>Fusarium </a:t>
            </a:r>
            <a:r>
              <a:rPr lang="fr-FR" sz="1100" i="1" kern="0" dirty="0" err="1">
                <a:latin typeface="Arial" pitchFamily="34"/>
                <a:cs typeface="Arial" pitchFamily="34"/>
              </a:rPr>
              <a:t>oxysporum</a:t>
            </a:r>
            <a:r>
              <a:rPr lang="fr-FR" sz="1100" i="1" kern="0" dirty="0">
                <a:latin typeface="Arial" pitchFamily="34"/>
                <a:cs typeface="Arial" pitchFamily="34"/>
              </a:rPr>
              <a:t> </a:t>
            </a:r>
            <a:r>
              <a:rPr lang="fr-FR" sz="1100" i="1" kern="0" dirty="0" err="1">
                <a:latin typeface="Arial" pitchFamily="34"/>
                <a:cs typeface="Arial" pitchFamily="34"/>
              </a:rPr>
              <a:t>radicis</a:t>
            </a:r>
            <a:endParaRPr lang="fr-FR" sz="1100" i="1" kern="0" dirty="0">
              <a:latin typeface="Arial" pitchFamily="34"/>
              <a:cs typeface="Arial" pitchFamily="34"/>
            </a:endParaRPr>
          </a:p>
          <a:p>
            <a:pPr marL="628650" lvl="1" indent="-171450" algn="just">
              <a:spcAft>
                <a:spcPts val="400"/>
              </a:spcAft>
              <a:buFont typeface="Arial" panose="020B0604020202020204" pitchFamily="34" charset="0"/>
              <a:buChar char="•"/>
              <a:defRPr sz="1800" b="0" i="0" u="none" strike="noStrike" kern="0" cap="none" spc="0" baseline="0">
                <a:solidFill>
                  <a:srgbClr val="000000"/>
                </a:solidFill>
                <a:uFillTx/>
              </a:defRPr>
            </a:pPr>
            <a:r>
              <a:rPr lang="fr-FR" sz="1100" i="1" kern="0" dirty="0">
                <a:latin typeface="Arial" pitchFamily="34"/>
                <a:cs typeface="Arial" pitchFamily="34"/>
              </a:rPr>
              <a:t>Nématodes </a:t>
            </a:r>
            <a:r>
              <a:rPr lang="fr-FR" sz="1100" i="1" kern="0" dirty="0" err="1">
                <a:latin typeface="Arial" pitchFamily="34"/>
                <a:cs typeface="Arial" pitchFamily="34"/>
              </a:rPr>
              <a:t>Meloidogyne</a:t>
            </a:r>
            <a:r>
              <a:rPr lang="fr-FR" sz="1100" i="1" kern="0" dirty="0">
                <a:latin typeface="Arial" pitchFamily="34"/>
                <a:cs typeface="Arial" pitchFamily="34"/>
              </a:rPr>
              <a:t> </a:t>
            </a:r>
            <a:r>
              <a:rPr lang="fr-FR" sz="1100" i="1" kern="0" dirty="0" err="1">
                <a:latin typeface="Arial" pitchFamily="34"/>
                <a:cs typeface="Arial" pitchFamily="34"/>
              </a:rPr>
              <a:t>sp</a:t>
            </a:r>
            <a:r>
              <a:rPr lang="fr-FR" sz="1100" i="1" kern="0" dirty="0">
                <a:solidFill>
                  <a:srgbClr val="FF0000"/>
                </a:solidFill>
                <a:latin typeface="Arial" pitchFamily="34"/>
                <a:cs typeface="Arial" pitchFamily="34"/>
              </a:rPr>
              <a:t>.</a:t>
            </a:r>
          </a:p>
          <a:p>
            <a:pPr algn="just">
              <a:spcAft>
                <a:spcPts val="0"/>
              </a:spcAft>
              <a:defRPr sz="1800" b="0" i="0" u="none" strike="noStrike" kern="0" cap="none" spc="0" baseline="0">
                <a:solidFill>
                  <a:srgbClr val="000000"/>
                </a:solidFill>
                <a:uFillTx/>
              </a:defRPr>
            </a:pPr>
            <a:r>
              <a:rPr lang="fr-FR" sz="1100" kern="0" dirty="0">
                <a:latin typeface="Arial" pitchFamily="34"/>
                <a:cs typeface="Arial" pitchFamily="34"/>
              </a:rPr>
              <a:t>Dans le réseau de parcelles du BSV tomate, toutes les cultures sont greffées, majoritairement sur DRO141, </a:t>
            </a:r>
            <a:r>
              <a:rPr lang="fr-FR" sz="1100" kern="0" dirty="0" err="1">
                <a:latin typeface="Arial" pitchFamily="34"/>
                <a:cs typeface="Arial" pitchFamily="34"/>
              </a:rPr>
              <a:t>Emperador</a:t>
            </a:r>
            <a:r>
              <a:rPr lang="fr-FR" sz="1100" kern="0" dirty="0">
                <a:latin typeface="Arial" pitchFamily="34"/>
                <a:cs typeface="Arial" pitchFamily="34"/>
              </a:rPr>
              <a:t> et </a:t>
            </a:r>
            <a:r>
              <a:rPr lang="fr-FR" sz="1100" kern="0" dirty="0" err="1">
                <a:latin typeface="Arial" pitchFamily="34"/>
                <a:cs typeface="Arial" pitchFamily="34"/>
              </a:rPr>
              <a:t>Maxifort</a:t>
            </a:r>
            <a:endParaRPr lang="fr-FR" sz="1100" kern="0" dirty="0">
              <a:latin typeface="Arial" pitchFamily="34"/>
              <a:cs typeface="Arial" pitchFamily="34"/>
            </a:endParaRPr>
          </a:p>
        </p:txBody>
      </p:sp>
      <p:sp>
        <p:nvSpPr>
          <p:cNvPr id="14" name="Rectangle 13"/>
          <p:cNvSpPr/>
          <p:nvPr/>
        </p:nvSpPr>
        <p:spPr>
          <a:xfrm>
            <a:off x="171358" y="5868144"/>
            <a:ext cx="6336704" cy="2539157"/>
          </a:xfrm>
          <a:prstGeom prst="rect">
            <a:avLst/>
          </a:prstGeom>
        </p:spPr>
        <p:txBody>
          <a:bodyPr wrap="square">
            <a:spAutoFit/>
          </a:bodyPr>
          <a:lstStyle/>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Les dates de plantation sont très échelonnées. En hors-sol, le créneau principal a lieu entre octobre et décembre. Il existe une petite proportion de plantation en été (fin juillet) pour permettre une production hivernale. Ce créneau représente plus de contraintes sanitaires car les températures sont élevées : les plants peuvent être sensibles à du </a:t>
            </a:r>
            <a:r>
              <a:rPr lang="fr-FR" sz="1100" kern="0" dirty="0" err="1">
                <a:latin typeface="Arial" pitchFamily="34"/>
                <a:cs typeface="Arial" pitchFamily="34"/>
                <a:sym typeface="Wingdings" panose="05000000000000000000" pitchFamily="2" charset="2"/>
              </a:rPr>
              <a:t>pythium</a:t>
            </a:r>
            <a:r>
              <a:rPr lang="fr-FR" sz="1100" kern="0" dirty="0">
                <a:latin typeface="Arial" pitchFamily="34"/>
                <a:cs typeface="Arial" pitchFamily="34"/>
                <a:sym typeface="Wingdings" panose="05000000000000000000" pitchFamily="2" charset="2"/>
              </a:rPr>
              <a:t> lorsque le substrat s’échauffe et la pression des ravageurs dans l’environnement est plus élevée. Un autre créneau plus tardif avec des plantations de février-mars sont aussi pratiquées et adaptées à des structures à moindre capacité de chauffage.</a:t>
            </a:r>
          </a:p>
          <a:p>
            <a:pPr lvl="0" algn="just">
              <a:spcAft>
                <a:spcPts val="600"/>
              </a:spcAft>
              <a:defRPr sz="1800" b="0" i="0" u="none" strike="noStrike" kern="0" cap="none" spc="0" baseline="0">
                <a:solidFill>
                  <a:srgbClr val="000000"/>
                </a:solidFill>
                <a:uFillTx/>
              </a:defRPr>
            </a:pPr>
            <a:r>
              <a:rPr lang="fr-FR" sz="1100" kern="0" dirty="0">
                <a:latin typeface="Arial" pitchFamily="34"/>
                <a:cs typeface="Arial" pitchFamily="34"/>
                <a:sym typeface="Wingdings" panose="05000000000000000000" pitchFamily="2" charset="2"/>
              </a:rPr>
              <a:t>En sol, les plantations ont lieu entre février et avril. Ce créneau de production ne représente pas de difficultés particulières. Pour les plus précoces, lorsque l’abri n’est pas chauffé, il existe toutefois un risque de gelée ou de stress lié à des températures encore froides la nuit. Des plantations sont parfois réalisées en été (juin) pour une production d’automne : ce créneau est particulièrement risqué essentiellement à cause de la pression importante des ravageurs sur les jeunes plants, mais aussi à cause des températures très élevées la nuit et le jour qui posent des problèmes de nouaison. Ce créneau n’est pas représenté dans le réseau.</a:t>
            </a:r>
            <a:endParaRPr lang="fr-FR" sz="1050" kern="0" dirty="0">
              <a:latin typeface="Arial" pitchFamily="34"/>
              <a:cs typeface="Arial" pitchFamily="34"/>
              <a:sym typeface="Wingdings" panose="05000000000000000000" pitchFamily="2" charset="2"/>
            </a:endParaRPr>
          </a:p>
        </p:txBody>
      </p:sp>
      <p:cxnSp>
        <p:nvCxnSpPr>
          <p:cNvPr id="15"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sp>
        <p:nvSpPr>
          <p:cNvPr id="18" name="ZoneTexte 17">
            <a:extLst>
              <a:ext uri="{FF2B5EF4-FFF2-40B4-BE49-F238E27FC236}">
                <a16:creationId xmlns:a16="http://schemas.microsoft.com/office/drawing/2014/main" id="{FCBD623F-CF19-4F49-B48D-18042F5088D1}"/>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8E7D2CA3-F556-42D0-B32C-6D781E88D717}"/>
              </a:ext>
            </a:extLst>
          </p:cNvPr>
          <p:cNvSpPr txBox="1"/>
          <p:nvPr/>
        </p:nvSpPr>
        <p:spPr>
          <a:xfrm>
            <a:off x="188638" y="522503"/>
            <a:ext cx="6529661" cy="2865015"/>
          </a:xfrm>
          <a:prstGeom prst="rect">
            <a:avLst/>
          </a:prstGeom>
          <a:noFill/>
        </p:spPr>
        <p:txBody>
          <a:bodyPr wrap="square">
            <a:spAutoFit/>
          </a:bodyPr>
          <a:lstStyle/>
          <a:p>
            <a:pPr marL="18415" marR="0" lvl="0" indent="0" algn="just" defTabSz="914400" rtl="0" eaLnBrk="1" fontAlgn="base" latinLnBrk="0" hangingPunct="1">
              <a:lnSpc>
                <a:spcPct val="100000"/>
              </a:lnSpc>
              <a:spcBef>
                <a:spcPts val="0"/>
              </a:spcBef>
              <a:spcAft>
                <a:spcPts val="400"/>
              </a:spcAft>
              <a:buClrTx/>
              <a:buSzTx/>
              <a:buFontTx/>
              <a:buNone/>
              <a:tabLst/>
              <a:defRPr/>
            </a:pPr>
            <a:r>
              <a:rPr kumimoji="0" lang="fr-FR" sz="1600" b="1" i="0" u="none" strike="noStrike" kern="1200" cap="none" spc="-5" normalizeH="0" baseline="0" noProof="0" dirty="0">
                <a:ln>
                  <a:noFill/>
                </a:ln>
                <a:solidFill>
                  <a:srgbClr val="E9425C"/>
                </a:solidFill>
                <a:effectLst/>
                <a:uLnTx/>
                <a:uFillTx/>
                <a:latin typeface="Arial"/>
                <a:ea typeface="+mn-ea"/>
                <a:cs typeface="Arial"/>
              </a:rPr>
              <a:t>Méthode</a:t>
            </a:r>
            <a:r>
              <a:rPr kumimoji="0" lang="fr-FR" sz="1600" b="1" i="0" u="none" strike="noStrike" kern="1200" cap="none" spc="-20" normalizeH="0" baseline="0" noProof="0" dirty="0">
                <a:ln>
                  <a:noFill/>
                </a:ln>
                <a:solidFill>
                  <a:srgbClr val="E9425C"/>
                </a:solidFill>
                <a:effectLst/>
                <a:uLnTx/>
                <a:uFillTx/>
                <a:latin typeface="Arial"/>
                <a:ea typeface="+mn-ea"/>
                <a:cs typeface="Arial"/>
              </a:rPr>
              <a:t> </a:t>
            </a:r>
            <a:r>
              <a:rPr kumimoji="0" lang="fr-FR" sz="1600" b="1" i="0" u="none" strike="noStrike" kern="1200" cap="none" spc="-5" normalizeH="0" baseline="0" noProof="0" dirty="0">
                <a:ln>
                  <a:noFill/>
                </a:ln>
                <a:solidFill>
                  <a:srgbClr val="E9425C"/>
                </a:solidFill>
                <a:effectLst/>
                <a:uLnTx/>
                <a:uFillTx/>
                <a:latin typeface="Arial"/>
                <a:ea typeface="+mn-ea"/>
                <a:cs typeface="Arial"/>
              </a:rPr>
              <a:t>utilisée</a:t>
            </a:r>
            <a:endParaRPr kumimoji="0" lang="fr-FR" sz="1600" b="1" i="0" u="none" strike="noStrike" kern="1200" cap="none" spc="0" normalizeH="0" baseline="0" noProof="0" dirty="0">
              <a:ln>
                <a:noFill/>
              </a:ln>
              <a:solidFill>
                <a:srgbClr val="E9425C"/>
              </a:solidFill>
              <a:effectLst/>
              <a:uLnTx/>
              <a:uFillTx/>
              <a:latin typeface="Arial"/>
              <a:ea typeface="+mn-ea"/>
              <a:cs typeface="Arial"/>
            </a:endParaRPr>
          </a:p>
          <a:p>
            <a:pPr marL="18415" marR="0" lvl="0" indent="0" algn="just" defTabSz="914400" rtl="0" eaLnBrk="1" fontAlgn="base" latinLnBrk="0" hangingPunct="1">
              <a:lnSpc>
                <a:spcPct val="100000"/>
              </a:lnSpc>
              <a:spcBef>
                <a:spcPts val="0"/>
              </a:spcBef>
              <a:spcAft>
                <a:spcPts val="1000"/>
              </a:spcAft>
              <a:buClrTx/>
              <a:buSzTx/>
              <a:buFontTx/>
              <a:buNone/>
              <a:tabLst/>
              <a:defRPr/>
            </a:pPr>
            <a:r>
              <a:rPr kumimoji="0" lang="fr-FR" sz="1100" b="0" i="0" u="none" strike="noStrike" kern="1200" cap="none" spc="-5" normalizeH="0" baseline="0" noProof="0" dirty="0">
                <a:ln>
                  <a:noFill/>
                </a:ln>
                <a:solidFill>
                  <a:prstClr val="black"/>
                </a:solidFill>
                <a:effectLst/>
                <a:uLnTx/>
                <a:uFillTx/>
                <a:latin typeface="Arial MT"/>
                <a:ea typeface="+mn-ea"/>
                <a:cs typeface="Arial MT"/>
              </a:rPr>
              <a:t>Pour l’édition d’un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bulletin,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une note est attribuée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à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chaque bioagresseur afin de définir le niveau de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 pression.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Elle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comprend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l’intensité des attaques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qui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correspond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à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la gravité des dégâts observés,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 ainsi que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la fréquence des attaques correspondant aux nombres de parcelles attaquées sur </a:t>
            </a:r>
            <a:r>
              <a:rPr kumimoji="0" lang="fr-FR" sz="1100" b="0" i="0" u="none" strike="noStrike" kern="1200" cap="none" spc="-20" normalizeH="0" baseline="0" noProof="0" dirty="0">
                <a:ln>
                  <a:noFill/>
                </a:ln>
                <a:solidFill>
                  <a:prstClr val="black"/>
                </a:solidFill>
                <a:effectLst/>
                <a:uLnTx/>
                <a:uFillTx/>
                <a:latin typeface="Arial MT"/>
                <a:ea typeface="+mn-ea"/>
                <a:cs typeface="Arial MT"/>
              </a:rPr>
              <a:t>le </a:t>
            </a:r>
            <a:r>
              <a:rPr kumimoji="0" lang="fr-FR" sz="11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nombre total de parcelles observées. Le tableau répertoriant toutes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ces notes </a:t>
            </a:r>
            <a:r>
              <a:rPr kumimoji="0" lang="fr-FR" sz="1100" b="0" i="0" u="none" strike="noStrike" kern="1200" cap="none" spc="-10" normalizeH="0" baseline="0" noProof="0" dirty="0">
                <a:ln>
                  <a:noFill/>
                </a:ln>
                <a:solidFill>
                  <a:prstClr val="black"/>
                </a:solidFill>
                <a:effectLst/>
                <a:uLnTx/>
                <a:uFillTx/>
                <a:latin typeface="Arial MT"/>
                <a:ea typeface="+mn-ea"/>
                <a:cs typeface="Arial MT"/>
              </a:rPr>
              <a:t>permet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d’étudier </a:t>
            </a:r>
            <a:r>
              <a:rPr kumimoji="0" lang="fr-FR" sz="1100" b="0" i="0" u="none" strike="noStrike" kern="1200" cap="none" spc="-20" normalizeH="0" baseline="0" noProof="0" dirty="0">
                <a:ln>
                  <a:noFill/>
                </a:ln>
                <a:solidFill>
                  <a:prstClr val="black"/>
                </a:solidFill>
                <a:effectLst/>
                <a:uLnTx/>
                <a:uFillTx/>
                <a:latin typeface="Arial MT"/>
                <a:ea typeface="+mn-ea"/>
                <a:cs typeface="Arial MT"/>
              </a:rPr>
              <a:t>la </a:t>
            </a:r>
            <a:r>
              <a:rPr kumimoji="0" lang="fr-FR" sz="11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dynamique</a:t>
            </a:r>
            <a:r>
              <a:rPr kumimoji="0" lang="fr-FR" sz="11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des</a:t>
            </a:r>
            <a:r>
              <a:rPr kumimoji="0" lang="fr-FR" sz="11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bioagresseurs</a:t>
            </a:r>
            <a:r>
              <a:rPr kumimoji="0" lang="fr-FR" sz="1100" b="0" i="0" u="none" strike="noStrike" kern="1200" cap="none" spc="-2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sur</a:t>
            </a:r>
            <a:r>
              <a:rPr kumimoji="0" lang="fr-FR" sz="1100" b="0" i="0" u="none" strike="noStrike" kern="1200" cap="none" spc="-2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l’ensemble</a:t>
            </a:r>
            <a:r>
              <a:rPr kumimoji="0" lang="fr-FR" sz="11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1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la</a:t>
            </a:r>
            <a:r>
              <a:rPr kumimoji="0" lang="fr-FR" sz="1100" b="0" i="0" u="none" strike="noStrike" kern="1200" cap="none" spc="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saison.</a:t>
            </a:r>
          </a:p>
          <a:p>
            <a:pPr marL="18415" marR="0" lvl="0" indent="0" algn="just" defTabSz="914400" rtl="0" eaLnBrk="1" fontAlgn="base" latinLnBrk="0" hangingPunct="1">
              <a:lnSpc>
                <a:spcPct val="100000"/>
              </a:lnSpc>
              <a:spcBef>
                <a:spcPts val="0"/>
              </a:spcBef>
              <a:spcAft>
                <a:spcPts val="600"/>
              </a:spcAft>
              <a:buClrTx/>
              <a:buSzTx/>
              <a:buFontTx/>
              <a:buNone/>
              <a:tabLst/>
              <a:defRPr/>
            </a:pPr>
            <a:endParaRPr kumimoji="0" lang="fr-FR" sz="1100" b="0" i="0" u="none" strike="noStrike" kern="1200" cap="none" spc="-5" normalizeH="0" baseline="0" noProof="0" dirty="0">
              <a:ln>
                <a:noFill/>
              </a:ln>
              <a:solidFill>
                <a:prstClr val="black"/>
              </a:solidFill>
              <a:effectLst/>
              <a:uLnTx/>
              <a:uFillTx/>
              <a:latin typeface="Arial MT"/>
              <a:ea typeface="+mn-ea"/>
              <a:cs typeface="Arial MT"/>
            </a:endParaRPr>
          </a:p>
          <a:p>
            <a:pPr marL="18415" marR="0" lvl="0" indent="0" algn="just" defTabSz="914400" rtl="0" eaLnBrk="1" fontAlgn="base" latinLnBrk="0" hangingPunct="1">
              <a:lnSpc>
                <a:spcPct val="100000"/>
              </a:lnSpc>
              <a:spcBef>
                <a:spcPts val="0"/>
              </a:spcBef>
              <a:spcAft>
                <a:spcPts val="600"/>
              </a:spcAft>
              <a:buClrTx/>
              <a:buSzTx/>
              <a:buFontTx/>
              <a:buNone/>
              <a:tabLst/>
              <a:defRPr/>
            </a:pPr>
            <a:endParaRPr kumimoji="0" lang="fr-FR" sz="1100" b="0" i="0" u="none" strike="noStrike" kern="1200" cap="none" spc="-5" normalizeH="0" baseline="0" noProof="0" dirty="0">
              <a:ln>
                <a:noFill/>
              </a:ln>
              <a:solidFill>
                <a:prstClr val="black"/>
              </a:solidFill>
              <a:effectLst/>
              <a:uLnTx/>
              <a:uFillTx/>
              <a:latin typeface="Arial MT"/>
              <a:ea typeface="+mn-ea"/>
              <a:cs typeface="Arial MT"/>
            </a:endParaRPr>
          </a:p>
          <a:p>
            <a:pPr marL="18415" marR="0" lvl="0" indent="0" algn="just" defTabSz="914400" rtl="0" eaLnBrk="1" fontAlgn="base" latinLnBrk="0" hangingPunct="1">
              <a:lnSpc>
                <a:spcPct val="100000"/>
              </a:lnSpc>
              <a:spcBef>
                <a:spcPts val="0"/>
              </a:spcBef>
              <a:spcAft>
                <a:spcPts val="600"/>
              </a:spcAft>
              <a:buClrTx/>
              <a:buSzTx/>
              <a:buFontTx/>
              <a:buNone/>
              <a:tabLst/>
              <a:defRPr/>
            </a:pPr>
            <a:endParaRPr kumimoji="0" lang="fr-FR" sz="1100" b="0" i="0" u="none" strike="noStrike" kern="1200" cap="none" spc="-5" normalizeH="0" baseline="0" noProof="0" dirty="0">
              <a:ln>
                <a:noFill/>
              </a:ln>
              <a:solidFill>
                <a:prstClr val="black"/>
              </a:solidFill>
              <a:effectLst/>
              <a:uLnTx/>
              <a:uFillTx/>
              <a:latin typeface="Arial MT"/>
              <a:ea typeface="+mn-ea"/>
              <a:cs typeface="Arial MT"/>
            </a:endParaRPr>
          </a:p>
          <a:p>
            <a:pPr marL="18415" marR="0" lvl="0" indent="0" algn="just" defTabSz="914400" rtl="0" eaLnBrk="1" fontAlgn="base" latinLnBrk="0" hangingPunct="1">
              <a:lnSpc>
                <a:spcPct val="100000"/>
              </a:lnSpc>
              <a:spcBef>
                <a:spcPts val="0"/>
              </a:spcBef>
              <a:spcAft>
                <a:spcPts val="600"/>
              </a:spcAft>
              <a:buClrTx/>
              <a:buSzTx/>
              <a:buFontTx/>
              <a:buNone/>
              <a:tabLst/>
              <a:defRPr/>
            </a:pPr>
            <a:endParaRPr kumimoji="0" lang="fr-FR" sz="1100" b="0" i="0" u="none" strike="noStrike" kern="1200" cap="none" spc="-5" normalizeH="0" baseline="0" noProof="0" dirty="0">
              <a:ln>
                <a:noFill/>
              </a:ln>
              <a:solidFill>
                <a:prstClr val="black"/>
              </a:solidFill>
              <a:effectLst/>
              <a:uLnTx/>
              <a:uFillTx/>
              <a:latin typeface="Arial MT"/>
              <a:ea typeface="+mn-ea"/>
              <a:cs typeface="Arial MT"/>
            </a:endParaRPr>
          </a:p>
          <a:p>
            <a:pPr marL="12700" marR="5080" lvl="0" indent="0" algn="just" defTabSz="914400" rtl="0" eaLnBrk="1" fontAlgn="base" latinLnBrk="0" hangingPunct="1">
              <a:lnSpc>
                <a:spcPct val="99100"/>
              </a:lnSpc>
              <a:spcBef>
                <a:spcPts val="114"/>
              </a:spcBef>
              <a:spcAft>
                <a:spcPct val="0"/>
              </a:spcAft>
              <a:buClrTx/>
              <a:buSzTx/>
              <a:buFontTx/>
              <a:buNone/>
              <a:tabLst/>
              <a:defRPr/>
            </a:pPr>
            <a:r>
              <a:rPr kumimoji="0" lang="fr-FR" sz="1100" b="0" i="0" u="none" strike="noStrike" kern="1200" cap="none" spc="-5" normalizeH="0" baseline="0" noProof="0" dirty="0">
                <a:ln>
                  <a:noFill/>
                </a:ln>
                <a:solidFill>
                  <a:prstClr val="black"/>
                </a:solidFill>
                <a:effectLst/>
                <a:uLnTx/>
                <a:uFillTx/>
                <a:latin typeface="Arial MT"/>
                <a:ea typeface="+mn-ea"/>
                <a:cs typeface="Arial MT"/>
              </a:rPr>
              <a:t>Le</a:t>
            </a:r>
            <a:r>
              <a:rPr kumimoji="0" lang="fr-FR" sz="1100" b="0" i="0" u="none" strike="noStrike" kern="1200" cap="none" spc="9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niveau</a:t>
            </a:r>
            <a:r>
              <a:rPr kumimoji="0" lang="fr-FR" sz="1100" b="0" i="0" u="none" strike="noStrike" kern="1200" cap="none" spc="9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de</a:t>
            </a:r>
            <a:r>
              <a:rPr kumimoji="0" lang="fr-FR" sz="1100" b="0" i="0" u="none" strike="noStrike" kern="1200" cap="none" spc="8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pression</a:t>
            </a:r>
            <a:r>
              <a:rPr kumimoji="0" lang="fr-FR" sz="1100" b="0" i="0" u="none" strike="noStrike" kern="1200" cap="none" spc="9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annuel</a:t>
            </a:r>
            <a:r>
              <a:rPr kumimoji="0" lang="fr-FR" sz="1100" b="0" i="0" u="none" strike="noStrike" kern="1200" cap="none" spc="9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peut</a:t>
            </a:r>
            <a:r>
              <a:rPr kumimoji="0" lang="fr-FR" sz="1100" b="0" i="0" u="none" strike="noStrike" kern="1200" cap="none" spc="8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être</a:t>
            </a:r>
            <a:r>
              <a:rPr kumimoji="0" lang="fr-FR" sz="1100" b="0" i="0" u="none" strike="noStrike" kern="1200" cap="none" spc="8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décrit</a:t>
            </a:r>
            <a:r>
              <a:rPr kumimoji="0" lang="fr-FR" sz="1100" b="0" i="0" u="none" strike="noStrike" kern="1200" cap="none" spc="9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par</a:t>
            </a:r>
            <a:r>
              <a:rPr kumimoji="0" lang="fr-FR" sz="1100" b="0" i="0" u="none" strike="noStrike" kern="1200" cap="none" spc="8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ces</a:t>
            </a:r>
            <a:r>
              <a:rPr kumimoji="0" lang="fr-FR" sz="1100" b="0" i="0" u="none" strike="noStrike" kern="1200" cap="none" spc="8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notes</a:t>
            </a:r>
            <a:r>
              <a:rPr kumimoji="0" lang="fr-FR" sz="1100" b="0" i="0" u="none" strike="noStrike" kern="1200" cap="none" spc="7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qui</a:t>
            </a:r>
            <a:r>
              <a:rPr kumimoji="0" lang="fr-FR" sz="1100" b="0" i="0" u="none" strike="noStrike" kern="1200" cap="none" spc="9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caractérisent</a:t>
            </a:r>
            <a:r>
              <a:rPr kumimoji="0" lang="fr-FR" sz="1100" b="0" i="0" u="none" strike="noStrike" kern="1200" cap="none" spc="9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l’intensité</a:t>
            </a:r>
            <a:r>
              <a:rPr kumimoji="0" lang="fr-FR" sz="1100" b="0" i="0" u="none" strike="noStrike" kern="1200" cap="none" spc="8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moyenne, </a:t>
            </a:r>
            <a:r>
              <a:rPr kumimoji="0" lang="fr-FR" sz="1100" b="0" i="0" u="none" strike="noStrike" kern="1200" cap="none" spc="-29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et la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fréquence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sur l’année.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Il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peut être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aussi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décrit par le cumul des notes sur une année,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qui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permet</a:t>
            </a:r>
            <a:r>
              <a:rPr kumimoji="0" lang="fr-FR" sz="1100" b="0" i="0" u="none" strike="noStrike" kern="1200" cap="none" spc="-4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également</a:t>
            </a:r>
            <a:r>
              <a:rPr kumimoji="0" lang="fr-FR" sz="1100" b="0" i="0" u="none" strike="noStrike" kern="1200" cap="none" spc="-2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d’analyser</a:t>
            </a:r>
            <a:r>
              <a:rPr kumimoji="0" lang="fr-FR" sz="1100" b="0" i="0" u="none" strike="noStrike" kern="1200" cap="none" spc="2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10" normalizeH="0" baseline="0" noProof="0" dirty="0">
                <a:ln>
                  <a:noFill/>
                </a:ln>
                <a:solidFill>
                  <a:prstClr val="black"/>
                </a:solidFill>
                <a:effectLst/>
                <a:uLnTx/>
                <a:uFillTx/>
                <a:latin typeface="Arial MT"/>
                <a:ea typeface="+mn-ea"/>
                <a:cs typeface="Arial MT"/>
              </a:rPr>
              <a:t>l’évolution</a:t>
            </a:r>
            <a:r>
              <a:rPr kumimoji="0" lang="fr-FR" sz="1100" b="0" i="0" u="none" strike="noStrike" kern="1200" cap="none" spc="5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des niveaux</a:t>
            </a:r>
            <a:r>
              <a:rPr kumimoji="0" lang="fr-FR" sz="1100" b="0" i="0" u="none" strike="noStrike" kern="1200" cap="none" spc="10"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de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pression</a:t>
            </a:r>
            <a:r>
              <a:rPr kumimoji="0" lang="fr-FR" sz="1100" b="0" i="0" u="none" strike="noStrike" kern="1200" cap="none" spc="-5" normalizeH="0" baseline="0" noProof="0" dirty="0">
                <a:ln>
                  <a:noFill/>
                </a:ln>
                <a:solidFill>
                  <a:prstClr val="black"/>
                </a:solidFill>
                <a:effectLst/>
                <a:uLnTx/>
                <a:uFillTx/>
                <a:latin typeface="Arial MT"/>
                <a:ea typeface="+mn-ea"/>
                <a:cs typeface="Arial MT"/>
              </a:rPr>
              <a:t> au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cours</a:t>
            </a:r>
            <a:r>
              <a:rPr kumimoji="0" lang="fr-FR" sz="11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des </a:t>
            </a:r>
            <a:r>
              <a:rPr kumimoji="0" lang="fr-FR" sz="1100" b="0" i="0" u="none" strike="noStrike" kern="1200" cap="none" spc="0" normalizeH="0" baseline="0" noProof="0" dirty="0">
                <a:ln>
                  <a:noFill/>
                </a:ln>
                <a:solidFill>
                  <a:prstClr val="black"/>
                </a:solidFill>
                <a:effectLst/>
                <a:uLnTx/>
                <a:uFillTx/>
                <a:latin typeface="Arial MT"/>
                <a:ea typeface="+mn-ea"/>
                <a:cs typeface="Arial MT"/>
              </a:rPr>
              <a:t>dernières</a:t>
            </a:r>
            <a:r>
              <a:rPr kumimoji="0" lang="fr-FR" sz="1100" b="0" i="0" u="none" strike="noStrike" kern="1200" cap="none" spc="-15" normalizeH="0" baseline="0" noProof="0" dirty="0">
                <a:ln>
                  <a:noFill/>
                </a:ln>
                <a:solidFill>
                  <a:prstClr val="black"/>
                </a:solidFill>
                <a:effectLst/>
                <a:uLnTx/>
                <a:uFillTx/>
                <a:latin typeface="Arial MT"/>
                <a:ea typeface="+mn-ea"/>
                <a:cs typeface="Arial MT"/>
              </a:rPr>
              <a:t> </a:t>
            </a:r>
            <a:r>
              <a:rPr kumimoji="0" lang="fr-FR" sz="1100" b="0" i="0" u="none" strike="noStrike" kern="1200" cap="none" spc="-5" normalizeH="0" baseline="0" noProof="0" dirty="0">
                <a:ln>
                  <a:noFill/>
                </a:ln>
                <a:solidFill>
                  <a:prstClr val="black"/>
                </a:solidFill>
                <a:effectLst/>
                <a:uLnTx/>
                <a:uFillTx/>
                <a:latin typeface="Arial MT"/>
                <a:ea typeface="+mn-ea"/>
                <a:cs typeface="Arial MT"/>
              </a:rPr>
              <a:t>années.</a:t>
            </a:r>
            <a:endParaRPr kumimoji="0" lang="fr-FR" sz="12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20" name="Rectangle 19">
            <a:extLst>
              <a:ext uri="{FF2B5EF4-FFF2-40B4-BE49-F238E27FC236}">
                <a16:creationId xmlns:a16="http://schemas.microsoft.com/office/drawing/2014/main" id="{74D4A11B-6F9E-4740-86BF-042B51AC0E78}"/>
              </a:ext>
            </a:extLst>
          </p:cNvPr>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BILAN PHYTOSANITAIRE</a:t>
            </a:r>
          </a:p>
        </p:txBody>
      </p:sp>
      <p:cxnSp>
        <p:nvCxnSpPr>
          <p:cNvPr id="9"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3" name="Rectangle 12">
            <a:extLst>
              <a:ext uri="{FF2B5EF4-FFF2-40B4-BE49-F238E27FC236}">
                <a16:creationId xmlns:a16="http://schemas.microsoft.com/office/drawing/2014/main" id="{D76CD145-0B49-46F7-8935-0D4FECF4F6D3}"/>
              </a:ext>
            </a:extLst>
          </p:cNvPr>
          <p:cNvSpPr/>
          <p:nvPr/>
        </p:nvSpPr>
        <p:spPr>
          <a:xfrm>
            <a:off x="188640" y="3441358"/>
            <a:ext cx="6553793" cy="338554"/>
          </a:xfrm>
          <a:prstGeom prst="rect">
            <a:avLst/>
          </a:prstGeom>
        </p:spPr>
        <p:txBody>
          <a:bodyPr wrap="square">
            <a:spAutoFit/>
          </a:bodyPr>
          <a:lstStyle/>
          <a:p>
            <a:pPr lvl="0">
              <a:spcAft>
                <a:spcPts val="6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Synthèse annuelle de pression</a:t>
            </a:r>
            <a:endParaRPr lang="fr-FR" sz="1100" b="1" kern="0" dirty="0">
              <a:solidFill>
                <a:srgbClr val="000000"/>
              </a:solidFill>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E110591D-51A6-43DE-8D3B-75ED1EE158FA}"/>
              </a:ext>
            </a:extLst>
          </p:cNvPr>
          <p:cNvGrpSpPr/>
          <p:nvPr/>
        </p:nvGrpSpPr>
        <p:grpSpPr>
          <a:xfrm>
            <a:off x="273985" y="3712622"/>
            <a:ext cx="6323367" cy="4099738"/>
            <a:chOff x="0" y="0"/>
            <a:chExt cx="8756197" cy="5895219"/>
          </a:xfrm>
        </p:grpSpPr>
        <p:graphicFrame>
          <p:nvGraphicFramePr>
            <p:cNvPr id="16" name="Graphique 15">
              <a:extLst>
                <a:ext uri="{FF2B5EF4-FFF2-40B4-BE49-F238E27FC236}">
                  <a16:creationId xmlns:a16="http://schemas.microsoft.com/office/drawing/2014/main" id="{BDCC25A6-25CA-4FCB-8494-5A9C7426287A}"/>
                </a:ext>
              </a:extLst>
            </p:cNvPr>
            <p:cNvGraphicFramePr/>
            <p:nvPr>
              <p:extLst>
                <p:ext uri="{D42A27DB-BD31-4B8C-83A1-F6EECF244321}">
                  <p14:modId xmlns:p14="http://schemas.microsoft.com/office/powerpoint/2010/main" val="1308367521"/>
                </p:ext>
              </p:extLst>
            </p:nvPr>
          </p:nvGraphicFramePr>
          <p:xfrm>
            <a:off x="0" y="0"/>
            <a:ext cx="8756196" cy="5895219"/>
          </p:xfrm>
          <a:graphic>
            <a:graphicData uri="http://schemas.openxmlformats.org/drawingml/2006/chart">
              <c:chart xmlns:c="http://schemas.openxmlformats.org/drawingml/2006/chart" xmlns:r="http://schemas.openxmlformats.org/officeDocument/2006/relationships" r:id="rId3"/>
            </a:graphicData>
          </a:graphic>
        </p:graphicFrame>
        <p:pic>
          <p:nvPicPr>
            <p:cNvPr id="18" name="Image 17">
              <a:extLst>
                <a:ext uri="{FF2B5EF4-FFF2-40B4-BE49-F238E27FC236}">
                  <a16:creationId xmlns:a16="http://schemas.microsoft.com/office/drawing/2014/main" id="{F8B66137-F485-44CF-9BAA-E32FABDAA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61" y="152942"/>
              <a:ext cx="8056736" cy="43364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9" name="object 41">
            <a:extLst>
              <a:ext uri="{FF2B5EF4-FFF2-40B4-BE49-F238E27FC236}">
                <a16:creationId xmlns:a16="http://schemas.microsoft.com/office/drawing/2014/main" id="{2AFD3DA6-D886-4AA6-B534-33D564EE6685}"/>
              </a:ext>
            </a:extLst>
          </p:cNvPr>
          <p:cNvGraphicFramePr>
            <a:graphicFrameLocks noGrp="1"/>
          </p:cNvGraphicFramePr>
          <p:nvPr>
            <p:extLst>
              <p:ext uri="{D42A27DB-BD31-4B8C-83A1-F6EECF244321}">
                <p14:modId xmlns:p14="http://schemas.microsoft.com/office/powerpoint/2010/main" val="2445178398"/>
              </p:ext>
            </p:extLst>
          </p:nvPr>
        </p:nvGraphicFramePr>
        <p:xfrm>
          <a:off x="5019552" y="6886013"/>
          <a:ext cx="1305560" cy="1790443"/>
        </p:xfrm>
        <a:graphic>
          <a:graphicData uri="http://schemas.openxmlformats.org/drawingml/2006/table">
            <a:tbl>
              <a:tblPr firstRow="1" bandRow="1">
                <a:tableStyleId>{2D5ABB26-0587-4C30-8999-92F81FD0307C}</a:tableStyleId>
              </a:tblPr>
              <a:tblGrid>
                <a:gridCol w="521970">
                  <a:extLst>
                    <a:ext uri="{9D8B030D-6E8A-4147-A177-3AD203B41FA5}">
                      <a16:colId xmlns:a16="http://schemas.microsoft.com/office/drawing/2014/main" val="20000"/>
                    </a:ext>
                  </a:extLst>
                </a:gridCol>
                <a:gridCol w="783590">
                  <a:extLst>
                    <a:ext uri="{9D8B030D-6E8A-4147-A177-3AD203B41FA5}">
                      <a16:colId xmlns:a16="http://schemas.microsoft.com/office/drawing/2014/main" val="20001"/>
                    </a:ext>
                  </a:extLst>
                </a:gridCol>
              </a:tblGrid>
              <a:tr h="190500">
                <a:tc gridSpan="2">
                  <a:txBody>
                    <a:bodyPr/>
                    <a:lstStyle/>
                    <a:p>
                      <a:pPr marL="321310">
                        <a:lnSpc>
                          <a:spcPts val="1400"/>
                        </a:lnSpc>
                      </a:pPr>
                      <a:r>
                        <a:rPr sz="1200" b="1" spc="-5" dirty="0">
                          <a:solidFill>
                            <a:srgbClr val="FFFFFF"/>
                          </a:solidFill>
                          <a:latin typeface="Calibri"/>
                          <a:cs typeface="Calibri"/>
                        </a:rPr>
                        <a:t>Fréquence</a:t>
                      </a:r>
                      <a:endParaRPr sz="1200" dirty="0">
                        <a:latin typeface="Calibri"/>
                        <a:cs typeface="Calibri"/>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2EB496"/>
                    </a:solidFill>
                  </a:tcPr>
                </a:tc>
                <a:tc hMerge="1">
                  <a:txBody>
                    <a:bodyPr/>
                    <a:lstStyle/>
                    <a:p>
                      <a:endParaRPr/>
                    </a:p>
                  </a:txBody>
                  <a:tcPr marL="0" marR="0" marT="0" marB="0"/>
                </a:tc>
                <a:extLst>
                  <a:ext uri="{0D108BD9-81ED-4DB2-BD59-A6C34878D82A}">
                    <a16:rowId xmlns:a16="http://schemas.microsoft.com/office/drawing/2014/main" val="10000"/>
                  </a:ext>
                </a:extLst>
              </a:tr>
              <a:tr h="191770">
                <a:tc>
                  <a:txBody>
                    <a:bodyPr/>
                    <a:lstStyle/>
                    <a:p>
                      <a:pPr marR="151765" algn="r">
                        <a:lnSpc>
                          <a:spcPts val="1315"/>
                        </a:lnSpc>
                      </a:pPr>
                      <a:r>
                        <a:rPr sz="1100" dirty="0">
                          <a:latin typeface="Calibri"/>
                          <a:cs typeface="Calibri"/>
                        </a:rPr>
                        <a:t>0</a:t>
                      </a:r>
                      <a:endParaRPr sz="1100">
                        <a:latin typeface="Calibri"/>
                        <a:cs typeface="Calibri"/>
                      </a:endParaRPr>
                    </a:p>
                  </a:txBody>
                  <a:tcPr marL="0" marR="0" marT="0" marB="0">
                    <a:lnL w="12700">
                      <a:solidFill>
                        <a:srgbClr val="7E7E7E"/>
                      </a:solidFill>
                      <a:prstDash val="solid"/>
                    </a:lnL>
                    <a:lnT w="12700">
                      <a:solidFill>
                        <a:srgbClr val="7E7E7E"/>
                      </a:solidFill>
                      <a:prstDash val="solid"/>
                    </a:lnT>
                  </a:tcPr>
                </a:tc>
                <a:tc>
                  <a:txBody>
                    <a:bodyPr/>
                    <a:lstStyle/>
                    <a:p>
                      <a:pPr marR="92075" algn="r">
                        <a:lnSpc>
                          <a:spcPts val="1315"/>
                        </a:lnSpc>
                      </a:pPr>
                      <a:r>
                        <a:rPr sz="1100" dirty="0">
                          <a:latin typeface="Calibri"/>
                          <a:cs typeface="Calibri"/>
                        </a:rPr>
                        <a:t>0</a:t>
                      </a:r>
                      <a:r>
                        <a:rPr sz="1100" spc="-2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25</a:t>
                      </a:r>
                      <a:r>
                        <a:rPr sz="1100" spc="-30" dirty="0">
                          <a:latin typeface="Calibri"/>
                          <a:cs typeface="Calibri"/>
                        </a:rPr>
                        <a:t> </a:t>
                      </a:r>
                      <a:r>
                        <a:rPr sz="1100" dirty="0">
                          <a:latin typeface="Calibri"/>
                          <a:cs typeface="Calibri"/>
                        </a:rPr>
                        <a:t>%</a:t>
                      </a:r>
                    </a:p>
                  </a:txBody>
                  <a:tcPr marL="0" marR="0" marT="0" marB="0">
                    <a:lnR w="12700">
                      <a:solidFill>
                        <a:srgbClr val="7E7E7E"/>
                      </a:solidFill>
                      <a:prstDash val="solid"/>
                    </a:lnR>
                    <a:lnT w="12700">
                      <a:solidFill>
                        <a:srgbClr val="7E7E7E"/>
                      </a:solidFill>
                      <a:prstDash val="solid"/>
                    </a:lnT>
                  </a:tcPr>
                </a:tc>
                <a:extLst>
                  <a:ext uri="{0D108BD9-81ED-4DB2-BD59-A6C34878D82A}">
                    <a16:rowId xmlns:a16="http://schemas.microsoft.com/office/drawing/2014/main" val="10001"/>
                  </a:ext>
                </a:extLst>
              </a:tr>
              <a:tr h="175260">
                <a:tc>
                  <a:txBody>
                    <a:bodyPr/>
                    <a:lstStyle/>
                    <a:p>
                      <a:pPr marR="151765" algn="r">
                        <a:lnSpc>
                          <a:spcPts val="1185"/>
                        </a:lnSpc>
                      </a:pPr>
                      <a:r>
                        <a:rPr sz="1100" dirty="0">
                          <a:latin typeface="Calibri"/>
                          <a:cs typeface="Calibri"/>
                        </a:rPr>
                        <a:t>1</a:t>
                      </a:r>
                      <a:endParaRPr sz="1100">
                        <a:latin typeface="Calibri"/>
                        <a:cs typeface="Calibri"/>
                      </a:endParaRPr>
                    </a:p>
                  </a:txBody>
                  <a:tcPr marL="0" marR="0" marT="0" marB="0">
                    <a:lnL w="12700">
                      <a:solidFill>
                        <a:srgbClr val="7E7E7E"/>
                      </a:solidFill>
                      <a:prstDash val="solid"/>
                    </a:lnL>
                  </a:tcPr>
                </a:tc>
                <a:tc>
                  <a:txBody>
                    <a:bodyPr/>
                    <a:lstStyle/>
                    <a:p>
                      <a:pPr marR="55880" algn="r">
                        <a:lnSpc>
                          <a:spcPts val="1185"/>
                        </a:lnSpc>
                      </a:pPr>
                      <a:r>
                        <a:rPr sz="1100" dirty="0">
                          <a:latin typeface="Calibri"/>
                          <a:cs typeface="Calibri"/>
                        </a:rPr>
                        <a:t>25</a:t>
                      </a:r>
                      <a:r>
                        <a:rPr sz="1100" spc="-20" dirty="0">
                          <a:latin typeface="Calibri"/>
                          <a:cs typeface="Calibri"/>
                        </a:rPr>
                        <a:t> </a:t>
                      </a:r>
                      <a:r>
                        <a:rPr sz="1100" dirty="0">
                          <a:latin typeface="Calibri"/>
                          <a:cs typeface="Calibri"/>
                        </a:rPr>
                        <a:t>-</a:t>
                      </a:r>
                      <a:r>
                        <a:rPr sz="1100" spc="-15" dirty="0">
                          <a:latin typeface="Calibri"/>
                          <a:cs typeface="Calibri"/>
                        </a:rPr>
                        <a:t> </a:t>
                      </a:r>
                      <a:r>
                        <a:rPr sz="1100" dirty="0">
                          <a:latin typeface="Calibri"/>
                          <a:cs typeface="Calibri"/>
                        </a:rPr>
                        <a:t>50</a:t>
                      </a:r>
                      <a:r>
                        <a:rPr sz="1100" spc="-30" dirty="0">
                          <a:latin typeface="Calibri"/>
                          <a:cs typeface="Calibri"/>
                        </a:rPr>
                        <a:t> </a:t>
                      </a:r>
                      <a:r>
                        <a:rPr sz="1100" dirty="0">
                          <a:latin typeface="Calibri"/>
                          <a:cs typeface="Calibri"/>
                        </a:rPr>
                        <a:t>%</a:t>
                      </a:r>
                      <a:endParaRPr sz="1100">
                        <a:latin typeface="Calibri"/>
                        <a:cs typeface="Calibri"/>
                      </a:endParaRPr>
                    </a:p>
                  </a:txBody>
                  <a:tcPr marL="0" marR="0" marT="0" marB="0">
                    <a:lnR w="12700">
                      <a:solidFill>
                        <a:srgbClr val="7E7E7E"/>
                      </a:solidFill>
                      <a:prstDash val="solid"/>
                    </a:lnR>
                  </a:tcPr>
                </a:tc>
                <a:extLst>
                  <a:ext uri="{0D108BD9-81ED-4DB2-BD59-A6C34878D82A}">
                    <a16:rowId xmlns:a16="http://schemas.microsoft.com/office/drawing/2014/main" val="10002"/>
                  </a:ext>
                </a:extLst>
              </a:tr>
              <a:tr h="178879">
                <a:tc>
                  <a:txBody>
                    <a:bodyPr/>
                    <a:lstStyle/>
                    <a:p>
                      <a:pPr marR="151765" algn="r">
                        <a:lnSpc>
                          <a:spcPts val="1185"/>
                        </a:lnSpc>
                      </a:pPr>
                      <a:r>
                        <a:rPr sz="1100" dirty="0">
                          <a:latin typeface="Calibri"/>
                          <a:cs typeface="Calibri"/>
                        </a:rPr>
                        <a:t>2</a:t>
                      </a:r>
                      <a:endParaRPr sz="1100">
                        <a:latin typeface="Calibri"/>
                        <a:cs typeface="Calibri"/>
                      </a:endParaRPr>
                    </a:p>
                  </a:txBody>
                  <a:tcPr marL="0" marR="0" marT="0" marB="0">
                    <a:lnL w="12700">
                      <a:solidFill>
                        <a:srgbClr val="7E7E7E"/>
                      </a:solidFill>
                      <a:prstDash val="solid"/>
                    </a:lnL>
                  </a:tcPr>
                </a:tc>
                <a:tc>
                  <a:txBody>
                    <a:bodyPr/>
                    <a:lstStyle/>
                    <a:p>
                      <a:pPr marR="55880" algn="r">
                        <a:lnSpc>
                          <a:spcPts val="1185"/>
                        </a:lnSpc>
                      </a:pPr>
                      <a:r>
                        <a:rPr sz="1100" dirty="0">
                          <a:latin typeface="Calibri"/>
                          <a:cs typeface="Calibri"/>
                        </a:rPr>
                        <a:t>50</a:t>
                      </a:r>
                      <a:r>
                        <a:rPr sz="1100" spc="-20" dirty="0">
                          <a:latin typeface="Calibri"/>
                          <a:cs typeface="Calibri"/>
                        </a:rPr>
                        <a:t> </a:t>
                      </a:r>
                      <a:r>
                        <a:rPr sz="1100" dirty="0">
                          <a:latin typeface="Calibri"/>
                          <a:cs typeface="Calibri"/>
                        </a:rPr>
                        <a:t>-</a:t>
                      </a:r>
                      <a:r>
                        <a:rPr sz="1100" spc="-15" dirty="0">
                          <a:latin typeface="Calibri"/>
                          <a:cs typeface="Calibri"/>
                        </a:rPr>
                        <a:t> </a:t>
                      </a:r>
                      <a:r>
                        <a:rPr sz="1100" dirty="0">
                          <a:latin typeface="Calibri"/>
                          <a:cs typeface="Calibri"/>
                        </a:rPr>
                        <a:t>75</a:t>
                      </a:r>
                      <a:r>
                        <a:rPr sz="1100" spc="-30" dirty="0">
                          <a:latin typeface="Calibri"/>
                          <a:cs typeface="Calibri"/>
                        </a:rPr>
                        <a:t> </a:t>
                      </a:r>
                      <a:r>
                        <a:rPr sz="1100" dirty="0">
                          <a:latin typeface="Calibri"/>
                          <a:cs typeface="Calibri"/>
                        </a:rPr>
                        <a:t>%</a:t>
                      </a:r>
                      <a:endParaRPr sz="1100">
                        <a:latin typeface="Calibri"/>
                        <a:cs typeface="Calibri"/>
                      </a:endParaRPr>
                    </a:p>
                  </a:txBody>
                  <a:tcPr marL="0" marR="0" marT="0" marB="0">
                    <a:lnR w="12700">
                      <a:solidFill>
                        <a:srgbClr val="7E7E7E"/>
                      </a:solidFill>
                      <a:prstDash val="solid"/>
                    </a:lnR>
                  </a:tcPr>
                </a:tc>
                <a:extLst>
                  <a:ext uri="{0D108BD9-81ED-4DB2-BD59-A6C34878D82A}">
                    <a16:rowId xmlns:a16="http://schemas.microsoft.com/office/drawing/2014/main" val="10003"/>
                  </a:ext>
                </a:extLst>
              </a:tr>
              <a:tr h="162496">
                <a:tc>
                  <a:txBody>
                    <a:bodyPr/>
                    <a:lstStyle/>
                    <a:p>
                      <a:pPr marR="151765" algn="r">
                        <a:lnSpc>
                          <a:spcPts val="1180"/>
                        </a:lnSpc>
                      </a:pPr>
                      <a:r>
                        <a:rPr sz="1100" dirty="0">
                          <a:latin typeface="Calibri"/>
                          <a:cs typeface="Calibri"/>
                        </a:rPr>
                        <a:t>3</a:t>
                      </a:r>
                      <a:endParaRPr sz="1100">
                        <a:latin typeface="Calibri"/>
                        <a:cs typeface="Calibri"/>
                      </a:endParaRPr>
                    </a:p>
                  </a:txBody>
                  <a:tcPr marL="0" marR="0" marT="0" marB="0">
                    <a:lnL w="12700">
                      <a:solidFill>
                        <a:srgbClr val="7E7E7E"/>
                      </a:solidFill>
                      <a:prstDash val="solid"/>
                    </a:lnL>
                    <a:lnB w="12700">
                      <a:solidFill>
                        <a:srgbClr val="7E7E7E"/>
                      </a:solidFill>
                      <a:prstDash val="solid"/>
                    </a:lnB>
                  </a:tcPr>
                </a:tc>
                <a:tc>
                  <a:txBody>
                    <a:bodyPr/>
                    <a:lstStyle/>
                    <a:p>
                      <a:pPr marR="20955" algn="r">
                        <a:lnSpc>
                          <a:spcPts val="1180"/>
                        </a:lnSpc>
                      </a:pPr>
                      <a:r>
                        <a:rPr sz="1100" dirty="0">
                          <a:latin typeface="Calibri"/>
                          <a:cs typeface="Calibri"/>
                        </a:rPr>
                        <a:t>75</a:t>
                      </a:r>
                      <a:r>
                        <a:rPr sz="1100" spc="-15"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100</a:t>
                      </a:r>
                      <a:r>
                        <a:rPr sz="1100" spc="-30" dirty="0">
                          <a:latin typeface="Calibri"/>
                          <a:cs typeface="Calibri"/>
                        </a:rPr>
                        <a:t> </a:t>
                      </a:r>
                      <a:r>
                        <a:rPr sz="1100" dirty="0">
                          <a:latin typeface="Calibri"/>
                          <a:cs typeface="Calibri"/>
                        </a:rPr>
                        <a:t>%</a:t>
                      </a:r>
                      <a:endParaRPr sz="1100">
                        <a:latin typeface="Calibri"/>
                        <a:cs typeface="Calibri"/>
                      </a:endParaRPr>
                    </a:p>
                  </a:txBody>
                  <a:tcPr marL="0" marR="0" marT="0" marB="0">
                    <a:lnR w="12700">
                      <a:solidFill>
                        <a:srgbClr val="7E7E7E"/>
                      </a:solidFill>
                      <a:prstDash val="solid"/>
                    </a:lnR>
                    <a:lnB w="12700">
                      <a:solidFill>
                        <a:srgbClr val="7E7E7E"/>
                      </a:solidFill>
                      <a:prstDash val="solid"/>
                    </a:lnB>
                  </a:tcPr>
                </a:tc>
                <a:extLst>
                  <a:ext uri="{0D108BD9-81ED-4DB2-BD59-A6C34878D82A}">
                    <a16:rowId xmlns:a16="http://schemas.microsoft.com/office/drawing/2014/main" val="10004"/>
                  </a:ext>
                </a:extLst>
              </a:tr>
              <a:tr h="190500">
                <a:tc gridSpan="2">
                  <a:txBody>
                    <a:bodyPr/>
                    <a:lstStyle/>
                    <a:p>
                      <a:pPr marL="373380">
                        <a:lnSpc>
                          <a:spcPts val="1400"/>
                        </a:lnSpc>
                      </a:pPr>
                      <a:r>
                        <a:rPr sz="1200" b="1" spc="-5" dirty="0">
                          <a:solidFill>
                            <a:srgbClr val="FFFFFF"/>
                          </a:solidFill>
                          <a:latin typeface="Calibri"/>
                          <a:cs typeface="Calibri"/>
                        </a:rPr>
                        <a:t>Intensité</a:t>
                      </a:r>
                      <a:endParaRPr sz="1200">
                        <a:latin typeface="Calibri"/>
                        <a:cs typeface="Calibri"/>
                      </a:endParaRPr>
                    </a:p>
                  </a:txBody>
                  <a:tcPr marL="0" marR="0" marT="0" marB="0">
                    <a:lnL w="12700">
                      <a:solidFill>
                        <a:srgbClr val="7E7E7E"/>
                      </a:solidFill>
                      <a:prstDash val="solid"/>
                    </a:lnL>
                    <a:lnR w="12700">
                      <a:solidFill>
                        <a:srgbClr val="7E7E7E"/>
                      </a:solidFill>
                      <a:prstDash val="solid"/>
                    </a:lnR>
                    <a:lnT w="12700">
                      <a:solidFill>
                        <a:srgbClr val="7E7E7E"/>
                      </a:solidFill>
                      <a:prstDash val="solid"/>
                    </a:lnT>
                    <a:lnB w="12700">
                      <a:solidFill>
                        <a:srgbClr val="7E7E7E"/>
                      </a:solidFill>
                      <a:prstDash val="solid"/>
                    </a:lnB>
                    <a:solidFill>
                      <a:srgbClr val="E9415B"/>
                    </a:solidFill>
                  </a:tcPr>
                </a:tc>
                <a:tc hMerge="1">
                  <a:txBody>
                    <a:bodyPr/>
                    <a:lstStyle/>
                    <a:p>
                      <a:endParaRPr/>
                    </a:p>
                  </a:txBody>
                  <a:tcPr marL="0" marR="0" marT="0" marB="0"/>
                </a:tc>
                <a:extLst>
                  <a:ext uri="{0D108BD9-81ED-4DB2-BD59-A6C34878D82A}">
                    <a16:rowId xmlns:a16="http://schemas.microsoft.com/office/drawing/2014/main" val="10005"/>
                  </a:ext>
                </a:extLst>
              </a:tr>
              <a:tr h="191642">
                <a:tc>
                  <a:txBody>
                    <a:bodyPr/>
                    <a:lstStyle/>
                    <a:p>
                      <a:pPr marR="151765" algn="r">
                        <a:lnSpc>
                          <a:spcPts val="1315"/>
                        </a:lnSpc>
                      </a:pPr>
                      <a:r>
                        <a:rPr sz="1100" dirty="0">
                          <a:latin typeface="Calibri"/>
                          <a:cs typeface="Calibri"/>
                        </a:rPr>
                        <a:t>0</a:t>
                      </a:r>
                      <a:endParaRPr sz="1100">
                        <a:latin typeface="Calibri"/>
                        <a:cs typeface="Calibri"/>
                      </a:endParaRPr>
                    </a:p>
                  </a:txBody>
                  <a:tcPr marL="0" marR="0" marT="0" marB="0">
                    <a:lnL w="12700">
                      <a:solidFill>
                        <a:srgbClr val="7E7E7E"/>
                      </a:solidFill>
                      <a:prstDash val="solid"/>
                    </a:lnL>
                    <a:lnT w="12700">
                      <a:solidFill>
                        <a:srgbClr val="7E7E7E"/>
                      </a:solidFill>
                      <a:prstDash val="solid"/>
                    </a:lnT>
                  </a:tcPr>
                </a:tc>
                <a:tc>
                  <a:txBody>
                    <a:bodyPr/>
                    <a:lstStyle/>
                    <a:p>
                      <a:pPr marL="258445">
                        <a:lnSpc>
                          <a:spcPts val="1315"/>
                        </a:lnSpc>
                      </a:pPr>
                      <a:r>
                        <a:rPr sz="1100" spc="-5" dirty="0">
                          <a:latin typeface="Calibri"/>
                          <a:cs typeface="Calibri"/>
                        </a:rPr>
                        <a:t>Absent</a:t>
                      </a:r>
                      <a:endParaRPr sz="1100">
                        <a:latin typeface="Calibri"/>
                        <a:cs typeface="Calibri"/>
                      </a:endParaRPr>
                    </a:p>
                  </a:txBody>
                  <a:tcPr marL="0" marR="0" marT="0" marB="0">
                    <a:lnR w="12700">
                      <a:solidFill>
                        <a:srgbClr val="7E7E7E"/>
                      </a:solidFill>
                      <a:prstDash val="solid"/>
                    </a:lnR>
                    <a:lnT w="12700">
                      <a:solidFill>
                        <a:srgbClr val="7E7E7E"/>
                      </a:solidFill>
                      <a:prstDash val="solid"/>
                    </a:lnT>
                  </a:tcPr>
                </a:tc>
                <a:extLst>
                  <a:ext uri="{0D108BD9-81ED-4DB2-BD59-A6C34878D82A}">
                    <a16:rowId xmlns:a16="http://schemas.microsoft.com/office/drawing/2014/main" val="10006"/>
                  </a:ext>
                </a:extLst>
              </a:tr>
              <a:tr h="175450">
                <a:tc>
                  <a:txBody>
                    <a:bodyPr/>
                    <a:lstStyle/>
                    <a:p>
                      <a:pPr marR="151765" algn="r">
                        <a:lnSpc>
                          <a:spcPts val="1185"/>
                        </a:lnSpc>
                      </a:pPr>
                      <a:r>
                        <a:rPr sz="1100" dirty="0">
                          <a:latin typeface="Calibri"/>
                          <a:cs typeface="Calibri"/>
                        </a:rPr>
                        <a:t>1</a:t>
                      </a:r>
                      <a:endParaRPr sz="1100">
                        <a:latin typeface="Calibri"/>
                        <a:cs typeface="Calibri"/>
                      </a:endParaRPr>
                    </a:p>
                  </a:txBody>
                  <a:tcPr marL="0" marR="0" marT="0" marB="0">
                    <a:lnL w="12700">
                      <a:solidFill>
                        <a:srgbClr val="7E7E7E"/>
                      </a:solidFill>
                      <a:prstDash val="solid"/>
                    </a:lnL>
                  </a:tcPr>
                </a:tc>
                <a:tc>
                  <a:txBody>
                    <a:bodyPr/>
                    <a:lstStyle/>
                    <a:p>
                      <a:pPr marL="288925">
                        <a:lnSpc>
                          <a:spcPts val="1185"/>
                        </a:lnSpc>
                      </a:pPr>
                      <a:r>
                        <a:rPr sz="1100" spc="-5" dirty="0">
                          <a:latin typeface="Calibri"/>
                          <a:cs typeface="Calibri"/>
                        </a:rPr>
                        <a:t>Faible</a:t>
                      </a:r>
                      <a:endParaRPr sz="1100">
                        <a:latin typeface="Calibri"/>
                        <a:cs typeface="Calibri"/>
                      </a:endParaRPr>
                    </a:p>
                  </a:txBody>
                  <a:tcPr marL="0" marR="0" marT="0" marB="0">
                    <a:lnR w="12700">
                      <a:solidFill>
                        <a:srgbClr val="7E7E7E"/>
                      </a:solidFill>
                      <a:prstDash val="solid"/>
                    </a:lnR>
                  </a:tcPr>
                </a:tc>
                <a:extLst>
                  <a:ext uri="{0D108BD9-81ED-4DB2-BD59-A6C34878D82A}">
                    <a16:rowId xmlns:a16="http://schemas.microsoft.com/office/drawing/2014/main" val="10007"/>
                  </a:ext>
                </a:extLst>
              </a:tr>
              <a:tr h="175450">
                <a:tc>
                  <a:txBody>
                    <a:bodyPr/>
                    <a:lstStyle/>
                    <a:p>
                      <a:pPr marR="151765" algn="r">
                        <a:lnSpc>
                          <a:spcPts val="1190"/>
                        </a:lnSpc>
                      </a:pPr>
                      <a:r>
                        <a:rPr sz="1100" dirty="0">
                          <a:latin typeface="Calibri"/>
                          <a:cs typeface="Calibri"/>
                        </a:rPr>
                        <a:t>2</a:t>
                      </a:r>
                      <a:endParaRPr sz="1100">
                        <a:latin typeface="Calibri"/>
                        <a:cs typeface="Calibri"/>
                      </a:endParaRPr>
                    </a:p>
                  </a:txBody>
                  <a:tcPr marL="0" marR="0" marT="0" marB="0">
                    <a:lnL w="12700">
                      <a:solidFill>
                        <a:srgbClr val="7E7E7E"/>
                      </a:solidFill>
                      <a:prstDash val="solid"/>
                    </a:lnL>
                  </a:tcPr>
                </a:tc>
                <a:tc>
                  <a:txBody>
                    <a:bodyPr/>
                    <a:lstStyle/>
                    <a:p>
                      <a:pPr marL="257175">
                        <a:lnSpc>
                          <a:spcPts val="1190"/>
                        </a:lnSpc>
                      </a:pPr>
                      <a:r>
                        <a:rPr sz="1100" dirty="0">
                          <a:latin typeface="Calibri"/>
                          <a:cs typeface="Calibri"/>
                        </a:rPr>
                        <a:t>Moyen</a:t>
                      </a:r>
                      <a:endParaRPr sz="1100">
                        <a:latin typeface="Calibri"/>
                        <a:cs typeface="Calibri"/>
                      </a:endParaRPr>
                    </a:p>
                  </a:txBody>
                  <a:tcPr marL="0" marR="0" marT="0" marB="0">
                    <a:lnR w="12700">
                      <a:solidFill>
                        <a:srgbClr val="7E7E7E"/>
                      </a:solidFill>
                      <a:prstDash val="solid"/>
                    </a:lnR>
                  </a:tcPr>
                </a:tc>
                <a:extLst>
                  <a:ext uri="{0D108BD9-81ED-4DB2-BD59-A6C34878D82A}">
                    <a16:rowId xmlns:a16="http://schemas.microsoft.com/office/drawing/2014/main" val="10008"/>
                  </a:ext>
                </a:extLst>
              </a:tr>
              <a:tr h="158496">
                <a:tc>
                  <a:txBody>
                    <a:bodyPr/>
                    <a:lstStyle/>
                    <a:p>
                      <a:pPr marR="151765" algn="r">
                        <a:lnSpc>
                          <a:spcPts val="1150"/>
                        </a:lnSpc>
                      </a:pPr>
                      <a:r>
                        <a:rPr sz="1100" dirty="0">
                          <a:latin typeface="Calibri"/>
                          <a:cs typeface="Calibri"/>
                        </a:rPr>
                        <a:t>3</a:t>
                      </a:r>
                      <a:endParaRPr sz="1100">
                        <a:latin typeface="Calibri"/>
                        <a:cs typeface="Calibri"/>
                      </a:endParaRPr>
                    </a:p>
                  </a:txBody>
                  <a:tcPr marL="0" marR="0" marT="0" marB="0">
                    <a:lnL w="12700">
                      <a:solidFill>
                        <a:srgbClr val="7E7E7E"/>
                      </a:solidFill>
                      <a:prstDash val="solid"/>
                    </a:lnL>
                    <a:lnB w="12700">
                      <a:solidFill>
                        <a:srgbClr val="7E7E7E"/>
                      </a:solidFill>
                      <a:prstDash val="solid"/>
                    </a:lnB>
                  </a:tcPr>
                </a:tc>
                <a:tc>
                  <a:txBody>
                    <a:bodyPr/>
                    <a:lstStyle/>
                    <a:p>
                      <a:pPr marL="306070">
                        <a:lnSpc>
                          <a:spcPts val="1150"/>
                        </a:lnSpc>
                      </a:pPr>
                      <a:r>
                        <a:rPr sz="1100" spc="-5" dirty="0">
                          <a:latin typeface="Calibri"/>
                          <a:cs typeface="Calibri"/>
                        </a:rPr>
                        <a:t>Elevé</a:t>
                      </a:r>
                      <a:endParaRPr sz="1100" dirty="0">
                        <a:latin typeface="Calibri"/>
                        <a:cs typeface="Calibri"/>
                      </a:endParaRPr>
                    </a:p>
                  </a:txBody>
                  <a:tcPr marL="0" marR="0" marT="0" marB="0">
                    <a:lnR w="12700">
                      <a:solidFill>
                        <a:srgbClr val="7E7E7E"/>
                      </a:solidFill>
                      <a:prstDash val="solid"/>
                    </a:lnR>
                    <a:lnB w="12700">
                      <a:solidFill>
                        <a:srgbClr val="7E7E7E"/>
                      </a:solidFill>
                      <a:prstDash val="solid"/>
                    </a:lnB>
                  </a:tcPr>
                </a:tc>
                <a:extLst>
                  <a:ext uri="{0D108BD9-81ED-4DB2-BD59-A6C34878D82A}">
                    <a16:rowId xmlns:a16="http://schemas.microsoft.com/office/drawing/2014/main" val="10009"/>
                  </a:ext>
                </a:extLst>
              </a:tr>
            </a:tbl>
          </a:graphicData>
        </a:graphic>
      </p:graphicFrame>
      <p:sp>
        <p:nvSpPr>
          <p:cNvPr id="21" name="ZoneTexte 20">
            <a:extLst>
              <a:ext uri="{FF2B5EF4-FFF2-40B4-BE49-F238E27FC236}">
                <a16:creationId xmlns:a16="http://schemas.microsoft.com/office/drawing/2014/main" id="{51CBBB8F-E05E-4D1C-A52E-59E7456414B6}"/>
              </a:ext>
            </a:extLst>
          </p:cNvPr>
          <p:cNvSpPr txBox="1"/>
          <p:nvPr/>
        </p:nvSpPr>
        <p:spPr>
          <a:xfrm>
            <a:off x="5157539" y="3621088"/>
            <a:ext cx="1511821" cy="230832"/>
          </a:xfrm>
          <a:prstGeom prst="rect">
            <a:avLst/>
          </a:prstGeom>
          <a:noFill/>
        </p:spPr>
        <p:txBody>
          <a:bodyPr wrap="square" rtlCol="0">
            <a:spAutoFit/>
          </a:bodyPr>
          <a:lstStyle/>
          <a:p>
            <a:r>
              <a:rPr lang="fr-FR" sz="900" i="1" dirty="0">
                <a:solidFill>
                  <a:schemeClr val="tx1">
                    <a:lumMod val="75000"/>
                    <a:lumOff val="25000"/>
                  </a:schemeClr>
                </a:solidFill>
              </a:rPr>
              <a:t>Comparaison à 2020</a:t>
            </a:r>
          </a:p>
        </p:txBody>
      </p:sp>
      <p:sp>
        <p:nvSpPr>
          <p:cNvPr id="22" name="ZoneTexte 21">
            <a:extLst>
              <a:ext uri="{FF2B5EF4-FFF2-40B4-BE49-F238E27FC236}">
                <a16:creationId xmlns:a16="http://schemas.microsoft.com/office/drawing/2014/main" id="{61409C2C-75D0-4725-AC34-57C66978895B}"/>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graphicFrame>
        <p:nvGraphicFramePr>
          <p:cNvPr id="15" name="object 8">
            <a:extLst>
              <a:ext uri="{FF2B5EF4-FFF2-40B4-BE49-F238E27FC236}">
                <a16:creationId xmlns:a16="http://schemas.microsoft.com/office/drawing/2014/main" id="{818C817C-0946-4D8D-8B72-48BB06D0E952}"/>
              </a:ext>
            </a:extLst>
          </p:cNvPr>
          <p:cNvGraphicFramePr>
            <a:graphicFrameLocks noGrp="1"/>
          </p:cNvGraphicFramePr>
          <p:nvPr>
            <p:extLst>
              <p:ext uri="{D42A27DB-BD31-4B8C-83A1-F6EECF244321}">
                <p14:modId xmlns:p14="http://schemas.microsoft.com/office/powerpoint/2010/main" val="678343673"/>
              </p:ext>
            </p:extLst>
          </p:nvPr>
        </p:nvGraphicFramePr>
        <p:xfrm>
          <a:off x="1243811" y="1805388"/>
          <a:ext cx="4572000" cy="914397"/>
        </p:xfrm>
        <a:graphic>
          <a:graphicData uri="http://schemas.openxmlformats.org/drawingml/2006/table">
            <a:tbl>
              <a:tblPr firstRow="1" bandRow="1">
                <a:tableStyleId>{2D5ABB26-0587-4C30-8999-92F81FD0307C}</a:tableStyleId>
              </a:tblPr>
              <a:tblGrid>
                <a:gridCol w="7874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65759">
                <a:tc>
                  <a:txBody>
                    <a:bodyPr/>
                    <a:lstStyle/>
                    <a:p>
                      <a:pPr marL="134620" marR="52705" indent="-76200">
                        <a:lnSpc>
                          <a:spcPct val="100000"/>
                        </a:lnSpc>
                        <a:spcBef>
                          <a:spcPts val="140"/>
                        </a:spcBef>
                      </a:pPr>
                      <a:r>
                        <a:rPr sz="1100" b="1" dirty="0">
                          <a:latin typeface="Calibri"/>
                          <a:cs typeface="Calibri"/>
                        </a:rPr>
                        <a:t>Fré</a:t>
                      </a:r>
                      <a:r>
                        <a:rPr sz="1100" b="1" spc="-10" dirty="0">
                          <a:latin typeface="Calibri"/>
                          <a:cs typeface="Calibri"/>
                        </a:rPr>
                        <a:t>q</a:t>
                      </a:r>
                      <a:r>
                        <a:rPr sz="1100" b="1" spc="-5" dirty="0">
                          <a:latin typeface="Calibri"/>
                          <a:cs typeface="Calibri"/>
                        </a:rPr>
                        <a:t>uen</a:t>
                      </a:r>
                      <a:r>
                        <a:rPr sz="1100" b="1" spc="5" dirty="0">
                          <a:latin typeface="Calibri"/>
                          <a:cs typeface="Calibri"/>
                        </a:rPr>
                        <a:t>c</a:t>
                      </a:r>
                      <a:r>
                        <a:rPr sz="1100" b="1" spc="-5" dirty="0">
                          <a:latin typeface="Calibri"/>
                          <a:cs typeface="Calibri"/>
                        </a:rPr>
                        <a:t>e</a:t>
                      </a:r>
                      <a:r>
                        <a:rPr sz="1100" b="1" dirty="0">
                          <a:latin typeface="Calibri"/>
                          <a:cs typeface="Calibri"/>
                        </a:rPr>
                        <a:t>/  Intensité</a:t>
                      </a:r>
                      <a:endParaRPr sz="1100" dirty="0">
                        <a:latin typeface="Calibri"/>
                        <a:cs typeface="Calibri"/>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635" algn="ctr">
                        <a:lnSpc>
                          <a:spcPct val="100000"/>
                        </a:lnSpc>
                        <a:spcBef>
                          <a:spcPts val="20"/>
                        </a:spcBef>
                      </a:pPr>
                      <a:r>
                        <a:rPr sz="1100" dirty="0">
                          <a:latin typeface="Calibri"/>
                          <a:cs typeface="Calibri"/>
                        </a:rPr>
                        <a:t>Peu</a:t>
                      </a:r>
                      <a:r>
                        <a:rPr sz="1100" spc="185" dirty="0">
                          <a:latin typeface="Calibri"/>
                          <a:cs typeface="Calibri"/>
                        </a:rPr>
                        <a:t> </a:t>
                      </a:r>
                      <a:r>
                        <a:rPr sz="1100" dirty="0">
                          <a:latin typeface="Calibri"/>
                          <a:cs typeface="Calibri"/>
                        </a:rPr>
                        <a:t>]0;33]</a:t>
                      </a:r>
                      <a:r>
                        <a:rPr sz="1100" spc="-20" dirty="0">
                          <a:latin typeface="Calibri"/>
                          <a:cs typeface="Calibri"/>
                        </a:rPr>
                        <a:t> </a:t>
                      </a:r>
                      <a:r>
                        <a:rPr sz="1100" dirty="0">
                          <a:latin typeface="Calibri"/>
                          <a:cs typeface="Calibri"/>
                        </a:rPr>
                        <a:t>%</a:t>
                      </a: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algn="ctr">
                        <a:lnSpc>
                          <a:spcPct val="100000"/>
                        </a:lnSpc>
                        <a:spcBef>
                          <a:spcPts val="20"/>
                        </a:spcBef>
                      </a:pPr>
                      <a:r>
                        <a:rPr sz="1100" dirty="0">
                          <a:latin typeface="Calibri"/>
                          <a:cs typeface="Calibri"/>
                        </a:rPr>
                        <a:t>Beaucoup</a:t>
                      </a:r>
                      <a:r>
                        <a:rPr sz="1100" spc="-40" dirty="0">
                          <a:latin typeface="Calibri"/>
                          <a:cs typeface="Calibri"/>
                        </a:rPr>
                        <a:t> </a:t>
                      </a:r>
                      <a:r>
                        <a:rPr sz="1100" dirty="0">
                          <a:latin typeface="Calibri"/>
                          <a:cs typeface="Calibri"/>
                        </a:rPr>
                        <a:t>[34</a:t>
                      </a:r>
                      <a:r>
                        <a:rPr sz="1100" spc="-15" dirty="0">
                          <a:latin typeface="Calibri"/>
                          <a:cs typeface="Calibri"/>
                        </a:rPr>
                        <a:t> </a:t>
                      </a:r>
                      <a:r>
                        <a:rPr sz="1100" dirty="0">
                          <a:latin typeface="Calibri"/>
                          <a:cs typeface="Calibri"/>
                        </a:rPr>
                        <a:t>;</a:t>
                      </a:r>
                      <a:r>
                        <a:rPr sz="1100" spc="-15" dirty="0">
                          <a:latin typeface="Calibri"/>
                          <a:cs typeface="Calibri"/>
                        </a:rPr>
                        <a:t> </a:t>
                      </a:r>
                      <a:r>
                        <a:rPr sz="1100" dirty="0">
                          <a:latin typeface="Calibri"/>
                          <a:cs typeface="Calibri"/>
                        </a:rPr>
                        <a:t>66]</a:t>
                      </a:r>
                      <a:r>
                        <a:rPr sz="1100" spc="-15" dirty="0">
                          <a:latin typeface="Calibri"/>
                          <a:cs typeface="Calibri"/>
                        </a:rPr>
                        <a:t> </a:t>
                      </a:r>
                      <a:r>
                        <a:rPr sz="1100" dirty="0">
                          <a:latin typeface="Calibri"/>
                          <a:cs typeface="Calibri"/>
                        </a:rPr>
                        <a:t>%</a:t>
                      </a: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1905" algn="ctr">
                        <a:lnSpc>
                          <a:spcPct val="100000"/>
                        </a:lnSpc>
                        <a:spcBef>
                          <a:spcPts val="20"/>
                        </a:spcBef>
                      </a:pPr>
                      <a:r>
                        <a:rPr sz="1100" dirty="0">
                          <a:latin typeface="Calibri"/>
                          <a:cs typeface="Calibri"/>
                        </a:rPr>
                        <a:t>La</a:t>
                      </a:r>
                      <a:r>
                        <a:rPr sz="1100" spc="-20" dirty="0">
                          <a:latin typeface="Calibri"/>
                          <a:cs typeface="Calibri"/>
                        </a:rPr>
                        <a:t> </a:t>
                      </a:r>
                      <a:r>
                        <a:rPr sz="1100" spc="-5" dirty="0">
                          <a:latin typeface="Calibri"/>
                          <a:cs typeface="Calibri"/>
                        </a:rPr>
                        <a:t>plupart</a:t>
                      </a:r>
                      <a:r>
                        <a:rPr sz="1100" spc="-20" dirty="0">
                          <a:latin typeface="Calibri"/>
                          <a:cs typeface="Calibri"/>
                        </a:rPr>
                        <a:t> </a:t>
                      </a:r>
                      <a:r>
                        <a:rPr sz="1100" dirty="0">
                          <a:latin typeface="Calibri"/>
                          <a:cs typeface="Calibri"/>
                        </a:rPr>
                        <a:t>[67</a:t>
                      </a:r>
                      <a:r>
                        <a:rPr sz="1100" spc="-10" dirty="0">
                          <a:latin typeface="Calibri"/>
                          <a:cs typeface="Calibri"/>
                        </a:rPr>
                        <a:t> </a:t>
                      </a:r>
                      <a:r>
                        <a:rPr sz="1100" dirty="0">
                          <a:latin typeface="Calibri"/>
                          <a:cs typeface="Calibri"/>
                        </a:rPr>
                        <a:t>;</a:t>
                      </a:r>
                      <a:r>
                        <a:rPr sz="1100" spc="-10" dirty="0">
                          <a:latin typeface="Calibri"/>
                          <a:cs typeface="Calibri"/>
                        </a:rPr>
                        <a:t> </a:t>
                      </a:r>
                      <a:r>
                        <a:rPr sz="1100" dirty="0">
                          <a:latin typeface="Calibri"/>
                          <a:cs typeface="Calibri"/>
                        </a:rPr>
                        <a:t>100]%</a:t>
                      </a: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extLst>
                  <a:ext uri="{0D108BD9-81ED-4DB2-BD59-A6C34878D82A}">
                    <a16:rowId xmlns:a16="http://schemas.microsoft.com/office/drawing/2014/main" val="10000"/>
                  </a:ext>
                </a:extLst>
              </a:tr>
              <a:tr h="182879">
                <a:tc>
                  <a:txBody>
                    <a:bodyPr/>
                    <a:lstStyle/>
                    <a:p>
                      <a:pPr algn="ctr">
                        <a:lnSpc>
                          <a:spcPts val="1285"/>
                        </a:lnSpc>
                        <a:spcBef>
                          <a:spcPts val="55"/>
                        </a:spcBef>
                      </a:pPr>
                      <a:r>
                        <a:rPr sz="1100" spc="-5" dirty="0">
                          <a:latin typeface="Calibri"/>
                          <a:cs typeface="Calibri"/>
                        </a:rPr>
                        <a:t>Faible</a:t>
                      </a:r>
                      <a:endParaRPr sz="1100" dirty="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635" algn="ctr">
                        <a:lnSpc>
                          <a:spcPts val="1285"/>
                        </a:lnSpc>
                        <a:spcBef>
                          <a:spcPts val="55"/>
                        </a:spcBef>
                      </a:pPr>
                      <a:r>
                        <a:rPr sz="1100" dirty="0">
                          <a:latin typeface="Calibri"/>
                          <a:cs typeface="Calibri"/>
                        </a:rPr>
                        <a:t>1</a:t>
                      </a:r>
                      <a:endParaRPr sz="11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gn="ctr">
                        <a:lnSpc>
                          <a:spcPts val="1285"/>
                        </a:lnSpc>
                        <a:spcBef>
                          <a:spcPts val="55"/>
                        </a:spcBef>
                      </a:pPr>
                      <a:r>
                        <a:rPr sz="1100" dirty="0">
                          <a:latin typeface="Calibri"/>
                          <a:cs typeface="Calibri"/>
                        </a:rPr>
                        <a:t>1</a:t>
                      </a:r>
                      <a:endParaRPr sz="11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gn="ctr">
                        <a:lnSpc>
                          <a:spcPts val="1285"/>
                        </a:lnSpc>
                        <a:spcBef>
                          <a:spcPts val="55"/>
                        </a:spcBef>
                      </a:pPr>
                      <a:r>
                        <a:rPr sz="1100" dirty="0">
                          <a:latin typeface="Calibri"/>
                          <a:cs typeface="Calibri"/>
                        </a:rPr>
                        <a:t>2</a:t>
                      </a:r>
                      <a:endParaRPr sz="11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extLst>
                  <a:ext uri="{0D108BD9-81ED-4DB2-BD59-A6C34878D82A}">
                    <a16:rowId xmlns:a16="http://schemas.microsoft.com/office/drawing/2014/main" val="10001"/>
                  </a:ext>
                </a:extLst>
              </a:tr>
              <a:tr h="182880">
                <a:tc>
                  <a:txBody>
                    <a:bodyPr/>
                    <a:lstStyle/>
                    <a:p>
                      <a:pPr algn="ctr">
                        <a:lnSpc>
                          <a:spcPts val="1285"/>
                        </a:lnSpc>
                        <a:spcBef>
                          <a:spcPts val="55"/>
                        </a:spcBef>
                      </a:pPr>
                      <a:r>
                        <a:rPr sz="1100" dirty="0">
                          <a:latin typeface="Calibri"/>
                          <a:cs typeface="Calibri"/>
                        </a:rPr>
                        <a:t>Moyen</a:t>
                      </a: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635" algn="ctr">
                        <a:lnSpc>
                          <a:spcPts val="1285"/>
                        </a:lnSpc>
                        <a:spcBef>
                          <a:spcPts val="55"/>
                        </a:spcBef>
                      </a:pPr>
                      <a:r>
                        <a:rPr sz="1100" dirty="0">
                          <a:latin typeface="Calibri"/>
                          <a:cs typeface="Calibri"/>
                        </a:rPr>
                        <a:t>1</a:t>
                      </a:r>
                      <a:endParaRPr sz="11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algn="ctr">
                        <a:lnSpc>
                          <a:spcPts val="1285"/>
                        </a:lnSpc>
                        <a:spcBef>
                          <a:spcPts val="55"/>
                        </a:spcBef>
                      </a:pPr>
                      <a:r>
                        <a:rPr sz="1100" dirty="0">
                          <a:latin typeface="Calibri"/>
                          <a:cs typeface="Calibri"/>
                        </a:rPr>
                        <a:t>2</a:t>
                      </a:r>
                      <a:endParaRPr sz="11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algn="ctr">
                        <a:lnSpc>
                          <a:spcPts val="1285"/>
                        </a:lnSpc>
                        <a:spcBef>
                          <a:spcPts val="55"/>
                        </a:spcBef>
                      </a:pPr>
                      <a:r>
                        <a:rPr sz="1100" dirty="0">
                          <a:latin typeface="Calibri"/>
                          <a:cs typeface="Calibri"/>
                        </a:rPr>
                        <a:t>3</a:t>
                      </a:r>
                      <a:endParaRPr sz="11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extLst>
                  <a:ext uri="{0D108BD9-81ED-4DB2-BD59-A6C34878D82A}">
                    <a16:rowId xmlns:a16="http://schemas.microsoft.com/office/drawing/2014/main" val="10002"/>
                  </a:ext>
                </a:extLst>
              </a:tr>
              <a:tr h="182879">
                <a:tc>
                  <a:txBody>
                    <a:bodyPr/>
                    <a:lstStyle/>
                    <a:p>
                      <a:pPr algn="ctr">
                        <a:lnSpc>
                          <a:spcPts val="1285"/>
                        </a:lnSpc>
                        <a:spcBef>
                          <a:spcPts val="55"/>
                        </a:spcBef>
                      </a:pPr>
                      <a:r>
                        <a:rPr sz="1100" dirty="0">
                          <a:latin typeface="Calibri"/>
                          <a:cs typeface="Calibri"/>
                        </a:rPr>
                        <a:t>Fort</a:t>
                      </a: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635" algn="ctr">
                        <a:lnSpc>
                          <a:spcPts val="1285"/>
                        </a:lnSpc>
                        <a:spcBef>
                          <a:spcPts val="55"/>
                        </a:spcBef>
                      </a:pPr>
                      <a:r>
                        <a:rPr sz="1100" dirty="0">
                          <a:latin typeface="Calibri"/>
                          <a:cs typeface="Calibri"/>
                        </a:rPr>
                        <a:t>2</a:t>
                      </a: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algn="ctr">
                        <a:lnSpc>
                          <a:spcPts val="1285"/>
                        </a:lnSpc>
                        <a:spcBef>
                          <a:spcPts val="55"/>
                        </a:spcBef>
                      </a:pPr>
                      <a:r>
                        <a:rPr sz="1100" dirty="0">
                          <a:latin typeface="Calibri"/>
                          <a:cs typeface="Calibri"/>
                        </a:rPr>
                        <a:t>3</a:t>
                      </a:r>
                      <a:endParaRPr sz="1100">
                        <a:latin typeface="Calibri"/>
                        <a:cs typeface="Calibri"/>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c>
                  <a:txBody>
                    <a:bodyPr/>
                    <a:lstStyle/>
                    <a:p>
                      <a:pPr algn="ctr">
                        <a:lnSpc>
                          <a:spcPts val="1285"/>
                        </a:lnSpc>
                        <a:spcBef>
                          <a:spcPts val="55"/>
                        </a:spcBef>
                      </a:pPr>
                      <a:r>
                        <a:rPr sz="1100" dirty="0">
                          <a:latin typeface="Calibri"/>
                          <a:cs typeface="Calibri"/>
                        </a:rPr>
                        <a:t>3</a:t>
                      </a: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802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D4A11B-6F9E-4740-86BF-042B51AC0E78}"/>
              </a:ext>
            </a:extLst>
          </p:cNvPr>
          <p:cNvSpPr/>
          <p:nvPr/>
        </p:nvSpPr>
        <p:spPr>
          <a:xfrm>
            <a:off x="0" y="107752"/>
            <a:ext cx="6858000" cy="359792"/>
          </a:xfrm>
          <a:prstGeom prst="rect">
            <a:avLst/>
          </a:prstGeom>
          <a:solidFill>
            <a:srgbClr val="E94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600" b="1" dirty="0">
                <a:latin typeface="Arial" pitchFamily="34" charset="0"/>
                <a:cs typeface="Arial" pitchFamily="34" charset="0"/>
              </a:rPr>
              <a:t>BILAN PHYTOSANITAIRE</a:t>
            </a:r>
          </a:p>
        </p:txBody>
      </p:sp>
      <p:cxnSp>
        <p:nvCxnSpPr>
          <p:cNvPr id="9" name="Connecteur droit 23">
            <a:extLst>
              <a:ext uri="{FF2B5EF4-FFF2-40B4-BE49-F238E27FC236}">
                <a16:creationId xmlns:a16="http://schemas.microsoft.com/office/drawing/2014/main" id="{012BCFB4-F384-479E-99E4-F26FA180B21E}"/>
              </a:ext>
            </a:extLst>
          </p:cNvPr>
          <p:cNvCxnSpPr/>
          <p:nvPr/>
        </p:nvCxnSpPr>
        <p:spPr>
          <a:xfrm>
            <a:off x="349938" y="8791714"/>
            <a:ext cx="6158124" cy="0"/>
          </a:xfrm>
          <a:prstGeom prst="straightConnector1">
            <a:avLst/>
          </a:prstGeom>
          <a:noFill/>
          <a:ln w="38103" cap="flat">
            <a:solidFill>
              <a:srgbClr val="EA4A63"/>
            </a:solidFill>
            <a:prstDash val="solid"/>
            <a:miter/>
          </a:ln>
        </p:spPr>
      </p:cxnSp>
      <p:pic>
        <p:nvPicPr>
          <p:cNvPr id="25" name="Image 24" descr="Image11.png"/>
          <p:cNvPicPr>
            <a:picLocks noChangeAspect="1"/>
          </p:cNvPicPr>
          <p:nvPr/>
        </p:nvPicPr>
        <p:blipFill>
          <a:blip r:embed="rId2" cstate="print"/>
          <a:srcRect t="32715"/>
          <a:stretch>
            <a:fillRect/>
          </a:stretch>
        </p:blipFill>
        <p:spPr bwMode="auto">
          <a:xfrm>
            <a:off x="5876925" y="0"/>
            <a:ext cx="841375" cy="841375"/>
          </a:xfrm>
          <a:prstGeom prst="rect">
            <a:avLst/>
          </a:prstGeom>
          <a:noFill/>
          <a:ln w="9525">
            <a:noFill/>
            <a:miter lim="800000"/>
            <a:headEnd/>
            <a:tailEnd/>
          </a:ln>
        </p:spPr>
      </p:pic>
      <p:sp>
        <p:nvSpPr>
          <p:cNvPr id="13" name="Rectangle 12">
            <a:extLst>
              <a:ext uri="{FF2B5EF4-FFF2-40B4-BE49-F238E27FC236}">
                <a16:creationId xmlns:a16="http://schemas.microsoft.com/office/drawing/2014/main" id="{D76CD145-0B49-46F7-8935-0D4FECF4F6D3}"/>
              </a:ext>
            </a:extLst>
          </p:cNvPr>
          <p:cNvSpPr/>
          <p:nvPr/>
        </p:nvSpPr>
        <p:spPr>
          <a:xfrm>
            <a:off x="188640" y="539552"/>
            <a:ext cx="6553793" cy="338554"/>
          </a:xfrm>
          <a:prstGeom prst="rect">
            <a:avLst/>
          </a:prstGeom>
        </p:spPr>
        <p:txBody>
          <a:bodyPr wrap="square">
            <a:spAutoFit/>
          </a:bodyPr>
          <a:lstStyle/>
          <a:p>
            <a:pPr lvl="0">
              <a:spcAft>
                <a:spcPts val="600"/>
              </a:spcAft>
              <a:defRPr sz="1800" b="0" i="0" u="none" strike="noStrike" kern="0" cap="none" spc="0" baseline="0">
                <a:solidFill>
                  <a:srgbClr val="000000"/>
                </a:solidFill>
                <a:uFillTx/>
              </a:defRPr>
            </a:pPr>
            <a:r>
              <a:rPr lang="fr-FR" sz="1600" b="1" kern="0" dirty="0">
                <a:solidFill>
                  <a:srgbClr val="E9425C"/>
                </a:solidFill>
                <a:latin typeface="Arial" pitchFamily="34"/>
                <a:cs typeface="Arial" pitchFamily="34"/>
              </a:rPr>
              <a:t>Dynamique de pression</a:t>
            </a:r>
            <a:endParaRPr lang="fr-FR" sz="1100" b="1" kern="0" dirty="0">
              <a:solidFill>
                <a:srgbClr val="000000"/>
              </a:solidFill>
              <a:latin typeface="Arial" panose="020B060402020202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343DB99E-3986-4AFC-A590-CCD27357DA43}"/>
              </a:ext>
            </a:extLst>
          </p:cNvPr>
          <p:cNvGraphicFramePr>
            <a:graphicFrameLocks noGrp="1"/>
          </p:cNvGraphicFramePr>
          <p:nvPr>
            <p:extLst>
              <p:ext uri="{D42A27DB-BD31-4B8C-83A1-F6EECF244321}">
                <p14:modId xmlns:p14="http://schemas.microsoft.com/office/powerpoint/2010/main" val="247013740"/>
              </p:ext>
            </p:extLst>
          </p:nvPr>
        </p:nvGraphicFramePr>
        <p:xfrm>
          <a:off x="153958" y="901560"/>
          <a:ext cx="6529669" cy="5758672"/>
        </p:xfrm>
        <a:graphic>
          <a:graphicData uri="http://schemas.openxmlformats.org/drawingml/2006/table">
            <a:tbl>
              <a:tblPr/>
              <a:tblGrid>
                <a:gridCol w="763741">
                  <a:extLst>
                    <a:ext uri="{9D8B030D-6E8A-4147-A177-3AD203B41FA5}">
                      <a16:colId xmlns:a16="http://schemas.microsoft.com/office/drawing/2014/main" val="82193846"/>
                    </a:ext>
                  </a:extLst>
                </a:gridCol>
                <a:gridCol w="240247">
                  <a:extLst>
                    <a:ext uri="{9D8B030D-6E8A-4147-A177-3AD203B41FA5}">
                      <a16:colId xmlns:a16="http://schemas.microsoft.com/office/drawing/2014/main" val="2711551461"/>
                    </a:ext>
                  </a:extLst>
                </a:gridCol>
                <a:gridCol w="240247">
                  <a:extLst>
                    <a:ext uri="{9D8B030D-6E8A-4147-A177-3AD203B41FA5}">
                      <a16:colId xmlns:a16="http://schemas.microsoft.com/office/drawing/2014/main" val="1464454034"/>
                    </a:ext>
                  </a:extLst>
                </a:gridCol>
                <a:gridCol w="240247">
                  <a:extLst>
                    <a:ext uri="{9D8B030D-6E8A-4147-A177-3AD203B41FA5}">
                      <a16:colId xmlns:a16="http://schemas.microsoft.com/office/drawing/2014/main" val="713989783"/>
                    </a:ext>
                  </a:extLst>
                </a:gridCol>
                <a:gridCol w="243710">
                  <a:extLst>
                    <a:ext uri="{9D8B030D-6E8A-4147-A177-3AD203B41FA5}">
                      <a16:colId xmlns:a16="http://schemas.microsoft.com/office/drawing/2014/main" val="3424879857"/>
                    </a:ext>
                  </a:extLst>
                </a:gridCol>
                <a:gridCol w="252028">
                  <a:extLst>
                    <a:ext uri="{9D8B030D-6E8A-4147-A177-3AD203B41FA5}">
                      <a16:colId xmlns:a16="http://schemas.microsoft.com/office/drawing/2014/main" val="1905413831"/>
                    </a:ext>
                  </a:extLst>
                </a:gridCol>
                <a:gridCol w="252028">
                  <a:extLst>
                    <a:ext uri="{9D8B030D-6E8A-4147-A177-3AD203B41FA5}">
                      <a16:colId xmlns:a16="http://schemas.microsoft.com/office/drawing/2014/main" val="3801217805"/>
                    </a:ext>
                  </a:extLst>
                </a:gridCol>
                <a:gridCol w="213222">
                  <a:extLst>
                    <a:ext uri="{9D8B030D-6E8A-4147-A177-3AD203B41FA5}">
                      <a16:colId xmlns:a16="http://schemas.microsoft.com/office/drawing/2014/main" val="999625503"/>
                    </a:ext>
                  </a:extLst>
                </a:gridCol>
                <a:gridCol w="240247">
                  <a:extLst>
                    <a:ext uri="{9D8B030D-6E8A-4147-A177-3AD203B41FA5}">
                      <a16:colId xmlns:a16="http://schemas.microsoft.com/office/drawing/2014/main" val="1151183050"/>
                    </a:ext>
                  </a:extLst>
                </a:gridCol>
                <a:gridCol w="240247">
                  <a:extLst>
                    <a:ext uri="{9D8B030D-6E8A-4147-A177-3AD203B41FA5}">
                      <a16:colId xmlns:a16="http://schemas.microsoft.com/office/drawing/2014/main" val="2288147706"/>
                    </a:ext>
                  </a:extLst>
                </a:gridCol>
                <a:gridCol w="240247">
                  <a:extLst>
                    <a:ext uri="{9D8B030D-6E8A-4147-A177-3AD203B41FA5}">
                      <a16:colId xmlns:a16="http://schemas.microsoft.com/office/drawing/2014/main" val="3026368502"/>
                    </a:ext>
                  </a:extLst>
                </a:gridCol>
                <a:gridCol w="240247">
                  <a:extLst>
                    <a:ext uri="{9D8B030D-6E8A-4147-A177-3AD203B41FA5}">
                      <a16:colId xmlns:a16="http://schemas.microsoft.com/office/drawing/2014/main" val="3491829717"/>
                    </a:ext>
                  </a:extLst>
                </a:gridCol>
                <a:gridCol w="240247">
                  <a:extLst>
                    <a:ext uri="{9D8B030D-6E8A-4147-A177-3AD203B41FA5}">
                      <a16:colId xmlns:a16="http://schemas.microsoft.com/office/drawing/2014/main" val="1619584085"/>
                    </a:ext>
                  </a:extLst>
                </a:gridCol>
                <a:gridCol w="240247">
                  <a:extLst>
                    <a:ext uri="{9D8B030D-6E8A-4147-A177-3AD203B41FA5}">
                      <a16:colId xmlns:a16="http://schemas.microsoft.com/office/drawing/2014/main" val="1595641400"/>
                    </a:ext>
                  </a:extLst>
                </a:gridCol>
                <a:gridCol w="240247">
                  <a:extLst>
                    <a:ext uri="{9D8B030D-6E8A-4147-A177-3AD203B41FA5}">
                      <a16:colId xmlns:a16="http://schemas.microsoft.com/office/drawing/2014/main" val="75593122"/>
                    </a:ext>
                  </a:extLst>
                </a:gridCol>
                <a:gridCol w="240247">
                  <a:extLst>
                    <a:ext uri="{9D8B030D-6E8A-4147-A177-3AD203B41FA5}">
                      <a16:colId xmlns:a16="http://schemas.microsoft.com/office/drawing/2014/main" val="3658699949"/>
                    </a:ext>
                  </a:extLst>
                </a:gridCol>
                <a:gridCol w="240247">
                  <a:extLst>
                    <a:ext uri="{9D8B030D-6E8A-4147-A177-3AD203B41FA5}">
                      <a16:colId xmlns:a16="http://schemas.microsoft.com/office/drawing/2014/main" val="3105477686"/>
                    </a:ext>
                  </a:extLst>
                </a:gridCol>
                <a:gridCol w="240247">
                  <a:extLst>
                    <a:ext uri="{9D8B030D-6E8A-4147-A177-3AD203B41FA5}">
                      <a16:colId xmlns:a16="http://schemas.microsoft.com/office/drawing/2014/main" val="1826005822"/>
                    </a:ext>
                  </a:extLst>
                </a:gridCol>
                <a:gridCol w="240247">
                  <a:extLst>
                    <a:ext uri="{9D8B030D-6E8A-4147-A177-3AD203B41FA5}">
                      <a16:colId xmlns:a16="http://schemas.microsoft.com/office/drawing/2014/main" val="15466881"/>
                    </a:ext>
                  </a:extLst>
                </a:gridCol>
                <a:gridCol w="240247">
                  <a:extLst>
                    <a:ext uri="{9D8B030D-6E8A-4147-A177-3AD203B41FA5}">
                      <a16:colId xmlns:a16="http://schemas.microsoft.com/office/drawing/2014/main" val="304859637"/>
                    </a:ext>
                  </a:extLst>
                </a:gridCol>
                <a:gridCol w="240247">
                  <a:extLst>
                    <a:ext uri="{9D8B030D-6E8A-4147-A177-3AD203B41FA5}">
                      <a16:colId xmlns:a16="http://schemas.microsoft.com/office/drawing/2014/main" val="2488795540"/>
                    </a:ext>
                  </a:extLst>
                </a:gridCol>
                <a:gridCol w="240247">
                  <a:extLst>
                    <a:ext uri="{9D8B030D-6E8A-4147-A177-3AD203B41FA5}">
                      <a16:colId xmlns:a16="http://schemas.microsoft.com/office/drawing/2014/main" val="3305779259"/>
                    </a:ext>
                  </a:extLst>
                </a:gridCol>
                <a:gridCol w="240247">
                  <a:extLst>
                    <a:ext uri="{9D8B030D-6E8A-4147-A177-3AD203B41FA5}">
                      <a16:colId xmlns:a16="http://schemas.microsoft.com/office/drawing/2014/main" val="88953828"/>
                    </a:ext>
                  </a:extLst>
                </a:gridCol>
                <a:gridCol w="240247">
                  <a:extLst>
                    <a:ext uri="{9D8B030D-6E8A-4147-A177-3AD203B41FA5}">
                      <a16:colId xmlns:a16="http://schemas.microsoft.com/office/drawing/2014/main" val="1195577828"/>
                    </a:ext>
                  </a:extLst>
                </a:gridCol>
                <a:gridCol w="240247">
                  <a:extLst>
                    <a:ext uri="{9D8B030D-6E8A-4147-A177-3AD203B41FA5}">
                      <a16:colId xmlns:a16="http://schemas.microsoft.com/office/drawing/2014/main" val="673720294"/>
                    </a:ext>
                  </a:extLst>
                </a:gridCol>
              </a:tblGrid>
              <a:tr h="177396">
                <a:tc rowSpan="2">
                  <a:txBody>
                    <a:bodyPr/>
                    <a:lstStyle/>
                    <a:p>
                      <a:pPr algn="r" fontAlgn="ctr"/>
                      <a:r>
                        <a:rPr lang="fr-FR" sz="1000" b="1" i="0" u="none" strike="noStrike" dirty="0">
                          <a:solidFill>
                            <a:srgbClr val="000000"/>
                          </a:solidFill>
                          <a:effectLst/>
                          <a:latin typeface="Calibri" panose="020F0502020204030204" pitchFamily="34" charset="0"/>
                        </a:rPr>
                        <a:t>N°BSV</a:t>
                      </a:r>
                    </a:p>
                  </a:txBody>
                  <a:tcPr marL="4477" marR="4477" marT="4477"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3</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4</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5</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6</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7</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a:solidFill>
                            <a:srgbClr val="000000"/>
                          </a:solidFill>
                          <a:effectLst/>
                          <a:latin typeface="Calibri" panose="020F0502020204030204" pitchFamily="34" charset="0"/>
                        </a:rPr>
                        <a:t>8</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9</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10</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a:solidFill>
                            <a:srgbClr val="000000"/>
                          </a:solidFill>
                          <a:effectLst/>
                          <a:latin typeface="Calibri" panose="020F0502020204030204" pitchFamily="34" charset="0"/>
                        </a:rPr>
                        <a:t>12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13</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14</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15</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16</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17</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18</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19</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20</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a:solidFill>
                            <a:srgbClr val="000000"/>
                          </a:solidFill>
                          <a:effectLst/>
                          <a:latin typeface="Calibri" panose="020F0502020204030204" pitchFamily="34" charset="0"/>
                        </a:rPr>
                        <a:t>21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22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2F2F2"/>
                    </a:solidFill>
                  </a:tcPr>
                </a:tc>
                <a:tc>
                  <a:txBody>
                    <a:bodyPr/>
                    <a:lstStyle/>
                    <a:p>
                      <a:pPr algn="ctr" fontAlgn="ctr"/>
                      <a:r>
                        <a:rPr lang="fr-FR" sz="1000" b="1" i="0" u="none" strike="noStrike" dirty="0">
                          <a:solidFill>
                            <a:srgbClr val="000000"/>
                          </a:solidFill>
                          <a:effectLst/>
                          <a:latin typeface="Calibri" panose="020F0502020204030204" pitchFamily="34" charset="0"/>
                        </a:rPr>
                        <a:t>23</a:t>
                      </a:r>
                    </a:p>
                  </a:txBody>
                  <a:tcPr marL="4477" marR="4477" marT="4477"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2F2F2"/>
                    </a:solidFill>
                  </a:tcPr>
                </a:tc>
                <a:tc rowSpan="2">
                  <a:txBody>
                    <a:bodyPr/>
                    <a:lstStyle/>
                    <a:p>
                      <a:pPr algn="ctr" fontAlgn="ctr"/>
                      <a:r>
                        <a:rPr lang="fr-FR" sz="1000" b="1" i="0" u="none" strike="noStrike" dirty="0">
                          <a:solidFill>
                            <a:srgbClr val="FF0000"/>
                          </a:solidFill>
                          <a:effectLst/>
                          <a:latin typeface="Calibri" panose="020F0502020204030204" pitchFamily="34" charset="0"/>
                        </a:rPr>
                        <a:t>Cumul</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295448905"/>
                  </a:ext>
                </a:extLst>
              </a:tr>
              <a:tr h="147831">
                <a:tc vMerge="1">
                  <a:txBody>
                    <a:bodyPr/>
                    <a:lstStyle/>
                    <a:p>
                      <a:endParaRPr lang="fr-FR"/>
                    </a:p>
                  </a:txBody>
                  <a:tcPr/>
                </a:tc>
                <a:tc>
                  <a:txBody>
                    <a:bodyPr/>
                    <a:lstStyle/>
                    <a:p>
                      <a:pPr algn="ctr" fontAlgn="b"/>
                      <a:r>
                        <a:rPr lang="fr-FR" sz="900" b="0" i="1" u="none" strike="noStrike" dirty="0">
                          <a:solidFill>
                            <a:srgbClr val="000000"/>
                          </a:solidFill>
                          <a:effectLst/>
                          <a:latin typeface="Calibri" panose="020F0502020204030204" pitchFamily="34" charset="0"/>
                        </a:rPr>
                        <a:t>15-janv</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29-janv</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12-févr</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26-févr</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12-mars</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26-mars</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fr-FR" sz="900" b="0" i="1" u="none" strike="noStrike" dirty="0">
                          <a:solidFill>
                            <a:srgbClr val="000000"/>
                          </a:solidFill>
                          <a:effectLst/>
                          <a:latin typeface="Calibri" panose="020F0502020204030204" pitchFamily="34" charset="0"/>
                        </a:rPr>
                        <a:t>09-avr</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fr-FR" sz="900" b="0" i="1" u="none" strike="noStrike" dirty="0">
                          <a:solidFill>
                            <a:srgbClr val="000000"/>
                          </a:solidFill>
                          <a:effectLst/>
                          <a:latin typeface="Calibri" panose="020F0502020204030204" pitchFamily="34" charset="0"/>
                        </a:rPr>
                        <a:t>26-avr</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fr-FR" sz="900" b="0" i="1" u="none" strike="noStrike" dirty="0">
                          <a:solidFill>
                            <a:srgbClr val="000000"/>
                          </a:solidFill>
                          <a:effectLst/>
                          <a:latin typeface="Calibri" panose="020F0502020204030204" pitchFamily="34" charset="0"/>
                        </a:rPr>
                        <a:t>07-mai</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fr-FR" sz="900" b="0" i="1" u="none" strike="noStrike">
                          <a:solidFill>
                            <a:srgbClr val="000000"/>
                          </a:solidFill>
                          <a:effectLst/>
                          <a:latin typeface="Calibri" panose="020F0502020204030204" pitchFamily="34" charset="0"/>
                        </a:rPr>
                        <a:t>21-mai</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fr-FR" sz="900" b="0" i="1" u="none" strike="noStrike" dirty="0">
                          <a:solidFill>
                            <a:srgbClr val="000000"/>
                          </a:solidFill>
                          <a:effectLst/>
                          <a:latin typeface="Calibri" panose="020F0502020204030204" pitchFamily="34" charset="0"/>
                        </a:rPr>
                        <a:t>04-juin</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fr-FR" sz="900" b="0" i="1" u="none" strike="noStrike" dirty="0">
                          <a:solidFill>
                            <a:srgbClr val="000000"/>
                          </a:solidFill>
                          <a:effectLst/>
                          <a:latin typeface="Calibri" panose="020F0502020204030204" pitchFamily="34" charset="0"/>
                        </a:rPr>
                        <a:t>18-juin</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02-juil</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16-juil</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30-juil</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27-août</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10-sept</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24-sept</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08-oct</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22-oct</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05-nov</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19-nov</a:t>
                      </a:r>
                    </a:p>
                  </a:txBody>
                  <a:tcPr marL="4477" marR="4477" marT="4477" marB="0" anchor="b">
                    <a:lnL>
                      <a:noFill/>
                    </a:lnL>
                    <a:lnR>
                      <a:noFill/>
                    </a:lnR>
                    <a:lnT>
                      <a:noFill/>
                    </a:lnT>
                    <a:lnB w="6350" cap="flat" cmpd="sng" algn="ctr">
                      <a:solidFill>
                        <a:srgbClr val="808080"/>
                      </a:solidFill>
                      <a:prstDash val="solid"/>
                      <a:round/>
                      <a:headEnd type="none" w="med" len="med"/>
                      <a:tailEnd type="none" w="med" len="med"/>
                    </a:lnB>
                    <a:solidFill>
                      <a:srgbClr val="F2F2F2"/>
                    </a:solidFill>
                  </a:tcPr>
                </a:tc>
                <a:tc>
                  <a:txBody>
                    <a:bodyPr/>
                    <a:lstStyle/>
                    <a:p>
                      <a:pPr algn="ctr" fontAlgn="b"/>
                      <a:r>
                        <a:rPr lang="fr-FR" sz="900" b="0" i="1" u="none" strike="noStrike" dirty="0">
                          <a:solidFill>
                            <a:srgbClr val="000000"/>
                          </a:solidFill>
                          <a:effectLst/>
                          <a:latin typeface="Calibri" panose="020F0502020204030204" pitchFamily="34" charset="0"/>
                        </a:rPr>
                        <a:t>03-déc</a:t>
                      </a:r>
                    </a:p>
                  </a:txBody>
                  <a:tcPr marL="4477" marR="4477" marT="4477" marB="0" anchor="b">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F2F2F2"/>
                    </a:solidFill>
                  </a:tcPr>
                </a:tc>
                <a:tc vMerge="1">
                  <a:txBody>
                    <a:bodyPr/>
                    <a:lstStyle/>
                    <a:p>
                      <a:endParaRPr lang="fr-FR"/>
                    </a:p>
                  </a:txBody>
                  <a:tcPr/>
                </a:tc>
                <a:extLst>
                  <a:ext uri="{0D108BD9-81ED-4DB2-BD59-A6C34878D82A}">
                    <a16:rowId xmlns:a16="http://schemas.microsoft.com/office/drawing/2014/main" val="283590806"/>
                  </a:ext>
                </a:extLst>
              </a:tr>
              <a:tr h="147831">
                <a:tc>
                  <a:txBody>
                    <a:bodyPr/>
                    <a:lstStyle/>
                    <a:p>
                      <a:pPr algn="l" fontAlgn="b"/>
                      <a:r>
                        <a:rPr lang="fr-FR" sz="1000" b="1" i="0" u="none" strike="noStrike">
                          <a:solidFill>
                            <a:srgbClr val="000000"/>
                          </a:solidFill>
                          <a:effectLst/>
                          <a:latin typeface="Calibri" panose="020F0502020204030204" pitchFamily="34" charset="0"/>
                        </a:rPr>
                        <a:t>RAVAGEURS</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38386415"/>
                  </a:ext>
                </a:extLst>
              </a:tr>
              <a:tr h="147831">
                <a:tc>
                  <a:txBody>
                    <a:bodyPr/>
                    <a:lstStyle/>
                    <a:p>
                      <a:pPr algn="l" fontAlgn="b"/>
                      <a:r>
                        <a:rPr lang="fr-FR" sz="1000" b="0" i="0" u="none" strike="noStrike" dirty="0">
                          <a:solidFill>
                            <a:srgbClr val="000000"/>
                          </a:solidFill>
                          <a:effectLst/>
                          <a:latin typeface="Calibri" panose="020F0502020204030204" pitchFamily="34" charset="0"/>
                        </a:rPr>
                        <a:t>Acariens tétranyques</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dirty="0">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99483"/>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99483"/>
                    </a:solidFill>
                  </a:tcPr>
                </a:tc>
                <a:tc>
                  <a:txBody>
                    <a:bodyPr/>
                    <a:lstStyle/>
                    <a:p>
                      <a:pPr algn="ctr" fontAlgn="ctr"/>
                      <a:r>
                        <a:rPr lang="fr-FR" sz="1000" b="0" i="0" u="none" strike="noStrike" dirty="0">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34</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664410795"/>
                  </a:ext>
                </a:extLst>
              </a:tr>
              <a:tr h="147831">
                <a:tc>
                  <a:txBody>
                    <a:bodyPr/>
                    <a:lstStyle/>
                    <a:p>
                      <a:pPr algn="l" fontAlgn="b"/>
                      <a:r>
                        <a:rPr lang="fr-FR" sz="1000" b="0" i="0" u="none" strike="noStrike" dirty="0">
                          <a:solidFill>
                            <a:srgbClr val="000000"/>
                          </a:solidFill>
                          <a:effectLst/>
                          <a:latin typeface="Calibri" panose="020F0502020204030204" pitchFamily="34" charset="0"/>
                        </a:rPr>
                        <a:t>Acariose bronzée</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solidFill>
                      <a:srgbClr val="FFE699"/>
                    </a:solidFill>
                  </a:tcPr>
                </a:tc>
                <a:tc>
                  <a:txBody>
                    <a:bodyPr/>
                    <a:lstStyle/>
                    <a:p>
                      <a:pPr algn="ctr" fontAlgn="ctr"/>
                      <a:r>
                        <a:rPr lang="fr-FR" sz="1000" b="1" i="0" u="none" strike="noStrike" dirty="0">
                          <a:solidFill>
                            <a:srgbClr val="FF0000"/>
                          </a:solidFill>
                          <a:effectLst/>
                          <a:latin typeface="Calibri" panose="020F0502020204030204" pitchFamily="34" charset="0"/>
                        </a:rPr>
                        <a:t>28</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099564460"/>
                  </a:ext>
                </a:extLst>
              </a:tr>
              <a:tr h="147831">
                <a:tc>
                  <a:txBody>
                    <a:bodyPr/>
                    <a:lstStyle/>
                    <a:p>
                      <a:pPr algn="l" fontAlgn="b"/>
                      <a:r>
                        <a:rPr lang="fr-FR" sz="1000" b="0" i="0" u="none" strike="noStrike" dirty="0">
                          <a:solidFill>
                            <a:srgbClr val="000000"/>
                          </a:solidFill>
                          <a:effectLst/>
                          <a:latin typeface="Calibri" panose="020F0502020204030204" pitchFamily="34" charset="0"/>
                        </a:rPr>
                        <a:t>Aleurodes</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a:noFill/>
                    </a:lnT>
                    <a:lnB>
                      <a:noFill/>
                    </a:lnB>
                    <a:solidFill>
                      <a:srgbClr val="F99483"/>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ctr" fontAlgn="ctr"/>
                      <a:r>
                        <a:rPr lang="fr-FR" sz="1000" b="1" i="0" u="none" strike="noStrike">
                          <a:solidFill>
                            <a:srgbClr val="FF0000"/>
                          </a:solidFill>
                          <a:effectLst/>
                          <a:latin typeface="Calibri" panose="020F0502020204030204" pitchFamily="34" charset="0"/>
                        </a:rPr>
                        <a:t>36</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4219146759"/>
                  </a:ext>
                </a:extLst>
              </a:tr>
              <a:tr h="147831">
                <a:tc>
                  <a:txBody>
                    <a:bodyPr/>
                    <a:lstStyle/>
                    <a:p>
                      <a:pPr algn="l" fontAlgn="b"/>
                      <a:r>
                        <a:rPr lang="fr-FR" sz="1000" b="0" i="0" u="none" strike="noStrike" dirty="0">
                          <a:solidFill>
                            <a:srgbClr val="000000"/>
                          </a:solidFill>
                          <a:effectLst/>
                          <a:latin typeface="Calibri" panose="020F0502020204030204" pitchFamily="34" charset="0"/>
                        </a:rPr>
                        <a:t>Cochenilles</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dirty="0">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20</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766856197"/>
                  </a:ext>
                </a:extLst>
              </a:tr>
              <a:tr h="147831">
                <a:tc>
                  <a:txBody>
                    <a:bodyPr/>
                    <a:lstStyle/>
                    <a:p>
                      <a:pPr algn="l" fontAlgn="b"/>
                      <a:r>
                        <a:rPr lang="fr-FR" sz="1000" b="0" i="0" u="none" strike="noStrike" dirty="0">
                          <a:solidFill>
                            <a:srgbClr val="000000"/>
                          </a:solidFill>
                          <a:effectLst/>
                          <a:latin typeface="Calibri" panose="020F0502020204030204" pitchFamily="34" charset="0"/>
                        </a:rPr>
                        <a:t>Mineuses</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FF0000"/>
                          </a:solidFill>
                          <a:effectLst/>
                          <a:latin typeface="Calibri" panose="020F0502020204030204" pitchFamily="34" charset="0"/>
                        </a:rPr>
                        <a:t>12</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000265911"/>
                  </a:ext>
                </a:extLst>
              </a:tr>
              <a:tr h="147831">
                <a:tc>
                  <a:txBody>
                    <a:bodyPr/>
                    <a:lstStyle/>
                    <a:p>
                      <a:pPr algn="l" fontAlgn="b"/>
                      <a:r>
                        <a:rPr lang="fr-FR" sz="1000" b="0" i="0" u="none" strike="noStrike" dirty="0">
                          <a:solidFill>
                            <a:srgbClr val="000000"/>
                          </a:solidFill>
                          <a:effectLst/>
                          <a:latin typeface="Calibri" panose="020F0502020204030204" pitchFamily="34" charset="0"/>
                        </a:rPr>
                        <a:t>Noctuelles </a:t>
                      </a:r>
                      <a:r>
                        <a:rPr lang="fr-FR" sz="1000" b="0" i="0" u="none" strike="noStrike" dirty="0" err="1">
                          <a:solidFill>
                            <a:srgbClr val="000000"/>
                          </a:solidFill>
                          <a:effectLst/>
                          <a:latin typeface="Calibri" panose="020F0502020204030204" pitchFamily="34" charset="0"/>
                        </a:rPr>
                        <a:t>défoliatrices</a:t>
                      </a:r>
                      <a:endParaRPr lang="fr-FR" sz="1000" b="0" i="0" u="none" strike="noStrike" dirty="0">
                        <a:solidFill>
                          <a:srgbClr val="000000"/>
                        </a:solidFill>
                        <a:effectLst/>
                        <a:latin typeface="Calibri" panose="020F0502020204030204" pitchFamily="34" charset="0"/>
                      </a:endParaRP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solidFill>
                      <a:srgbClr val="C6E0B4"/>
                    </a:solidFill>
                  </a:tcPr>
                </a:tc>
                <a:tc>
                  <a:txBody>
                    <a:bodyPr/>
                    <a:lstStyle/>
                    <a:p>
                      <a:pPr algn="ctr" fontAlgn="ctr"/>
                      <a:r>
                        <a:rPr lang="fr-FR" sz="1000" b="1" i="0" u="none" strike="noStrike" dirty="0">
                          <a:solidFill>
                            <a:srgbClr val="FF0000"/>
                          </a:solidFill>
                          <a:effectLst/>
                          <a:latin typeface="Calibri" panose="020F0502020204030204" pitchFamily="34" charset="0"/>
                        </a:rPr>
                        <a:t>14</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648550235"/>
                  </a:ext>
                </a:extLst>
              </a:tr>
              <a:tr h="147831">
                <a:tc>
                  <a:txBody>
                    <a:bodyPr/>
                    <a:lstStyle/>
                    <a:p>
                      <a:pPr algn="l" fontAlgn="b"/>
                      <a:r>
                        <a:rPr lang="fr-FR" sz="1000" b="0" i="0" u="none" strike="noStrike" dirty="0">
                          <a:solidFill>
                            <a:srgbClr val="000000"/>
                          </a:solidFill>
                          <a:effectLst/>
                          <a:latin typeface="Calibri" panose="020F0502020204030204" pitchFamily="34" charset="0"/>
                        </a:rPr>
                        <a:t>Pucerons</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FF0000"/>
                          </a:solidFill>
                          <a:effectLst/>
                          <a:latin typeface="Calibri" panose="020F0502020204030204" pitchFamily="34" charset="0"/>
                        </a:rPr>
                        <a:t>11</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916366301"/>
                  </a:ext>
                </a:extLst>
              </a:tr>
              <a:tr h="147831">
                <a:tc>
                  <a:txBody>
                    <a:bodyPr/>
                    <a:lstStyle/>
                    <a:p>
                      <a:pPr algn="l" fontAlgn="b"/>
                      <a:r>
                        <a:rPr lang="fr-FR" sz="1000" b="0" i="0" u="none" strike="noStrike" dirty="0">
                          <a:solidFill>
                            <a:srgbClr val="000000"/>
                          </a:solidFill>
                          <a:effectLst/>
                          <a:latin typeface="Calibri" panose="020F0502020204030204" pitchFamily="34" charset="0"/>
                        </a:rPr>
                        <a:t>Punaises </a:t>
                      </a:r>
                      <a:r>
                        <a:rPr lang="fr-FR" sz="1000" b="0" i="0" u="none" strike="noStrike" dirty="0" err="1">
                          <a:solidFill>
                            <a:srgbClr val="000000"/>
                          </a:solidFill>
                          <a:effectLst/>
                          <a:latin typeface="Calibri" panose="020F0502020204030204" pitchFamily="34" charset="0"/>
                        </a:rPr>
                        <a:t>Nesidiocoris</a:t>
                      </a:r>
                      <a:endParaRPr lang="fr-FR" sz="1000" b="0" i="0" u="none" strike="noStrike" dirty="0">
                        <a:solidFill>
                          <a:srgbClr val="000000"/>
                        </a:solidFill>
                        <a:effectLst/>
                        <a:latin typeface="Calibri" panose="020F0502020204030204" pitchFamily="34" charset="0"/>
                      </a:endParaRP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a:noFill/>
                    </a:lnT>
                    <a:lnB>
                      <a:noFill/>
                    </a:lnB>
                    <a:solidFill>
                      <a:srgbClr val="F99483"/>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a:noFill/>
                    </a:lnT>
                    <a:lnB>
                      <a:noFill/>
                    </a:lnB>
                    <a:solidFill>
                      <a:srgbClr val="F99483"/>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FF0000"/>
                          </a:solidFill>
                          <a:effectLst/>
                          <a:latin typeface="Calibri" panose="020F0502020204030204" pitchFamily="34" charset="0"/>
                        </a:rPr>
                        <a:t>29</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679854719"/>
                  </a:ext>
                </a:extLst>
              </a:tr>
              <a:tr h="147831">
                <a:tc>
                  <a:txBody>
                    <a:bodyPr/>
                    <a:lstStyle/>
                    <a:p>
                      <a:pPr algn="l" fontAlgn="b"/>
                      <a:r>
                        <a:rPr lang="fr-FR" sz="1000" b="0" i="0" u="none" strike="noStrike" dirty="0">
                          <a:solidFill>
                            <a:srgbClr val="000000"/>
                          </a:solidFill>
                          <a:effectLst/>
                          <a:latin typeface="Calibri" panose="020F0502020204030204" pitchFamily="34" charset="0"/>
                        </a:rPr>
                        <a:t>Punaises </a:t>
                      </a:r>
                      <a:r>
                        <a:rPr lang="fr-FR" sz="1000" b="0" i="0" u="none" strike="noStrike" dirty="0" err="1">
                          <a:solidFill>
                            <a:srgbClr val="000000"/>
                          </a:solidFill>
                          <a:effectLst/>
                          <a:latin typeface="Calibri" panose="020F0502020204030204" pitchFamily="34" charset="0"/>
                        </a:rPr>
                        <a:t>Nezara</a:t>
                      </a:r>
                      <a:endParaRPr lang="fr-FR" sz="1000" b="0" i="0" u="none" strike="noStrike" dirty="0">
                        <a:solidFill>
                          <a:srgbClr val="000000"/>
                        </a:solidFill>
                        <a:effectLst/>
                        <a:latin typeface="Calibri" panose="020F0502020204030204" pitchFamily="34" charset="0"/>
                      </a:endParaRP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a:noFill/>
                    </a:lnT>
                    <a:lnB>
                      <a:noFill/>
                    </a:lnB>
                    <a:solidFill>
                      <a:srgbClr val="F99483"/>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6</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291989662"/>
                  </a:ext>
                </a:extLst>
              </a:tr>
              <a:tr h="147831">
                <a:tc>
                  <a:txBody>
                    <a:bodyPr/>
                    <a:lstStyle/>
                    <a:p>
                      <a:pPr algn="l" fontAlgn="b"/>
                      <a:r>
                        <a:rPr lang="fr-FR" sz="1000" b="0" i="0" u="none" strike="noStrike" dirty="0">
                          <a:solidFill>
                            <a:srgbClr val="000000"/>
                          </a:solidFill>
                          <a:effectLst/>
                          <a:latin typeface="Calibri" panose="020F0502020204030204" pitchFamily="34" charset="0"/>
                        </a:rPr>
                        <a:t>Thrips</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FF0000"/>
                          </a:solidFill>
                          <a:effectLst/>
                          <a:latin typeface="Calibri" panose="020F0502020204030204" pitchFamily="34" charset="0"/>
                        </a:rPr>
                        <a:t>6</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166133942"/>
                  </a:ext>
                </a:extLst>
              </a:tr>
              <a:tr h="147831">
                <a:tc>
                  <a:txBody>
                    <a:bodyPr/>
                    <a:lstStyle/>
                    <a:p>
                      <a:pPr algn="l" fontAlgn="b"/>
                      <a:r>
                        <a:rPr lang="fr-FR" sz="1000" b="0" i="0" u="none" strike="noStrike" dirty="0" err="1">
                          <a:solidFill>
                            <a:srgbClr val="000000"/>
                          </a:solidFill>
                          <a:effectLst/>
                          <a:latin typeface="Calibri" panose="020F0502020204030204" pitchFamily="34" charset="0"/>
                        </a:rPr>
                        <a:t>Tuta</a:t>
                      </a:r>
                      <a:r>
                        <a:rPr lang="fr-FR" sz="1000" b="0" i="0" u="none" strike="noStrike" dirty="0">
                          <a:solidFill>
                            <a:srgbClr val="000000"/>
                          </a:solidFill>
                          <a:effectLst/>
                          <a:latin typeface="Calibri" panose="020F0502020204030204" pitchFamily="34" charset="0"/>
                        </a:rPr>
                        <a:t> </a:t>
                      </a:r>
                      <a:r>
                        <a:rPr lang="fr-FR" sz="1000" b="0" i="0" u="none" strike="noStrike" dirty="0" err="1">
                          <a:solidFill>
                            <a:srgbClr val="000000"/>
                          </a:solidFill>
                          <a:effectLst/>
                          <a:latin typeface="Calibri" panose="020F0502020204030204" pitchFamily="34" charset="0"/>
                        </a:rPr>
                        <a:t>absoluta</a:t>
                      </a:r>
                      <a:endParaRPr lang="fr-FR" sz="1000" b="0" i="0" u="none" strike="noStrike" dirty="0">
                        <a:solidFill>
                          <a:srgbClr val="000000"/>
                        </a:solidFill>
                        <a:effectLst/>
                        <a:latin typeface="Calibri" panose="020F0502020204030204" pitchFamily="34" charset="0"/>
                      </a:endParaRPr>
                    </a:p>
                  </a:txBody>
                  <a:tcPr marL="4477" marR="4477" marT="4477" marB="0" anchor="b">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1" i="0" u="none" strike="noStrike">
                          <a:solidFill>
                            <a:srgbClr val="FF0000"/>
                          </a:solidFill>
                          <a:effectLst/>
                          <a:latin typeface="Calibri" panose="020F0502020204030204" pitchFamily="34" charset="0"/>
                        </a:rPr>
                        <a:t>24</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26513831"/>
                  </a:ext>
                </a:extLst>
              </a:tr>
              <a:tr h="147831">
                <a:tc>
                  <a:txBody>
                    <a:bodyPr/>
                    <a:lstStyle/>
                    <a:p>
                      <a:pPr algn="l" fontAlgn="b"/>
                      <a:r>
                        <a:rPr lang="fr-FR" sz="1000" b="1" i="0" u="none" strike="noStrike" dirty="0">
                          <a:solidFill>
                            <a:srgbClr val="000000"/>
                          </a:solidFill>
                          <a:effectLst/>
                          <a:latin typeface="Calibri" panose="020F0502020204030204" pitchFamily="34" charset="0"/>
                        </a:rPr>
                        <a:t>MALADIES</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87668028"/>
                  </a:ext>
                </a:extLst>
              </a:tr>
              <a:tr h="147831">
                <a:tc>
                  <a:txBody>
                    <a:bodyPr/>
                    <a:lstStyle/>
                    <a:p>
                      <a:pPr algn="l" fontAlgn="b"/>
                      <a:r>
                        <a:rPr lang="fr-FR" sz="1000" b="0" i="0" u="none" strike="noStrike" dirty="0">
                          <a:solidFill>
                            <a:srgbClr val="000000"/>
                          </a:solidFill>
                          <a:effectLst/>
                          <a:latin typeface="Calibri" panose="020F0502020204030204" pitchFamily="34" charset="0"/>
                        </a:rPr>
                        <a:t>Botrytis</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99483"/>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99483"/>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fr-FR" sz="1000" b="1" i="0" u="none" strike="noStrike">
                          <a:solidFill>
                            <a:srgbClr val="FF0000"/>
                          </a:solidFill>
                          <a:effectLst/>
                          <a:latin typeface="Calibri" panose="020F0502020204030204" pitchFamily="34" charset="0"/>
                        </a:rPr>
                        <a:t>27</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129203459"/>
                  </a:ext>
                </a:extLst>
              </a:tr>
              <a:tr h="147831">
                <a:tc>
                  <a:txBody>
                    <a:bodyPr/>
                    <a:lstStyle/>
                    <a:p>
                      <a:pPr algn="l" fontAlgn="b"/>
                      <a:r>
                        <a:rPr lang="fr-FR" sz="1000" b="0" i="0" u="none" strike="noStrike" dirty="0" err="1">
                          <a:solidFill>
                            <a:srgbClr val="000000"/>
                          </a:solidFill>
                          <a:effectLst/>
                          <a:latin typeface="Calibri" panose="020F0502020204030204" pitchFamily="34" charset="0"/>
                        </a:rPr>
                        <a:t>Cladosporiose</a:t>
                      </a:r>
                      <a:endParaRPr lang="fr-FR" sz="1000" b="0" i="0" u="none" strike="noStrike" dirty="0">
                        <a:solidFill>
                          <a:srgbClr val="000000"/>
                        </a:solidFill>
                        <a:effectLst/>
                        <a:latin typeface="Calibri" panose="020F0502020204030204" pitchFamily="34" charset="0"/>
                      </a:endParaRP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FF0000"/>
                          </a:solidFill>
                          <a:effectLst/>
                          <a:latin typeface="Calibri" panose="020F0502020204030204" pitchFamily="34" charset="0"/>
                        </a:rPr>
                        <a:t>20</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484120338"/>
                  </a:ext>
                </a:extLst>
              </a:tr>
              <a:tr h="295660">
                <a:tc>
                  <a:txBody>
                    <a:bodyPr/>
                    <a:lstStyle/>
                    <a:p>
                      <a:pPr algn="l" fontAlgn="b"/>
                      <a:r>
                        <a:rPr lang="fr-FR" sz="1000" b="0" i="0" u="none" strike="noStrike" dirty="0" err="1">
                          <a:solidFill>
                            <a:srgbClr val="000000"/>
                          </a:solidFill>
                          <a:effectLst/>
                          <a:latin typeface="Calibri" panose="020F0502020204030204" pitchFamily="34" charset="0"/>
                        </a:rPr>
                        <a:t>Clavibacter</a:t>
                      </a:r>
                      <a:r>
                        <a:rPr lang="fr-FR" sz="1000" b="0" i="0" u="none" strike="noStrike" dirty="0">
                          <a:solidFill>
                            <a:srgbClr val="000000"/>
                          </a:solidFill>
                          <a:effectLst/>
                          <a:latin typeface="Calibri" panose="020F0502020204030204" pitchFamily="34" charset="0"/>
                        </a:rPr>
                        <a:t> </a:t>
                      </a:r>
                      <a:r>
                        <a:rPr lang="fr-FR" sz="1000" b="0" i="0" u="none" strike="noStrike" dirty="0" err="1">
                          <a:solidFill>
                            <a:srgbClr val="000000"/>
                          </a:solidFill>
                          <a:effectLst/>
                          <a:latin typeface="Calibri" panose="020F0502020204030204" pitchFamily="34" charset="0"/>
                        </a:rPr>
                        <a:t>michiganensis</a:t>
                      </a:r>
                      <a:endParaRPr lang="fr-FR" sz="1000" b="0" i="0" u="none" strike="noStrike" dirty="0">
                        <a:solidFill>
                          <a:srgbClr val="000000"/>
                        </a:solidFill>
                        <a:effectLst/>
                        <a:latin typeface="Calibri" panose="020F0502020204030204" pitchFamily="34" charset="0"/>
                      </a:endParaRP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1</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526383586"/>
                  </a:ext>
                </a:extLst>
              </a:tr>
              <a:tr h="147831">
                <a:tc>
                  <a:txBody>
                    <a:bodyPr/>
                    <a:lstStyle/>
                    <a:p>
                      <a:pPr algn="l" fontAlgn="b"/>
                      <a:r>
                        <a:rPr lang="fr-FR" sz="1000" b="0" i="0" u="none" strike="noStrike" dirty="0">
                          <a:solidFill>
                            <a:srgbClr val="000000"/>
                          </a:solidFill>
                          <a:effectLst/>
                          <a:latin typeface="Calibri" panose="020F0502020204030204" pitchFamily="34" charset="0"/>
                        </a:rPr>
                        <a:t>Mildiou</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FF0000"/>
                          </a:solidFill>
                          <a:effectLst/>
                          <a:latin typeface="Calibri" panose="020F0502020204030204" pitchFamily="34" charset="0"/>
                        </a:rPr>
                        <a:t>5</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732454271"/>
                  </a:ext>
                </a:extLst>
              </a:tr>
              <a:tr h="147831">
                <a:tc>
                  <a:txBody>
                    <a:bodyPr/>
                    <a:lstStyle/>
                    <a:p>
                      <a:pPr algn="l" fontAlgn="b"/>
                      <a:r>
                        <a:rPr lang="fr-FR" sz="1000" b="0" i="0" u="none" strike="noStrike" dirty="0">
                          <a:solidFill>
                            <a:srgbClr val="000000"/>
                          </a:solidFill>
                          <a:effectLst/>
                          <a:latin typeface="Calibri" panose="020F0502020204030204" pitchFamily="34" charset="0"/>
                        </a:rPr>
                        <a:t>Oïdium</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4477" marR="4477" marT="4477" marB="0" anchor="ctr">
                    <a:lnL>
                      <a:noFill/>
                    </a:lnL>
                    <a:lnR>
                      <a:noFill/>
                    </a:lnR>
                    <a:lnT>
                      <a:noFill/>
                    </a:lnT>
                    <a:lnB>
                      <a:noFill/>
                    </a:lnB>
                    <a:solidFill>
                      <a:srgbClr val="F99483"/>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a:noFill/>
                    </a:lnR>
                    <a:lnT>
                      <a:noFill/>
                    </a:lnT>
                    <a:lnB>
                      <a:noFill/>
                    </a:lnB>
                    <a:solidFill>
                      <a:srgbClr val="FFE699"/>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solidFill>
                      <a:srgbClr val="FFE699"/>
                    </a:solidFill>
                  </a:tcPr>
                </a:tc>
                <a:tc>
                  <a:txBody>
                    <a:bodyPr/>
                    <a:lstStyle/>
                    <a:p>
                      <a:pPr algn="ctr" fontAlgn="ctr"/>
                      <a:r>
                        <a:rPr lang="fr-FR" sz="1000" b="1" i="0" u="none" strike="noStrike">
                          <a:solidFill>
                            <a:srgbClr val="FF0000"/>
                          </a:solidFill>
                          <a:effectLst/>
                          <a:latin typeface="Calibri" panose="020F0502020204030204" pitchFamily="34" charset="0"/>
                        </a:rPr>
                        <a:t>35</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732928829"/>
                  </a:ext>
                </a:extLst>
              </a:tr>
              <a:tr h="147831">
                <a:tc>
                  <a:txBody>
                    <a:bodyPr/>
                    <a:lstStyle/>
                    <a:p>
                      <a:pPr algn="l" fontAlgn="b"/>
                      <a:r>
                        <a:rPr lang="fr-FR" sz="1000" b="0" i="0" u="none" strike="noStrike">
                          <a:solidFill>
                            <a:srgbClr val="000000"/>
                          </a:solidFill>
                          <a:effectLst/>
                          <a:latin typeface="Calibri" panose="020F0502020204030204" pitchFamily="34" charset="0"/>
                        </a:rPr>
                        <a:t>TSWV</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5</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450666478"/>
                  </a:ext>
                </a:extLst>
              </a:tr>
              <a:tr h="147831">
                <a:tc>
                  <a:txBody>
                    <a:bodyPr/>
                    <a:lstStyle/>
                    <a:p>
                      <a:pPr algn="l" fontAlgn="b"/>
                      <a:r>
                        <a:rPr lang="fr-FR" sz="1000" b="0" i="0" u="none" strike="noStrike">
                          <a:solidFill>
                            <a:srgbClr val="000000"/>
                          </a:solidFill>
                          <a:effectLst/>
                          <a:latin typeface="Calibri" panose="020F0502020204030204" pitchFamily="34" charset="0"/>
                        </a:rPr>
                        <a:t>Autres virus</a:t>
                      </a:r>
                    </a:p>
                  </a:txBody>
                  <a:tcPr marL="4477" marR="4477" marT="4477" marB="0" anchor="b">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ctr" fontAlgn="ctr"/>
                      <a:r>
                        <a:rPr lang="fr-FR" sz="1000" b="1" i="0" u="none" strike="noStrike">
                          <a:solidFill>
                            <a:srgbClr val="FF0000"/>
                          </a:solidFill>
                          <a:effectLst/>
                          <a:latin typeface="Calibri" panose="020F0502020204030204" pitchFamily="34" charset="0"/>
                        </a:rPr>
                        <a:t>0</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56308944"/>
                  </a:ext>
                </a:extLst>
              </a:tr>
              <a:tr h="147831">
                <a:tc gridSpan="2">
                  <a:txBody>
                    <a:bodyPr/>
                    <a:lstStyle/>
                    <a:p>
                      <a:pPr algn="l" fontAlgn="b"/>
                      <a:r>
                        <a:rPr lang="fr-FR" sz="1000" b="1" i="0" u="none" strike="noStrike" dirty="0">
                          <a:solidFill>
                            <a:srgbClr val="000000"/>
                          </a:solidFill>
                          <a:effectLst/>
                          <a:latin typeface="Calibri" panose="020F0502020204030204" pitchFamily="34" charset="0"/>
                        </a:rPr>
                        <a:t>BIOAGRESSEURS TELLURIQUES</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937326437"/>
                  </a:ext>
                </a:extLst>
              </a:tr>
              <a:tr h="147831">
                <a:tc>
                  <a:txBody>
                    <a:bodyPr/>
                    <a:lstStyle/>
                    <a:p>
                      <a:pPr algn="l" fontAlgn="b"/>
                      <a:r>
                        <a:rPr lang="fr-FR" sz="1000" b="0" i="0" u="none" strike="noStrike">
                          <a:solidFill>
                            <a:srgbClr val="000000"/>
                          </a:solidFill>
                          <a:effectLst/>
                          <a:latin typeface="Calibri" panose="020F0502020204030204" pitchFamily="34" charset="0"/>
                        </a:rPr>
                        <a:t>Corky root</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1</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893985957"/>
                  </a:ext>
                </a:extLst>
              </a:tr>
              <a:tr h="147831">
                <a:tc>
                  <a:txBody>
                    <a:bodyPr/>
                    <a:lstStyle/>
                    <a:p>
                      <a:pPr algn="l" fontAlgn="b"/>
                      <a:r>
                        <a:rPr lang="fr-FR" sz="1000" b="0" i="0" u="none" strike="noStrike">
                          <a:solidFill>
                            <a:srgbClr val="000000"/>
                          </a:solidFill>
                          <a:effectLst/>
                          <a:latin typeface="Calibri" panose="020F0502020204030204" pitchFamily="34" charset="0"/>
                        </a:rPr>
                        <a:t>Fusariose</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0</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716217061"/>
                  </a:ext>
                </a:extLst>
              </a:tr>
              <a:tr h="147831">
                <a:tc>
                  <a:txBody>
                    <a:bodyPr/>
                    <a:lstStyle/>
                    <a:p>
                      <a:pPr algn="l" fontAlgn="b"/>
                      <a:r>
                        <a:rPr lang="fr-FR" sz="1000" b="0" i="0" u="none" strike="noStrike">
                          <a:solidFill>
                            <a:srgbClr val="000000"/>
                          </a:solidFill>
                          <a:effectLst/>
                          <a:latin typeface="Calibri" panose="020F0502020204030204" pitchFamily="34" charset="0"/>
                        </a:rPr>
                        <a:t>Verticilliose</a:t>
                      </a:r>
                    </a:p>
                  </a:txBody>
                  <a:tcPr marL="4477" marR="4477" marT="4477"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dirty="0">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a:noFill/>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1000" b="1" i="0" u="none" strike="noStrike" dirty="0">
                          <a:solidFill>
                            <a:srgbClr val="FF0000"/>
                          </a:solidFill>
                          <a:effectLst/>
                          <a:latin typeface="Calibri" panose="020F0502020204030204" pitchFamily="34" charset="0"/>
                        </a:rPr>
                        <a:t>2</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545502995"/>
                  </a:ext>
                </a:extLst>
              </a:tr>
              <a:tr h="147831">
                <a:tc>
                  <a:txBody>
                    <a:bodyPr/>
                    <a:lstStyle/>
                    <a:p>
                      <a:pPr algn="l" fontAlgn="b"/>
                      <a:r>
                        <a:rPr lang="fr-FR" sz="1000" b="0" i="0" u="none" strike="noStrike">
                          <a:solidFill>
                            <a:srgbClr val="000000"/>
                          </a:solidFill>
                          <a:effectLst/>
                          <a:latin typeface="Calibri" panose="020F0502020204030204" pitchFamily="34" charset="0"/>
                        </a:rPr>
                        <a:t>Nématodes</a:t>
                      </a:r>
                    </a:p>
                  </a:txBody>
                  <a:tcPr marL="4477" marR="4477" marT="4477" marB="0" anchor="b">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solidFill>
                      <a:srgbClr val="C6E0B4"/>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4477" marR="4477" marT="4477" marB="0" anchor="ctr">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ctr" fontAlgn="ctr"/>
                      <a:r>
                        <a:rPr lang="fr-FR" sz="1000" b="1" i="0" u="none" strike="noStrike" dirty="0">
                          <a:solidFill>
                            <a:srgbClr val="FF0000"/>
                          </a:solidFill>
                          <a:effectLst/>
                          <a:latin typeface="Calibri" panose="020F0502020204030204" pitchFamily="34" charset="0"/>
                        </a:rPr>
                        <a:t>3</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37221772"/>
                  </a:ext>
                </a:extLst>
              </a:tr>
              <a:tr h="147831">
                <a:tc>
                  <a:txBody>
                    <a:bodyPr/>
                    <a:lstStyle/>
                    <a:p>
                      <a:pPr algn="l" fontAlgn="b"/>
                      <a:r>
                        <a:rPr lang="fr-FR" sz="1000" b="1" i="0" u="none" strike="noStrike">
                          <a:solidFill>
                            <a:srgbClr val="000000"/>
                          </a:solidFill>
                          <a:effectLst/>
                          <a:latin typeface="Calibri" panose="020F0502020204030204" pitchFamily="34" charset="0"/>
                        </a:rPr>
                        <a:t>ADVENTICES</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b"/>
                      <a:r>
                        <a:rPr lang="fr-FR" sz="1000" b="1"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300081416"/>
                  </a:ext>
                </a:extLst>
              </a:tr>
              <a:tr h="147831">
                <a:tc>
                  <a:txBody>
                    <a:bodyPr/>
                    <a:lstStyle/>
                    <a:p>
                      <a:pPr algn="l" fontAlgn="b"/>
                      <a:r>
                        <a:rPr lang="fr-FR" sz="1000" b="0" i="0" u="none" strike="noStrike">
                          <a:solidFill>
                            <a:srgbClr val="000000"/>
                          </a:solidFill>
                          <a:effectLst/>
                          <a:latin typeface="Calibri" panose="020F0502020204030204" pitchFamily="34" charset="0"/>
                        </a:rPr>
                        <a:t>Adventices</a:t>
                      </a:r>
                    </a:p>
                  </a:txBody>
                  <a:tcPr marL="4477" marR="4477" marT="4477"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dirty="0">
                          <a:solidFill>
                            <a:srgbClr val="000000"/>
                          </a:solidFill>
                          <a:effectLst/>
                          <a:latin typeface="Calibri" panose="020F0502020204030204" pitchFamily="34" charset="0"/>
                        </a:rPr>
                        <a:t>1</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6E0B4"/>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 </a:t>
                      </a:r>
                    </a:p>
                  </a:txBody>
                  <a:tcPr marL="4477" marR="4477" marT="4477"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 </a:t>
                      </a:r>
                    </a:p>
                  </a:txBody>
                  <a:tcPr marL="4477" marR="4477" marT="4477" marB="0" anchor="b">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1000" b="1" i="0" u="none" strike="noStrike" dirty="0">
                          <a:solidFill>
                            <a:srgbClr val="FF0000"/>
                          </a:solidFill>
                          <a:effectLst/>
                          <a:latin typeface="Calibri" panose="020F0502020204030204" pitchFamily="34" charset="0"/>
                        </a:rPr>
                        <a:t>8</a:t>
                      </a:r>
                    </a:p>
                  </a:txBody>
                  <a:tcPr marL="4477" marR="4477" marT="447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43965407"/>
                  </a:ext>
                </a:extLst>
              </a:tr>
            </a:tbl>
          </a:graphicData>
        </a:graphic>
      </p:graphicFrame>
      <p:pic>
        <p:nvPicPr>
          <p:cNvPr id="14" name="object 25">
            <a:extLst>
              <a:ext uri="{FF2B5EF4-FFF2-40B4-BE49-F238E27FC236}">
                <a16:creationId xmlns:a16="http://schemas.microsoft.com/office/drawing/2014/main" id="{70C58DE0-6516-4894-8CE9-7B99BECDABC1}"/>
              </a:ext>
            </a:extLst>
          </p:cNvPr>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22161" y="6804248"/>
            <a:ext cx="1239429" cy="502613"/>
          </a:xfrm>
          <a:prstGeom prst="rect">
            <a:avLst/>
          </a:prstGeom>
        </p:spPr>
      </p:pic>
      <p:sp>
        <p:nvSpPr>
          <p:cNvPr id="15" name="object 26">
            <a:extLst>
              <a:ext uri="{FF2B5EF4-FFF2-40B4-BE49-F238E27FC236}">
                <a16:creationId xmlns:a16="http://schemas.microsoft.com/office/drawing/2014/main" id="{F95B4D33-1196-48B7-BCAF-EB63801E3211}"/>
              </a:ext>
            </a:extLst>
          </p:cNvPr>
          <p:cNvSpPr txBox="1"/>
          <p:nvPr/>
        </p:nvSpPr>
        <p:spPr>
          <a:xfrm>
            <a:off x="1700808" y="6714551"/>
            <a:ext cx="3981912" cy="228268"/>
          </a:xfrm>
          <a:prstGeom prst="rect">
            <a:avLst/>
          </a:prstGeom>
        </p:spPr>
        <p:txBody>
          <a:bodyPr vert="horz" wrap="square" lIns="0" tIns="12700" rIns="0" bIns="0" rtlCol="0">
            <a:spAutoFit/>
          </a:bodyPr>
          <a:lstStyle/>
          <a:p>
            <a:pPr marL="12700">
              <a:lnSpc>
                <a:spcPct val="100000"/>
              </a:lnSpc>
              <a:spcBef>
                <a:spcPts val="100"/>
              </a:spcBef>
            </a:pPr>
            <a:r>
              <a:rPr sz="1400" b="1" dirty="0" err="1">
                <a:solidFill>
                  <a:srgbClr val="2EB496"/>
                </a:solidFill>
                <a:latin typeface="Arial"/>
                <a:cs typeface="Arial"/>
              </a:rPr>
              <a:t>Classement</a:t>
            </a:r>
            <a:r>
              <a:rPr sz="1400" b="1" spc="-70" dirty="0">
                <a:solidFill>
                  <a:srgbClr val="2EB496"/>
                </a:solidFill>
                <a:latin typeface="Arial"/>
                <a:cs typeface="Arial"/>
              </a:rPr>
              <a:t> </a:t>
            </a:r>
            <a:r>
              <a:rPr lang="fr-FR" sz="1400" b="1" spc="-5" dirty="0">
                <a:solidFill>
                  <a:srgbClr val="2EB496"/>
                </a:solidFill>
                <a:latin typeface="Arial"/>
                <a:cs typeface="Arial"/>
              </a:rPr>
              <a:t>des 10 bioagresseurs majoritaires</a:t>
            </a:r>
            <a:endParaRPr sz="1400" dirty="0">
              <a:latin typeface="Arial"/>
              <a:cs typeface="Arial"/>
            </a:endParaRPr>
          </a:p>
        </p:txBody>
      </p:sp>
      <p:sp>
        <p:nvSpPr>
          <p:cNvPr id="17" name="object 27">
            <a:extLst>
              <a:ext uri="{FF2B5EF4-FFF2-40B4-BE49-F238E27FC236}">
                <a16:creationId xmlns:a16="http://schemas.microsoft.com/office/drawing/2014/main" id="{C4206D8E-7CE1-4E16-81D7-C2440CC5F49A}"/>
              </a:ext>
            </a:extLst>
          </p:cNvPr>
          <p:cNvSpPr txBox="1"/>
          <p:nvPr/>
        </p:nvSpPr>
        <p:spPr>
          <a:xfrm>
            <a:off x="2255928" y="6942819"/>
            <a:ext cx="2685240" cy="1821011"/>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lang="fr-FR" sz="1100" dirty="0">
                <a:latin typeface="Arial MT"/>
                <a:cs typeface="Arial MT"/>
              </a:rPr>
              <a:t>Aleurodes</a:t>
            </a:r>
          </a:p>
          <a:p>
            <a:pPr marL="355600" indent="-342900">
              <a:lnSpc>
                <a:spcPct val="100000"/>
              </a:lnSpc>
              <a:spcBef>
                <a:spcPts val="100"/>
              </a:spcBef>
              <a:buAutoNum type="arabicPeriod"/>
              <a:tabLst>
                <a:tab pos="354965" algn="l"/>
                <a:tab pos="355600" algn="l"/>
              </a:tabLst>
            </a:pPr>
            <a:r>
              <a:rPr lang="fr-FR" sz="1100" dirty="0">
                <a:latin typeface="Arial MT"/>
                <a:cs typeface="Arial MT"/>
              </a:rPr>
              <a:t>Oïdium</a:t>
            </a:r>
          </a:p>
          <a:p>
            <a:pPr marL="355600" indent="-342900">
              <a:lnSpc>
                <a:spcPct val="100000"/>
              </a:lnSpc>
              <a:spcBef>
                <a:spcPts val="100"/>
              </a:spcBef>
              <a:buAutoNum type="arabicPeriod"/>
              <a:tabLst>
                <a:tab pos="354965" algn="l"/>
                <a:tab pos="355600" algn="l"/>
              </a:tabLst>
            </a:pPr>
            <a:r>
              <a:rPr lang="fr-FR" sz="1100" dirty="0">
                <a:latin typeface="Arial MT"/>
                <a:cs typeface="Arial MT"/>
              </a:rPr>
              <a:t>Acariens tétranyques</a:t>
            </a:r>
          </a:p>
          <a:p>
            <a:pPr marL="355600" indent="-342900">
              <a:lnSpc>
                <a:spcPct val="100000"/>
              </a:lnSpc>
              <a:spcBef>
                <a:spcPts val="100"/>
              </a:spcBef>
              <a:buAutoNum type="arabicPeriod"/>
              <a:tabLst>
                <a:tab pos="354965" algn="l"/>
                <a:tab pos="355600" algn="l"/>
              </a:tabLst>
            </a:pPr>
            <a:r>
              <a:rPr lang="fr-FR" sz="1100" dirty="0">
                <a:latin typeface="Arial MT"/>
                <a:cs typeface="Arial MT"/>
              </a:rPr>
              <a:t>Punaises </a:t>
            </a:r>
            <a:r>
              <a:rPr lang="fr-FR" sz="1100" i="1" dirty="0" err="1">
                <a:latin typeface="Arial MT"/>
                <a:cs typeface="Arial MT"/>
              </a:rPr>
              <a:t>Nesidiocoris</a:t>
            </a:r>
            <a:endParaRPr lang="fr-FR" sz="1100" i="1" dirty="0">
              <a:latin typeface="Arial MT"/>
              <a:cs typeface="Arial MT"/>
            </a:endParaRPr>
          </a:p>
          <a:p>
            <a:pPr marL="355600" indent="-342900">
              <a:lnSpc>
                <a:spcPct val="100000"/>
              </a:lnSpc>
              <a:spcBef>
                <a:spcPts val="100"/>
              </a:spcBef>
              <a:buAutoNum type="arabicPeriod"/>
              <a:tabLst>
                <a:tab pos="354965" algn="l"/>
                <a:tab pos="355600" algn="l"/>
              </a:tabLst>
            </a:pPr>
            <a:r>
              <a:rPr lang="fr-FR" sz="1100" dirty="0">
                <a:latin typeface="Arial MT"/>
                <a:cs typeface="Arial MT"/>
              </a:rPr>
              <a:t>Acariose bronzée</a:t>
            </a:r>
          </a:p>
          <a:p>
            <a:pPr marL="355600" indent="-342900">
              <a:lnSpc>
                <a:spcPct val="100000"/>
              </a:lnSpc>
              <a:spcBef>
                <a:spcPts val="100"/>
              </a:spcBef>
              <a:buAutoNum type="arabicPeriod"/>
              <a:tabLst>
                <a:tab pos="354965" algn="l"/>
                <a:tab pos="355600" algn="l"/>
              </a:tabLst>
            </a:pPr>
            <a:r>
              <a:rPr lang="fr-FR" sz="1100" dirty="0">
                <a:latin typeface="Arial MT"/>
                <a:cs typeface="Arial MT"/>
              </a:rPr>
              <a:t>Botrytis</a:t>
            </a:r>
          </a:p>
          <a:p>
            <a:pPr marL="355600" indent="-342900">
              <a:lnSpc>
                <a:spcPct val="100000"/>
              </a:lnSpc>
              <a:spcBef>
                <a:spcPts val="100"/>
              </a:spcBef>
              <a:buAutoNum type="arabicPeriod"/>
              <a:tabLst>
                <a:tab pos="354965" algn="l"/>
                <a:tab pos="355600" algn="l"/>
              </a:tabLst>
            </a:pPr>
            <a:r>
              <a:rPr lang="fr-FR" sz="1100" i="1" dirty="0" err="1">
                <a:latin typeface="Arial MT"/>
                <a:cs typeface="Arial MT"/>
              </a:rPr>
              <a:t>Tuta</a:t>
            </a:r>
            <a:r>
              <a:rPr lang="fr-FR" sz="1100" i="1" dirty="0">
                <a:latin typeface="Arial MT"/>
                <a:cs typeface="Arial MT"/>
              </a:rPr>
              <a:t> </a:t>
            </a:r>
            <a:r>
              <a:rPr lang="fr-FR" sz="1100" i="1" dirty="0" err="1">
                <a:latin typeface="Arial MT"/>
                <a:cs typeface="Arial MT"/>
              </a:rPr>
              <a:t>absoluta</a:t>
            </a:r>
            <a:endParaRPr lang="fr-FR" sz="1100" i="1" dirty="0">
              <a:latin typeface="Arial MT"/>
              <a:cs typeface="Arial MT"/>
            </a:endParaRPr>
          </a:p>
          <a:p>
            <a:pPr marL="355600" indent="-342900">
              <a:lnSpc>
                <a:spcPct val="100000"/>
              </a:lnSpc>
              <a:spcBef>
                <a:spcPts val="100"/>
              </a:spcBef>
              <a:buAutoNum type="arabicPeriod"/>
              <a:tabLst>
                <a:tab pos="354965" algn="l"/>
                <a:tab pos="355600" algn="l"/>
              </a:tabLst>
            </a:pPr>
            <a:r>
              <a:rPr lang="fr-FR" sz="1100" dirty="0" err="1">
                <a:latin typeface="Arial MT"/>
                <a:cs typeface="Arial MT"/>
              </a:rPr>
              <a:t>Cladosporiose</a:t>
            </a:r>
            <a:endParaRPr lang="fr-FR" sz="1100" dirty="0">
              <a:latin typeface="Arial MT"/>
              <a:cs typeface="Arial MT"/>
            </a:endParaRPr>
          </a:p>
          <a:p>
            <a:pPr marL="355600" indent="-342900">
              <a:lnSpc>
                <a:spcPct val="100000"/>
              </a:lnSpc>
              <a:spcBef>
                <a:spcPts val="100"/>
              </a:spcBef>
              <a:buAutoNum type="arabicPeriod"/>
              <a:tabLst>
                <a:tab pos="354965" algn="l"/>
                <a:tab pos="355600" algn="l"/>
              </a:tabLst>
            </a:pPr>
            <a:r>
              <a:rPr lang="fr-FR" sz="1100" dirty="0">
                <a:latin typeface="Arial MT"/>
                <a:cs typeface="Arial MT"/>
              </a:rPr>
              <a:t>Cochenilles</a:t>
            </a:r>
          </a:p>
          <a:p>
            <a:pPr marL="355600" indent="-342900">
              <a:lnSpc>
                <a:spcPct val="100000"/>
              </a:lnSpc>
              <a:spcBef>
                <a:spcPts val="100"/>
              </a:spcBef>
              <a:buAutoNum type="arabicPeriod"/>
              <a:tabLst>
                <a:tab pos="354965" algn="l"/>
                <a:tab pos="355600" algn="l"/>
              </a:tabLst>
            </a:pPr>
            <a:r>
              <a:rPr lang="fr-FR" sz="1100" dirty="0">
                <a:latin typeface="Arial MT"/>
                <a:cs typeface="Arial MT"/>
              </a:rPr>
              <a:t>Noctuelles</a:t>
            </a:r>
            <a:endParaRPr sz="1100" dirty="0">
              <a:latin typeface="Arial MT"/>
              <a:cs typeface="Arial MT"/>
            </a:endParaRPr>
          </a:p>
        </p:txBody>
      </p:sp>
      <p:sp>
        <p:nvSpPr>
          <p:cNvPr id="22" name="ZoneTexte 21">
            <a:extLst>
              <a:ext uri="{FF2B5EF4-FFF2-40B4-BE49-F238E27FC236}">
                <a16:creationId xmlns:a16="http://schemas.microsoft.com/office/drawing/2014/main" id="{2725C411-D459-49A0-B5EA-80DAD302694B}"/>
              </a:ext>
            </a:extLst>
          </p:cNvPr>
          <p:cNvSpPr txBox="1"/>
          <p:nvPr/>
        </p:nvSpPr>
        <p:spPr>
          <a:xfrm>
            <a:off x="581074" y="8793849"/>
            <a:ext cx="5695853" cy="223749"/>
          </a:xfrm>
          <a:prstGeom prst="rect">
            <a:avLst/>
          </a:prstGeom>
          <a:noFill/>
          <a:ln cap="flat">
            <a:noFill/>
          </a:ln>
        </p:spPr>
        <p:txBody>
          <a:bodyPr vert="horz" wrap="square" lIns="78203" tIns="39101" rIns="78203" bIns="39101" anchor="t" anchorCtr="0" compatLnSpc="1">
            <a:spAutoFit/>
          </a:bodyPr>
          <a:lstStyle/>
          <a:p>
            <a:pPr algn="just" defTabSz="781995">
              <a:defRPr sz="1800" b="0" i="0" u="none" strike="noStrike" kern="0" cap="none" spc="0" baseline="0">
                <a:solidFill>
                  <a:srgbClr val="000000"/>
                </a:solidFill>
                <a:uFillTx/>
              </a:defRPr>
            </a:pPr>
            <a:r>
              <a:rPr lang="fr-FR" sz="941" dirty="0">
                <a:solidFill>
                  <a:srgbClr val="000000"/>
                </a:solidFill>
                <a:latin typeface="Calibri"/>
              </a:rPr>
              <a:t>Bilan BSV tomate 2021 </a:t>
            </a:r>
            <a:r>
              <a:rPr lang="fr-FR" sz="941" dirty="0">
                <a:solidFill>
                  <a:srgbClr val="000000"/>
                </a:solidFill>
                <a:latin typeface="Arial" pitchFamily="34"/>
                <a:cs typeface="Arial" pitchFamily="34"/>
              </a:rPr>
              <a:t>- reproduction seulement dans son intégralité , reproduction partielle interdite</a:t>
            </a:r>
            <a:endParaRPr lang="fr-FR" sz="770" dirty="0">
              <a:solidFill>
                <a:srgbClr val="000000"/>
              </a:solidFill>
              <a:latin typeface="Arial" pitchFamily="34"/>
              <a:cs typeface="Arial" pitchFamily="34"/>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2071</TotalTime>
  <Words>4893</Words>
  <Application>Microsoft Office PowerPoint</Application>
  <PresentationFormat>Affichage à l'écran (4:3)</PresentationFormat>
  <Paragraphs>813</Paragraphs>
  <Slides>14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Arial MT</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BSV Bilan Tomate 2021</dc:title>
  <dc:creator>Pauline DUVAL</dc:creator>
  <cp:lastModifiedBy>Pauline Duval</cp:lastModifiedBy>
  <cp:revision>1341</cp:revision>
  <dcterms:created xsi:type="dcterms:W3CDTF">2019-01-09T15:29:01Z</dcterms:created>
  <dcterms:modified xsi:type="dcterms:W3CDTF">2021-12-17T16:55:30Z</dcterms:modified>
</cp:coreProperties>
</file>