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7" r:id="rId3"/>
    <p:sldId id="266" r:id="rId4"/>
    <p:sldId id="268" r:id="rId5"/>
  </p:sldIdLst>
  <p:sldSz cx="6858000" cy="9144000" type="screen4x3"/>
  <p:notesSz cx="7104063"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5759">
          <p15:clr>
            <a:srgbClr val="A4A3A4"/>
          </p15:clr>
        </p15:guide>
        <p15:guide id="2" pos="4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a:srgbClr val="44A12B"/>
    <a:srgbClr val="E9415B"/>
    <a:srgbClr val="CC071E"/>
    <a:srgbClr val="0000FF"/>
    <a:srgbClr val="2FB497"/>
    <a:srgbClr val="000000"/>
    <a:srgbClr val="F3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5226" autoAdjust="0"/>
  </p:normalViewPr>
  <p:slideViewPr>
    <p:cSldViewPr showGuides="1">
      <p:cViewPr>
        <p:scale>
          <a:sx n="125" d="100"/>
          <a:sy n="125" d="100"/>
        </p:scale>
        <p:origin x="1219" y="-2088"/>
      </p:cViewPr>
      <p:guideLst>
        <p:guide orient="horz" pos="5759"/>
        <p:guide pos="4319"/>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4023992" y="0"/>
            <a:ext cx="3078427" cy="511731"/>
          </a:xfrm>
          <a:prstGeom prst="rect">
            <a:avLst/>
          </a:prstGeom>
        </p:spPr>
        <p:txBody>
          <a:bodyPr vert="horz" lIns="99075" tIns="49538" rIns="99075" bIns="49538" rtlCol="0"/>
          <a:lstStyle>
            <a:lvl1pPr algn="r" fontAlgn="auto">
              <a:spcBef>
                <a:spcPts val="0"/>
              </a:spcBef>
              <a:spcAft>
                <a:spcPts val="0"/>
              </a:spcAft>
              <a:defRPr sz="1300">
                <a:latin typeface="+mn-lt"/>
                <a:cs typeface="+mn-cs"/>
              </a:defRPr>
            </a:lvl1pPr>
          </a:lstStyle>
          <a:p>
            <a:pPr>
              <a:defRPr/>
            </a:pPr>
            <a:fld id="{B4CD12D4-A9BB-4512-A6DF-2658940E6C5E}" type="datetimeFigureOut">
              <a:rPr lang="fr-FR"/>
              <a:pPr>
                <a:defRPr/>
              </a:pPr>
              <a:t>07/04/2023</a:t>
            </a:fld>
            <a:endParaRPr lang="fr-FR"/>
          </a:p>
        </p:txBody>
      </p:sp>
      <p:sp>
        <p:nvSpPr>
          <p:cNvPr id="4" name="Espace réservé de l'image des diapositives 3"/>
          <p:cNvSpPr>
            <a:spLocks noGrp="1" noRot="1" noChangeAspect="1"/>
          </p:cNvSpPr>
          <p:nvPr>
            <p:ph type="sldImg" idx="2"/>
          </p:nvPr>
        </p:nvSpPr>
        <p:spPr>
          <a:xfrm>
            <a:off x="2114550" y="768350"/>
            <a:ext cx="2874963" cy="3836988"/>
          </a:xfrm>
          <a:prstGeom prst="rect">
            <a:avLst/>
          </a:prstGeom>
          <a:noFill/>
          <a:ln w="12700">
            <a:solidFill>
              <a:prstClr val="black"/>
            </a:solidFill>
          </a:ln>
        </p:spPr>
        <p:txBody>
          <a:bodyPr vert="horz" lIns="99075" tIns="49538" rIns="99075" bIns="49538" rtlCol="0" anchor="ctr"/>
          <a:lstStyle/>
          <a:p>
            <a:pPr lvl="0"/>
            <a:endParaRPr lang="fr-FR" noProof="0"/>
          </a:p>
        </p:txBody>
      </p:sp>
      <p:sp>
        <p:nvSpPr>
          <p:cNvPr id="5" name="Espace réservé des commentaires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fontAlgn="auto">
              <a:spcBef>
                <a:spcPts val="0"/>
              </a:spcBef>
              <a:spcAft>
                <a:spcPts val="0"/>
              </a:spcAft>
              <a:defRPr sz="1300">
                <a:latin typeface="+mn-lt"/>
                <a:cs typeface="+mn-cs"/>
              </a:defRPr>
            </a:lvl1pPr>
          </a:lstStyle>
          <a:p>
            <a:pPr>
              <a:defRPr/>
            </a:pPr>
            <a:fld id="{D4014C14-9824-4762-A053-2B04F0C1741B}" type="slidenum">
              <a:rPr lang="fr-FR"/>
              <a:pPr>
                <a:defRPr/>
              </a:pPr>
              <a:t>‹N°›</a:t>
            </a:fld>
            <a:endParaRPr lang="fr-FR"/>
          </a:p>
        </p:txBody>
      </p:sp>
    </p:spTree>
    <p:extLst>
      <p:ext uri="{BB962C8B-B14F-4D97-AF65-F5344CB8AC3E}">
        <p14:creationId xmlns:p14="http://schemas.microsoft.com/office/powerpoint/2010/main" val="3192632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D4014C14-9824-4762-A053-2B04F0C1741B}" type="slidenum">
              <a:rPr lang="fr-FR" smtClean="0"/>
              <a:pPr>
                <a:defRPr/>
              </a:pPr>
              <a:t>1</a:t>
            </a:fld>
            <a:endParaRPr lang="fr-FR"/>
          </a:p>
        </p:txBody>
      </p:sp>
    </p:spTree>
    <p:extLst>
      <p:ext uri="{BB962C8B-B14F-4D97-AF65-F5344CB8AC3E}">
        <p14:creationId xmlns:p14="http://schemas.microsoft.com/office/powerpoint/2010/main" val="137453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27D6245E-27B6-4A64-9C77-D746D612618C}" type="datetimeFigureOut">
              <a:rPr lang="fr-FR"/>
              <a:pPr>
                <a:defRPr/>
              </a:pPr>
              <a:t>07/04/2023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DC6FF143-9171-40EE-997B-15D70469330B}"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CCFC9695-1E88-4F79-B2EB-F440DDB56082}" type="datetimeFigureOut">
              <a:rPr lang="fr-FR"/>
              <a:pPr>
                <a:defRPr/>
              </a:pPr>
              <a:t>07/04/2023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493B09EE-343F-4CA8-98FC-7F7A98091C6A}"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5E1A4A3E-330A-4DF5-8078-A7BD7165D54D}" type="datetimeFigureOut">
              <a:rPr lang="fr-FR"/>
              <a:pPr>
                <a:defRPr/>
              </a:pPr>
              <a:t>07/04/2023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C55B9CD-47EF-4019-9E26-F7AB34583E8F}" type="slidenum">
              <a:rPr lang="fr-BE"/>
              <a:pPr>
                <a:defRPr/>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re et contenu">
    <p:spTree>
      <p:nvGrpSpPr>
        <p:cNvPr id="1" name=""/>
        <p:cNvGrpSpPr/>
        <p:nvPr/>
      </p:nvGrpSpPr>
      <p:grpSpPr>
        <a:xfrm>
          <a:off x="0" y="0"/>
          <a:ext cx="0" cy="0"/>
          <a:chOff x="0" y="0"/>
          <a:chExt cx="0" cy="0"/>
        </a:xfrm>
      </p:grpSpPr>
      <p:sp>
        <p:nvSpPr>
          <p:cNvPr id="2" name="Slide Number Placeholder 5"/>
          <p:cNvSpPr txBox="1">
            <a:spLocks noGrp="1"/>
          </p:cNvSpPr>
          <p:nvPr>
            <p:ph type="sldNum" sz="quarter" idx="10"/>
          </p:nvPr>
        </p:nvSpPr>
        <p:spPr/>
        <p:txBody>
          <a:bodyPr/>
          <a:lstStyle>
            <a:lvl1pPr>
              <a:defRPr/>
            </a:lvl1pPr>
          </a:lstStyle>
          <a:p>
            <a:pPr>
              <a:defRPr/>
            </a:pPr>
            <a:fld id="{28944EE5-FFB2-4E3F-B01A-EECC9A34CE66}" type="slidenum">
              <a:rPr/>
              <a:pPr>
                <a:defRPr/>
              </a:pPr>
              <a:t>‹N°›</a:t>
            </a:fld>
            <a:endParaRPr lang="fr-F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22645D9F-CFE8-431F-99CF-720BEBF9D6EA}" type="datetimeFigureOut">
              <a:rPr lang="fr-FR"/>
              <a:pPr>
                <a:defRPr/>
              </a:pPr>
              <a:t>07/04/2023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422761E-E254-4D9A-8AD8-F12190633699}"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412D9CA-EBAB-48BC-80DB-955495702BD1}" type="datetimeFigureOut">
              <a:rPr lang="fr-FR"/>
              <a:pPr>
                <a:defRPr/>
              </a:pPr>
              <a:t>07/04/2023</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752CD871-5884-45BB-B3C8-5C4A98DEA2B2}"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3CD32EE1-543E-4BCB-BEB3-76E10967AB95}" type="datetimeFigureOut">
              <a:rPr lang="fr-FR"/>
              <a:pPr>
                <a:defRPr/>
              </a:pPr>
              <a:t>07/04/2023</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67512A97-6069-4DED-BB63-022F630BB06A}"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51A6A3BE-A51C-405B-9848-442240AB9E7B}" type="datetimeFigureOut">
              <a:rPr lang="fr-FR"/>
              <a:pPr>
                <a:defRPr/>
              </a:pPr>
              <a:t>07/04/2023</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3764FAE0-D469-42CE-AE0C-892B8397CB33}"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EC90E0F7-D602-40DD-9CE0-29B1F8F3F5B4}" type="datetimeFigureOut">
              <a:rPr lang="fr-FR"/>
              <a:pPr>
                <a:defRPr/>
              </a:pPr>
              <a:t>07/04/2023</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484E0366-E8E7-4A61-A144-8D2321E4D7E9}"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8549A16-72EE-4E98-9699-2629DD9FF698}" type="datetimeFigureOut">
              <a:rPr lang="fr-FR"/>
              <a:pPr>
                <a:defRPr/>
              </a:pPr>
              <a:t>07/04/2023</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5D7B6291-F115-453F-86AE-755A815E6849}"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B92F961-B86E-4B11-825C-00C5E479293E}" type="datetimeFigureOut">
              <a:rPr lang="fr-FR"/>
              <a:pPr>
                <a:defRPr/>
              </a:pPr>
              <a:t>07/04/2023</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FD5A0A4E-FF59-4375-80F5-FD959C95B5A3}"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D5952F0-FB04-4ABE-9701-43F80E85C0D3}" type="datetimeFigureOut">
              <a:rPr lang="fr-FR"/>
              <a:pPr>
                <a:defRPr/>
              </a:pPr>
              <a:t>07/04/2023</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76AE2B87-A158-4FEF-9034-7FF4A2D8DBCE}"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fr-BE"/>
          </a:p>
        </p:txBody>
      </p:sp>
      <p:sp>
        <p:nvSpPr>
          <p:cNvPr id="1027" name="Espace réservé du texte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DBC6048-E006-41DD-94F3-190698F991C4}" type="datetimeFigureOut">
              <a:rPr lang="fr-FR"/>
              <a:pPr>
                <a:defRPr/>
              </a:pPr>
              <a:t>07/04/2023</a:t>
            </a:fld>
            <a:endParaRPr lang="fr-BE"/>
          </a:p>
        </p:txBody>
      </p:sp>
      <p:sp>
        <p:nvSpPr>
          <p:cNvPr id="5" name="Espace réservé du pied de page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EA57615-065A-4483-867D-9C1EEA2645A8}"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hyperlink" Target="https://info.agriculture.gouv.fr/gedei/site/bo-agri/instruction-2022-949" TargetMode="External"/><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jpeg"/><Relationship Id="rId7" Type="http://schemas.openxmlformats.org/officeDocument/2006/relationships/hyperlink" Target="https://info.agriculture.gouv.fr/gedei/site/bo-agri/instruction-2022-949" TargetMode="Externa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12.jpeg"/><Relationship Id="rId5" Type="http://schemas.microsoft.com/office/2007/relationships/hdphoto" Target="../media/hdphoto1.wdp"/><Relationship Id="rId10" Type="http://schemas.openxmlformats.org/officeDocument/2006/relationships/hyperlink" Target="http://www.aprel.fr/" TargetMode="External"/><Relationship Id="rId4" Type="http://schemas.openxmlformats.org/officeDocument/2006/relationships/image" Target="../media/image11.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4C07226-0F16-4BA5-AE4B-3019710402F6}"/>
              </a:ext>
            </a:extLst>
          </p:cNvPr>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FRAISE SOUS-ABRI</a:t>
            </a:r>
          </a:p>
        </p:txBody>
      </p:sp>
      <p:graphicFrame>
        <p:nvGraphicFramePr>
          <p:cNvPr id="16" name="Tableau 15">
            <a:extLst>
              <a:ext uri="{FF2B5EF4-FFF2-40B4-BE49-F238E27FC236}">
                <a16:creationId xmlns:a16="http://schemas.microsoft.com/office/drawing/2014/main" id="{AB19B175-D53D-4465-99BA-23ED69A057D6}"/>
              </a:ext>
            </a:extLst>
          </p:cNvPr>
          <p:cNvGraphicFramePr>
            <a:graphicFrameLocks noGrp="1"/>
          </p:cNvGraphicFramePr>
          <p:nvPr>
            <p:extLst>
              <p:ext uri="{D42A27DB-BD31-4B8C-83A1-F6EECF244321}">
                <p14:modId xmlns:p14="http://schemas.microsoft.com/office/powerpoint/2010/main" val="2596181263"/>
              </p:ext>
            </p:extLst>
          </p:nvPr>
        </p:nvGraphicFramePr>
        <p:xfrm>
          <a:off x="262139" y="3084119"/>
          <a:ext cx="6456161" cy="2498450"/>
        </p:xfrm>
        <a:graphic>
          <a:graphicData uri="http://schemas.openxmlformats.org/drawingml/2006/table">
            <a:tbl>
              <a:tblPr firstRow="1" bandRow="1">
                <a:tableStyleId>{5C22544A-7EE6-4342-B048-85BDC9FD1C3A}</a:tableStyleId>
              </a:tblPr>
              <a:tblGrid>
                <a:gridCol w="1799155">
                  <a:extLst>
                    <a:ext uri="{9D8B030D-6E8A-4147-A177-3AD203B41FA5}">
                      <a16:colId xmlns:a16="http://schemas.microsoft.com/office/drawing/2014/main" val="20000"/>
                    </a:ext>
                  </a:extLst>
                </a:gridCol>
                <a:gridCol w="2159795">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273075">
                  <a:extLst>
                    <a:ext uri="{9D8B030D-6E8A-4147-A177-3AD203B41FA5}">
                      <a16:colId xmlns:a16="http://schemas.microsoft.com/office/drawing/2014/main" val="20003"/>
                    </a:ext>
                  </a:extLst>
                </a:gridCol>
              </a:tblGrid>
              <a:tr h="419264">
                <a:tc>
                  <a:txBody>
                    <a:bodyPr/>
                    <a:lstStyle/>
                    <a:p>
                      <a:pPr algn="ctr"/>
                      <a:r>
                        <a:rPr lang="fr-FR" sz="1100" dirty="0" err="1">
                          <a:solidFill>
                            <a:schemeClr val="bg1"/>
                          </a:solidFill>
                          <a:latin typeface="Arial" pitchFamily="34" charset="0"/>
                          <a:cs typeface="Arial" pitchFamily="34" charset="0"/>
                        </a:rPr>
                        <a:t>Bioagresseur</a:t>
                      </a:r>
                      <a:endParaRPr lang="fr-FR" sz="1100" dirty="0">
                        <a:solidFill>
                          <a:schemeClr val="bg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algn="ctr"/>
                      <a:r>
                        <a:rPr lang="fr-FR" sz="1100" baseline="0" dirty="0">
                          <a:solidFill>
                            <a:schemeClr val="bg1"/>
                          </a:solidFill>
                          <a:latin typeface="Arial" pitchFamily="34" charset="0"/>
                          <a:cs typeface="Arial" pitchFamily="34" charset="0"/>
                        </a:rPr>
                        <a:t>parcelles touchées / parcelles observées</a:t>
                      </a:r>
                      <a:endParaRPr lang="fr-FR" sz="1100" dirty="0">
                        <a:solidFill>
                          <a:schemeClr val="bg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algn="ctr"/>
                      <a:r>
                        <a:rPr lang="fr-FR" sz="1100" dirty="0">
                          <a:solidFill>
                            <a:schemeClr val="bg1"/>
                          </a:solidFill>
                          <a:latin typeface="Arial" pitchFamily="34" charset="0"/>
                          <a:cs typeface="Arial" pitchFamily="34" charset="0"/>
                        </a:rPr>
                        <a:t>Niveau</a:t>
                      </a:r>
                      <a:r>
                        <a:rPr lang="fr-FR" sz="1100" baseline="0" dirty="0">
                          <a:solidFill>
                            <a:schemeClr val="bg1"/>
                          </a:solidFill>
                          <a:latin typeface="Arial" pitchFamily="34" charset="0"/>
                          <a:cs typeface="Arial" pitchFamily="34" charset="0"/>
                        </a:rPr>
                        <a:t> de pression</a:t>
                      </a:r>
                      <a:endParaRPr lang="fr-FR" sz="1100" dirty="0">
                        <a:solidFill>
                          <a:schemeClr val="bg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algn="ctr"/>
                      <a:r>
                        <a:rPr lang="fr-FR" sz="1100" dirty="0">
                          <a:solidFill>
                            <a:schemeClr val="bg1"/>
                          </a:solidFill>
                          <a:latin typeface="Arial" pitchFamily="34" charset="0"/>
                          <a:cs typeface="Arial" pitchFamily="34" charset="0"/>
                        </a:rPr>
                        <a:t>Evolution</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extLst>
                  <a:ext uri="{0D108BD9-81ED-4DB2-BD59-A6C34878D82A}">
                    <a16:rowId xmlns:a16="http://schemas.microsoft.com/office/drawing/2014/main" val="10000"/>
                  </a:ext>
                </a:extLst>
              </a:tr>
              <a:tr h="254547">
                <a:tc>
                  <a:txBody>
                    <a:bodyPr/>
                    <a:lstStyle/>
                    <a:p>
                      <a:pPr algn="ctr"/>
                      <a:r>
                        <a:rPr lang="fr-FR" sz="1100" i="0" u="none" dirty="0">
                          <a:solidFill>
                            <a:schemeClr val="tx1"/>
                          </a:solidFill>
                          <a:latin typeface="Arial" pitchFamily="34" charset="0"/>
                          <a:cs typeface="Arial" pitchFamily="34" charset="0"/>
                        </a:rPr>
                        <a:t>Acariens tétranyques</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7/12</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Moyen</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D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0" dirty="0">
                          <a:solidFill>
                            <a:srgbClr val="000000"/>
                          </a:solidFill>
                          <a:latin typeface="Arial" panose="020B0604020202020204" pitchFamily="34" charset="0"/>
                          <a:sym typeface="Wingdings" panose="05000000000000000000" pitchFamily="2" charset="2"/>
                        </a:rPr>
                        <a:t></a:t>
                      </a:r>
                      <a:endParaRPr lang="fr-FR" sz="1100" i="0" dirty="0">
                        <a:solidFill>
                          <a:schemeClr val="tx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54547">
                <a:tc>
                  <a:txBody>
                    <a:bodyPr/>
                    <a:lstStyle/>
                    <a:p>
                      <a:pPr algn="ctr"/>
                      <a:r>
                        <a:rPr lang="fr-FR" sz="1100" i="0" u="none" dirty="0">
                          <a:solidFill>
                            <a:schemeClr val="tx1"/>
                          </a:solidFill>
                          <a:latin typeface="Arial" pitchFamily="34" charset="0"/>
                          <a:cs typeface="Arial" pitchFamily="34" charset="0"/>
                        </a:rPr>
                        <a:t>Pucerons</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6/12</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Moyen</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D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0" dirty="0">
                          <a:solidFill>
                            <a:srgbClr val="000000"/>
                          </a:solidFill>
                          <a:latin typeface="Arial" panose="020B0604020202020204" pitchFamily="34" charset="0"/>
                          <a:sym typeface="Wingdings" panose="05000000000000000000" pitchFamily="2" charset="2"/>
                        </a:rPr>
                        <a:t></a:t>
                      </a:r>
                      <a:endParaRPr lang="fr-FR" sz="1100" i="0" dirty="0">
                        <a:solidFill>
                          <a:schemeClr val="tx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54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u="none" kern="1200" dirty="0">
                          <a:solidFill>
                            <a:schemeClr val="tx1"/>
                          </a:solidFill>
                          <a:latin typeface="Arial" pitchFamily="34" charset="0"/>
                          <a:ea typeface="+mn-ea"/>
                          <a:cs typeface="Arial" pitchFamily="34" charset="0"/>
                        </a:rPr>
                        <a:t>Thrips</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4/12</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Faible</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0" dirty="0">
                          <a:solidFill>
                            <a:srgbClr val="000000"/>
                          </a:solidFill>
                          <a:latin typeface="Arial" panose="020B0604020202020204" pitchFamily="34" charset="0"/>
                          <a:sym typeface="Wingdings" panose="05000000000000000000" pitchFamily="2" charset="2"/>
                        </a:rPr>
                        <a:t></a:t>
                      </a:r>
                      <a:endParaRPr lang="fr-FR" sz="1100" i="0" dirty="0">
                        <a:solidFill>
                          <a:schemeClr val="tx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254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1" u="none" kern="1200" dirty="0">
                          <a:solidFill>
                            <a:schemeClr val="tx1"/>
                          </a:solidFill>
                          <a:latin typeface="Arial" pitchFamily="34" charset="0"/>
                          <a:ea typeface="+mn-ea"/>
                          <a:cs typeface="Arial" pitchFamily="34" charset="0"/>
                        </a:rPr>
                        <a:t>Botrytis</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2/12 + 1 hors réseau</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Moyen</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D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0" dirty="0">
                          <a:solidFill>
                            <a:srgbClr val="000000"/>
                          </a:solidFill>
                          <a:latin typeface="Arial" panose="020B0604020202020204" pitchFamily="34" charset="0"/>
                          <a:sym typeface="Wingdings" panose="05000000000000000000" pitchFamily="2" charset="2"/>
                        </a:rPr>
                        <a:t></a:t>
                      </a:r>
                      <a:endParaRPr lang="fr-FR" sz="1100" i="0" dirty="0">
                        <a:solidFill>
                          <a:schemeClr val="tx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2545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i="0" u="none" kern="1200" dirty="0">
                          <a:solidFill>
                            <a:schemeClr val="tx1"/>
                          </a:solidFill>
                          <a:latin typeface="Arial" pitchFamily="34" charset="0"/>
                          <a:ea typeface="+mn-ea"/>
                          <a:cs typeface="Arial" pitchFamily="34" charset="0"/>
                        </a:rPr>
                        <a:t>Oïdium</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4/12 + 2 hors-réseau</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Faible</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0" dirty="0">
                          <a:solidFill>
                            <a:srgbClr val="000000"/>
                          </a:solidFill>
                          <a:latin typeface="Arial" panose="020B0604020202020204" pitchFamily="34" charset="0"/>
                          <a:sym typeface="Wingdings" panose="05000000000000000000" pitchFamily="2" charset="2"/>
                        </a:rPr>
                        <a:t></a:t>
                      </a:r>
                      <a:endParaRPr lang="fr-FR" sz="1100" i="0" dirty="0">
                        <a:solidFill>
                          <a:schemeClr val="tx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37462066"/>
                  </a:ext>
                </a:extLst>
              </a:tr>
              <a:tr h="254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u="none" kern="1200" dirty="0">
                          <a:solidFill>
                            <a:schemeClr val="tx1"/>
                          </a:solidFill>
                          <a:latin typeface="Arial" pitchFamily="34" charset="0"/>
                          <a:ea typeface="+mn-ea"/>
                          <a:cs typeface="Arial" pitchFamily="34" charset="0"/>
                        </a:rPr>
                        <a:t>Rongeurs</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1/12</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Faible</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i="0" dirty="0">
                        <a:solidFill>
                          <a:schemeClr val="tx1"/>
                        </a:solidFill>
                        <a:latin typeface="Arial" pitchFamily="34" charset="0"/>
                        <a:cs typeface="Arial" pitchFamily="34" charset="0"/>
                      </a:endParaRP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46146981"/>
                  </a:ext>
                </a:extLst>
              </a:tr>
              <a:tr h="254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u="none" kern="1200" dirty="0">
                          <a:solidFill>
                            <a:schemeClr val="tx1"/>
                          </a:solidFill>
                          <a:latin typeface="Arial" pitchFamily="34" charset="0"/>
                          <a:ea typeface="+mn-ea"/>
                          <a:cs typeface="Arial" pitchFamily="34" charset="0"/>
                        </a:rPr>
                        <a:t>Taupin</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1 hors réseau</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Faible</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1</a:t>
                      </a:r>
                      <a:r>
                        <a:rPr lang="fr-FR" sz="1100" i="0" baseline="30000" dirty="0">
                          <a:solidFill>
                            <a:schemeClr val="tx1"/>
                          </a:solidFill>
                          <a:latin typeface="Arial" pitchFamily="34" charset="0"/>
                          <a:cs typeface="Arial" pitchFamily="34" charset="0"/>
                        </a:rPr>
                        <a:t>ère</a:t>
                      </a:r>
                      <a:r>
                        <a:rPr lang="fr-FR" sz="1100" i="0" dirty="0">
                          <a:solidFill>
                            <a:schemeClr val="tx1"/>
                          </a:solidFill>
                          <a:latin typeface="Arial" pitchFamily="34" charset="0"/>
                          <a:cs typeface="Arial" pitchFamily="34" charset="0"/>
                        </a:rPr>
                        <a:t> obs.</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443934"/>
                  </a:ext>
                </a:extLst>
              </a:tr>
              <a:tr h="254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u="none" kern="1200" dirty="0">
                          <a:solidFill>
                            <a:schemeClr val="tx1"/>
                          </a:solidFill>
                          <a:latin typeface="Arial" pitchFamily="34" charset="0"/>
                          <a:ea typeface="+mn-ea"/>
                          <a:cs typeface="Arial" pitchFamily="34" charset="0"/>
                        </a:rPr>
                        <a:t>Punaise</a:t>
                      </a:r>
                    </a:p>
                  </a:txBody>
                  <a:tcPr marL="91441" marR="91441" marT="45672" marB="45672"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r-FR" sz="1100" i="0" u="none" kern="1200" dirty="0">
                          <a:solidFill>
                            <a:schemeClr val="tx1"/>
                          </a:solidFill>
                          <a:latin typeface="Arial" pitchFamily="34" charset="0"/>
                          <a:ea typeface="+mn-ea"/>
                          <a:cs typeface="Arial" pitchFamily="34" charset="0"/>
                        </a:rPr>
                        <a:t>1/12</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Faible</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A12B"/>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i="0" dirty="0">
                          <a:solidFill>
                            <a:schemeClr val="tx1"/>
                          </a:solidFill>
                          <a:latin typeface="Arial" pitchFamily="34" charset="0"/>
                          <a:cs typeface="Arial" pitchFamily="34" charset="0"/>
                        </a:rPr>
                        <a:t>1</a:t>
                      </a:r>
                      <a:r>
                        <a:rPr lang="fr-FR" sz="1100" i="0" baseline="30000" dirty="0">
                          <a:solidFill>
                            <a:schemeClr val="tx1"/>
                          </a:solidFill>
                          <a:latin typeface="Arial" pitchFamily="34" charset="0"/>
                          <a:cs typeface="Arial" pitchFamily="34" charset="0"/>
                        </a:rPr>
                        <a:t>ère</a:t>
                      </a:r>
                      <a:r>
                        <a:rPr lang="fr-FR" sz="1100" i="0" dirty="0">
                          <a:solidFill>
                            <a:schemeClr val="tx1"/>
                          </a:solidFill>
                          <a:latin typeface="Arial" pitchFamily="34" charset="0"/>
                          <a:cs typeface="Arial" pitchFamily="34" charset="0"/>
                        </a:rPr>
                        <a:t> obs.</a:t>
                      </a:r>
                    </a:p>
                  </a:txBody>
                  <a:tcPr marL="91441" marR="91441" marT="45649" marB="45649"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76184068"/>
                  </a:ext>
                </a:extLst>
              </a:tr>
            </a:tbl>
          </a:graphicData>
        </a:graphic>
      </p:graphicFrame>
      <p:sp>
        <p:nvSpPr>
          <p:cNvPr id="15" name="Rectangle 14">
            <a:extLst>
              <a:ext uri="{FF2B5EF4-FFF2-40B4-BE49-F238E27FC236}">
                <a16:creationId xmlns:a16="http://schemas.microsoft.com/office/drawing/2014/main" id="{4FBEFA18-9780-4499-85A4-695DAC65846B}"/>
              </a:ext>
            </a:extLst>
          </p:cNvPr>
          <p:cNvSpPr/>
          <p:nvPr/>
        </p:nvSpPr>
        <p:spPr>
          <a:xfrm>
            <a:off x="2140034" y="539552"/>
            <a:ext cx="4451699" cy="338137"/>
          </a:xfrm>
          <a:prstGeom prst="rect">
            <a:avLst/>
          </a:prstGeom>
        </p:spPr>
        <p:txBody>
          <a:bodyPr wrap="square">
            <a:spAutoFit/>
          </a:bodyPr>
          <a:lstStyle/>
          <a:p>
            <a:pPr eaLnBrk="1" fontAlgn="auto" hangingPunct="1">
              <a:spcBef>
                <a:spcPts val="0"/>
              </a:spcBef>
              <a:spcAft>
                <a:spcPts val="18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Situation des parcelles du réseau </a:t>
            </a:r>
          </a:p>
        </p:txBody>
      </p:sp>
      <p:sp>
        <p:nvSpPr>
          <p:cNvPr id="18" name="Rectangle 17">
            <a:extLst>
              <a:ext uri="{FF2B5EF4-FFF2-40B4-BE49-F238E27FC236}">
                <a16:creationId xmlns:a16="http://schemas.microsoft.com/office/drawing/2014/main" id="{06C0F538-2109-4312-9E1D-00ACE9512BA7}"/>
              </a:ext>
            </a:extLst>
          </p:cNvPr>
          <p:cNvSpPr/>
          <p:nvPr/>
        </p:nvSpPr>
        <p:spPr>
          <a:xfrm>
            <a:off x="262139" y="2555776"/>
            <a:ext cx="6329594" cy="846386"/>
          </a:xfrm>
          <a:prstGeom prst="rect">
            <a:avLst/>
          </a:prstGeom>
        </p:spPr>
        <p:txBody>
          <a:bodyPr wrap="square">
            <a:spAutoFit/>
          </a:bodyPr>
          <a:lstStyle/>
          <a:p>
            <a:pPr eaLnBrk="1" fontAlgn="auto" hangingPunct="1">
              <a:spcBef>
                <a:spcPts val="0"/>
              </a:spcBef>
              <a:spcAft>
                <a:spcPts val="600"/>
              </a:spcAft>
              <a:defRPr sz="1800" b="0" i="0" u="none" strike="noStrike" kern="0" cap="none" spc="0" baseline="0">
                <a:solidFill>
                  <a:srgbClr val="000000"/>
                </a:solidFill>
                <a:uFillTx/>
              </a:defRPr>
            </a:pPr>
            <a:r>
              <a:rPr lang="fr-FR" sz="1400" b="1" kern="0" dirty="0">
                <a:solidFill>
                  <a:srgbClr val="2FB497"/>
                </a:solidFill>
                <a:latin typeface="Arial" pitchFamily="34"/>
                <a:cs typeface="Arial" pitchFamily="34"/>
              </a:rPr>
              <a:t>Synthèse de pressions observées du 29 mars au 5 avril</a:t>
            </a:r>
          </a:p>
          <a:p>
            <a:pPr fontAlgn="auto">
              <a:spcBef>
                <a:spcPts val="0"/>
              </a:spcBef>
              <a:spcAft>
                <a:spcPts val="600"/>
              </a:spcAft>
              <a:defRPr sz="1800" b="0" i="0" u="none" strike="noStrike" kern="0" cap="none" spc="0" baseline="0">
                <a:solidFill>
                  <a:srgbClr val="000000"/>
                </a:solidFill>
                <a:uFillTx/>
              </a:defRPr>
            </a:pPr>
            <a:r>
              <a:rPr lang="fr-FR" sz="1100" b="1" kern="0" dirty="0">
                <a:solidFill>
                  <a:srgbClr val="000000"/>
                </a:solidFill>
                <a:latin typeface="Arial" panose="020B0604020202020204" pitchFamily="34" charset="0"/>
              </a:rPr>
              <a:t>Tendance par rapport au BSV précédent </a:t>
            </a:r>
            <a:r>
              <a:rPr lang="fr-FR" sz="1100" kern="0" dirty="0">
                <a:solidFill>
                  <a:srgbClr val="000000"/>
                </a:solidFill>
                <a:latin typeface="Arial" panose="020B0604020202020204" pitchFamily="34" charset="0"/>
              </a:rPr>
              <a:t>: </a:t>
            </a:r>
            <a:r>
              <a:rPr lang="fr-FR" sz="1100" kern="0" dirty="0">
                <a:solidFill>
                  <a:srgbClr val="000000"/>
                </a:solidFill>
                <a:latin typeface="Arial" panose="020B0604020202020204" pitchFamily="34" charset="0"/>
                <a:sym typeface="Wingdings" panose="05000000000000000000" pitchFamily="2" charset="2"/>
              </a:rPr>
              <a:t> à la hausse  à la baisse = stable</a:t>
            </a:r>
          </a:p>
          <a:p>
            <a:pPr eaLnBrk="1" fontAlgn="auto" hangingPunct="1">
              <a:spcBef>
                <a:spcPts val="0"/>
              </a:spcBef>
              <a:spcAft>
                <a:spcPts val="600"/>
              </a:spcAft>
              <a:defRPr sz="1800" b="0" i="0" u="none" strike="noStrike" kern="0" cap="none" spc="0" baseline="0">
                <a:solidFill>
                  <a:srgbClr val="000000"/>
                </a:solidFill>
                <a:uFillTx/>
              </a:defRPr>
            </a:pPr>
            <a:endParaRPr lang="fr-FR" sz="1400" b="1" kern="0" dirty="0">
              <a:solidFill>
                <a:srgbClr val="2FB497"/>
              </a:solidFill>
              <a:latin typeface="Arial" pitchFamily="34"/>
              <a:cs typeface="Arial" pitchFamily="34"/>
            </a:endParaRPr>
          </a:p>
        </p:txBody>
      </p:sp>
      <p:pic>
        <p:nvPicPr>
          <p:cNvPr id="5173" name="Image 24" descr="Image11.png">
            <a:hlinkClick r:id="" action="ppaction://hlinkshowjump?jump=firstslide"/>
            <a:extLst>
              <a:ext uri="{FF2B5EF4-FFF2-40B4-BE49-F238E27FC236}">
                <a16:creationId xmlns:a16="http://schemas.microsoft.com/office/drawing/2014/main" id="{60D37C3E-E6FE-4018-ADCE-E7A69647F711}"/>
              </a:ext>
            </a:extLst>
          </p:cNvPr>
          <p:cNvPicPr>
            <a:picLocks noChangeAspect="1"/>
          </p:cNvPicPr>
          <p:nvPr/>
        </p:nvPicPr>
        <p:blipFill>
          <a:blip r:embed="rId3">
            <a:extLst>
              <a:ext uri="{28A0092B-C50C-407E-A947-70E740481C1C}">
                <a14:useLocalDpi xmlns:a14="http://schemas.microsoft.com/office/drawing/2010/main" val="0"/>
              </a:ext>
            </a:extLst>
          </a:blip>
          <a:srcRect t="32715"/>
          <a:stretch>
            <a:fillRect/>
          </a:stretch>
        </p:blipFill>
        <p:spPr bwMode="auto">
          <a:xfrm>
            <a:off x="5876925" y="0"/>
            <a:ext cx="8413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81" descr="fraise gariguette Viret">
            <a:extLst>
              <a:ext uri="{FF2B5EF4-FFF2-40B4-BE49-F238E27FC236}">
                <a16:creationId xmlns:a16="http://schemas.microsoft.com/office/drawing/2014/main" id="{49D59EE3-6ED1-4DED-9CAB-D64E82D363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655" t="4753" b="16226"/>
          <a:stretch/>
        </p:blipFill>
        <p:spPr bwMode="auto">
          <a:xfrm>
            <a:off x="266267" y="549102"/>
            <a:ext cx="1705523" cy="1258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 name="Tableau 21"/>
          <p:cNvGraphicFramePr>
            <a:graphicFrameLocks noGrp="1"/>
          </p:cNvGraphicFramePr>
          <p:nvPr>
            <p:extLst>
              <p:ext uri="{D42A27DB-BD31-4B8C-83A1-F6EECF244321}">
                <p14:modId xmlns:p14="http://schemas.microsoft.com/office/powerpoint/2010/main" val="3118862755"/>
              </p:ext>
            </p:extLst>
          </p:nvPr>
        </p:nvGraphicFramePr>
        <p:xfrm>
          <a:off x="2144226" y="863828"/>
          <a:ext cx="4529327" cy="1002742"/>
        </p:xfrm>
        <a:graphic>
          <a:graphicData uri="http://schemas.openxmlformats.org/drawingml/2006/table">
            <a:tbl>
              <a:tblPr firstRow="1" bandRow="1"/>
              <a:tblGrid>
                <a:gridCol w="1649007">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tblGrid>
              <a:tr h="41781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fr-FR" sz="1100" dirty="0">
                          <a:latin typeface="Arial" panose="020B0604020202020204" pitchFamily="34" charset="0"/>
                          <a:cs typeface="Arial" panose="020B0604020202020204" pitchFamily="34" charset="0"/>
                        </a:rPr>
                        <a:t>Période de plantation</a:t>
                      </a:r>
                    </a:p>
                  </a:txBody>
                  <a:tcPr marL="91449" marR="91449" marT="45731" marB="4573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A12B"/>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fr-FR" sz="1100" b="1" kern="1200" dirty="0">
                          <a:solidFill>
                            <a:schemeClr val="lt1"/>
                          </a:solidFill>
                          <a:latin typeface="Arial" panose="020B0604020202020204" pitchFamily="34" charset="0"/>
                          <a:ea typeface="+mn-ea"/>
                          <a:cs typeface="Arial" panose="020B0604020202020204" pitchFamily="34" charset="0"/>
                        </a:rPr>
                        <a:t>Nombre de parcelles</a:t>
                      </a:r>
                    </a:p>
                  </a:txBody>
                  <a:tcPr marL="91449" marR="91449" marT="45731" marB="4573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A12B"/>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fr-FR" sz="1100" b="1" kern="1200" dirty="0">
                          <a:solidFill>
                            <a:schemeClr val="lt1"/>
                          </a:solidFill>
                          <a:latin typeface="Arial" panose="020B0604020202020204" pitchFamily="34" charset="0"/>
                          <a:ea typeface="+mn-ea"/>
                          <a:cs typeface="Arial" panose="020B0604020202020204" pitchFamily="34" charset="0"/>
                        </a:rPr>
                        <a:t>Stade physiologique</a:t>
                      </a:r>
                    </a:p>
                  </a:txBody>
                  <a:tcPr marL="91449" marR="91449" marT="45731" marB="4573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A12B"/>
                    </a:solidFill>
                  </a:tcPr>
                </a:tc>
                <a:extLst>
                  <a:ext uri="{0D108BD9-81ED-4DB2-BD59-A6C34878D82A}">
                    <a16:rowId xmlns:a16="http://schemas.microsoft.com/office/drawing/2014/main" val="10000"/>
                  </a:ext>
                </a:extLst>
              </a:tr>
              <a:tr h="288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fr-FR" sz="1100" dirty="0">
                          <a:solidFill>
                            <a:schemeClr val="tx1"/>
                          </a:solidFill>
                          <a:latin typeface="+mn-lt"/>
                          <a:cs typeface="Arial" pitchFamily="34" charset="0"/>
                        </a:rPr>
                        <a:t>Eté</a:t>
                      </a:r>
                      <a:r>
                        <a:rPr lang="fr-FR" sz="1100" baseline="0" dirty="0">
                          <a:solidFill>
                            <a:schemeClr val="tx1"/>
                          </a:solidFill>
                          <a:latin typeface="+mn-lt"/>
                          <a:cs typeface="Arial" pitchFamily="34" charset="0"/>
                        </a:rPr>
                        <a:t> 2022</a:t>
                      </a:r>
                      <a:endParaRPr lang="fr-FR" sz="1100" dirty="0">
                        <a:solidFill>
                          <a:schemeClr val="tx1"/>
                        </a:solidFill>
                        <a:latin typeface="+mn-lt"/>
                        <a:cs typeface="Arial" pitchFamily="34" charset="0"/>
                      </a:endParaRPr>
                    </a:p>
                  </a:txBody>
                  <a:tcPr marL="91449" marR="91449" marT="45731" marB="4573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p>
                      <a:pPr algn="ctr"/>
                      <a:r>
                        <a:rPr lang="fr-FR" sz="1200" dirty="0"/>
                        <a:t>4</a:t>
                      </a:r>
                    </a:p>
                  </a:txBody>
                  <a:tcPr marL="91449" marR="91449" marT="45731" marB="4573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p>
                      <a:pPr algn="ctr"/>
                      <a:r>
                        <a:rPr lang="fr-FR" sz="1100" kern="1200" baseline="0" dirty="0">
                          <a:solidFill>
                            <a:schemeClr val="tx1"/>
                          </a:solidFill>
                          <a:latin typeface="+mn-lt"/>
                          <a:ea typeface="+mn-ea"/>
                          <a:cs typeface="Arial" pitchFamily="34" charset="0"/>
                        </a:rPr>
                        <a:t>Floraison à récolte</a:t>
                      </a:r>
                      <a:endParaRPr lang="fr-FR" sz="1100" kern="1200" dirty="0">
                        <a:solidFill>
                          <a:srgbClr val="FF0000"/>
                        </a:solidFill>
                        <a:latin typeface="+mn-lt"/>
                        <a:ea typeface="+mn-ea"/>
                        <a:cs typeface="Arial" pitchFamily="34" charset="0"/>
                      </a:endParaRPr>
                    </a:p>
                  </a:txBody>
                  <a:tcPr marL="91449" marR="91449" marT="45731" marB="4573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10001"/>
                  </a:ext>
                </a:extLst>
              </a:tr>
              <a:tr h="2880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fr-FR" sz="1100" dirty="0">
                          <a:solidFill>
                            <a:schemeClr val="tx1"/>
                          </a:solidFill>
                          <a:latin typeface="+mn-lt"/>
                          <a:cs typeface="Arial" pitchFamily="34" charset="0"/>
                        </a:rPr>
                        <a:t>Hiver 2022-2023</a:t>
                      </a:r>
                    </a:p>
                  </a:txBody>
                  <a:tcPr marL="91449" marR="91449" marT="45731" marB="4573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fr-FR" sz="1100" dirty="0">
                          <a:solidFill>
                            <a:schemeClr val="tx1"/>
                          </a:solidFill>
                          <a:latin typeface="+mn-lt"/>
                          <a:cs typeface="Arial" pitchFamily="34" charset="0"/>
                        </a:rPr>
                        <a:t>8</a:t>
                      </a:r>
                    </a:p>
                  </a:txBody>
                  <a:tcPr marL="91449" marR="91449" marT="45731" marB="4573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baseline="0" dirty="0">
                          <a:solidFill>
                            <a:schemeClr val="tx1"/>
                          </a:solidFill>
                          <a:latin typeface="Calibri" panose="020F0502020204030204"/>
                          <a:ea typeface="+mn-ea"/>
                          <a:cs typeface="Arial" pitchFamily="34" charset="0"/>
                        </a:rPr>
                        <a:t>fructification à récolte</a:t>
                      </a:r>
                      <a:endParaRPr lang="fr-FR" sz="1100" baseline="0" dirty="0">
                        <a:solidFill>
                          <a:schemeClr val="tx1"/>
                        </a:solidFill>
                        <a:latin typeface="+mn-lt"/>
                        <a:cs typeface="Arial" pitchFamily="34" charset="0"/>
                      </a:endParaRPr>
                    </a:p>
                  </a:txBody>
                  <a:tcPr marL="91449" marR="91449" marT="45731" marB="4573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val="10002"/>
                  </a:ext>
                </a:extLst>
              </a:tr>
            </a:tbl>
          </a:graphicData>
        </a:graphic>
      </p:graphicFrame>
      <p:sp>
        <p:nvSpPr>
          <p:cNvPr id="24" name="ZoneTexte 23">
            <a:extLst>
              <a:ext uri="{FF2B5EF4-FFF2-40B4-BE49-F238E27FC236}">
                <a16:creationId xmlns:a16="http://schemas.microsoft.com/office/drawing/2014/main" id="{CEB2F44B-4B20-4D18-BB81-6CAC9B7506C7}"/>
              </a:ext>
            </a:extLst>
          </p:cNvPr>
          <p:cNvSpPr txBox="1"/>
          <p:nvPr/>
        </p:nvSpPr>
        <p:spPr>
          <a:xfrm>
            <a:off x="262139" y="1979712"/>
            <a:ext cx="6407222" cy="600164"/>
          </a:xfrm>
          <a:prstGeom prst="rect">
            <a:avLst/>
          </a:prstGeom>
          <a:noFill/>
        </p:spPr>
        <p:txBody>
          <a:bodyPr wrap="square">
            <a:spAutoFit/>
          </a:bodyPr>
          <a:lstStyle/>
          <a:p>
            <a:pPr lvl="0" algn="just">
              <a:spcAft>
                <a:spcPts val="0"/>
              </a:spcAft>
              <a:defRPr sz="1800" b="0" i="0" u="none" strike="noStrike" kern="0" cap="none" spc="0" baseline="0">
                <a:solidFill>
                  <a:srgbClr val="000000"/>
                </a:solidFill>
                <a:uFillTx/>
              </a:defRPr>
            </a:pPr>
            <a:r>
              <a:rPr lang="fr-FR" sz="1100" dirty="0">
                <a:latin typeface="Arial" panose="020B0604020202020204" pitchFamily="34" charset="0"/>
              </a:rPr>
              <a:t>Parmi les 12 parcelles du réseau observées pour ce numéro, 4 sont des plants frigos et 8 sont des </a:t>
            </a:r>
            <a:r>
              <a:rPr lang="fr-FR" sz="1100" dirty="0" err="1">
                <a:latin typeface="Arial" panose="020B0604020202020204" pitchFamily="34" charset="0"/>
              </a:rPr>
              <a:t>trayplants</a:t>
            </a:r>
            <a:r>
              <a:rPr lang="fr-FR" sz="1100" dirty="0">
                <a:latin typeface="Arial" panose="020B0604020202020204" pitchFamily="34" charset="0"/>
              </a:rPr>
              <a:t> ou </a:t>
            </a:r>
            <a:r>
              <a:rPr lang="fr-FR" sz="1100" dirty="0" err="1">
                <a:latin typeface="Arial" panose="020B0604020202020204" pitchFamily="34" charset="0"/>
              </a:rPr>
              <a:t>minitrays</a:t>
            </a:r>
            <a:r>
              <a:rPr lang="fr-FR" sz="1100" dirty="0">
                <a:latin typeface="Arial" panose="020B0604020202020204" pitchFamily="34" charset="0"/>
              </a:rPr>
              <a:t>. Trois parcelle hors réseau localisées à Pertuis (84), Avignon (84) et </a:t>
            </a:r>
            <a:r>
              <a:rPr lang="fr-FR" sz="1100" dirty="0" err="1">
                <a:latin typeface="Arial" panose="020B0604020202020204" pitchFamily="34" charset="0"/>
              </a:rPr>
              <a:t>Grans</a:t>
            </a:r>
            <a:r>
              <a:rPr lang="fr-FR" sz="1100" dirty="0">
                <a:latin typeface="Arial" panose="020B0604020202020204" pitchFamily="34" charset="0"/>
              </a:rPr>
              <a:t> (13) sont intégrées aux observations de ce bulletin. </a:t>
            </a:r>
          </a:p>
        </p:txBody>
      </p:sp>
      <p:sp>
        <p:nvSpPr>
          <p:cNvPr id="36" name="ZoneTexte 6">
            <a:extLst>
              <a:ext uri="{FF2B5EF4-FFF2-40B4-BE49-F238E27FC236}">
                <a16:creationId xmlns:a16="http://schemas.microsoft.com/office/drawing/2014/main" id="{0EA73151-187F-4D96-B2D0-1185456B31D4}"/>
              </a:ext>
            </a:extLst>
          </p:cNvPr>
          <p:cNvSpPr txBox="1"/>
          <p:nvPr/>
        </p:nvSpPr>
        <p:spPr>
          <a:xfrm>
            <a:off x="2000496" y="5726585"/>
            <a:ext cx="4730773" cy="1815882"/>
          </a:xfrm>
          <a:prstGeom prst="rect">
            <a:avLst/>
          </a:prstGeom>
          <a:noFill/>
          <a:ln cap="flat">
            <a:noFill/>
          </a:ln>
        </p:spPr>
        <p:txBody>
          <a:bodyPr wrap="square">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just" eaLnBrk="1" fontAlgn="auto" hangingPunct="1">
              <a:spcBef>
                <a:spcPts val="0"/>
              </a:spcBef>
              <a:spcAft>
                <a:spcPts val="600"/>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Thrips</a:t>
            </a:r>
            <a:endParaRPr lang="fr-FR" sz="1400" b="1" kern="0" dirty="0">
              <a:solidFill>
                <a:srgbClr val="E9425C"/>
              </a:solidFill>
              <a:latin typeface="Arial" pitchFamily="34"/>
              <a:cs typeface="Arial" pitchFamily="34"/>
            </a:endParaRPr>
          </a:p>
          <a:p>
            <a:pPr algn="just" eaLnBrk="1" fontAlgn="auto" hangingPunct="1">
              <a:spcBef>
                <a:spcPts val="0"/>
              </a:spcBef>
              <a:spcAft>
                <a:spcPts val="0"/>
              </a:spcAft>
              <a:defRPr sz="1800" b="0" i="0" u="none" strike="noStrike" kern="0" cap="none" spc="0" baseline="0">
                <a:solidFill>
                  <a:srgbClr val="000000"/>
                </a:solidFill>
                <a:uFillTx/>
              </a:defRPr>
            </a:pPr>
            <a:r>
              <a:rPr lang="fr-FR" sz="1400" b="1" kern="0" dirty="0">
                <a:solidFill>
                  <a:srgbClr val="2FB497"/>
                </a:solidFill>
                <a:latin typeface="Arial" pitchFamily="34"/>
                <a:cs typeface="Arial" pitchFamily="34"/>
              </a:rPr>
              <a:t>Observations</a:t>
            </a:r>
          </a:p>
          <a:p>
            <a:pPr algn="just" eaLnBrk="1" fontAlgn="auto" hangingPunct="1">
              <a:spcBef>
                <a:spcPts val="0"/>
              </a:spcBef>
              <a:spcAft>
                <a:spcPts val="0"/>
              </a:spcAft>
              <a:defRPr/>
            </a:pPr>
            <a:r>
              <a:rPr lang="fr-FR" sz="1100" dirty="0"/>
              <a:t>Ce ravageur est signalé à un niveau faible (5 - 50 % de plantes touchées) sur 4 parcelles du réseau. Une de ces parcelles se situe dans le département 06 est continue de présenter un niveau de pression plus élevé que les autres du réseau. Le niveau de risque thrips est susceptible d’augmenter avec l’augmentation des températures printanières. Des lâchers d’auxiliaires ont été réalisés et les populations sont en cours d’installation.</a:t>
            </a:r>
          </a:p>
        </p:txBody>
      </p:sp>
      <p:grpSp>
        <p:nvGrpSpPr>
          <p:cNvPr id="37" name="Groupe 36">
            <a:extLst>
              <a:ext uri="{FF2B5EF4-FFF2-40B4-BE49-F238E27FC236}">
                <a16:creationId xmlns:a16="http://schemas.microsoft.com/office/drawing/2014/main" id="{26B034C5-1717-498B-860F-883ACDB9B102}"/>
              </a:ext>
            </a:extLst>
          </p:cNvPr>
          <p:cNvGrpSpPr/>
          <p:nvPr/>
        </p:nvGrpSpPr>
        <p:grpSpPr>
          <a:xfrm>
            <a:off x="404664" y="5868144"/>
            <a:ext cx="1533822" cy="1670992"/>
            <a:chOff x="4489797" y="6137761"/>
            <a:chExt cx="1533822" cy="1670992"/>
          </a:xfrm>
        </p:grpSpPr>
        <p:pic>
          <p:nvPicPr>
            <p:cNvPr id="38" name="Image 37">
              <a:extLst>
                <a:ext uri="{FF2B5EF4-FFF2-40B4-BE49-F238E27FC236}">
                  <a16:creationId xmlns:a16="http://schemas.microsoft.com/office/drawing/2014/main" id="{728B8F4F-07C1-4843-9754-39FE07D1623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97809" y="6137761"/>
              <a:ext cx="1525810" cy="1486894"/>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39" name="Ellipse 38">
              <a:extLst>
                <a:ext uri="{FF2B5EF4-FFF2-40B4-BE49-F238E27FC236}">
                  <a16:creationId xmlns:a16="http://schemas.microsoft.com/office/drawing/2014/main" id="{2E4BB225-4DEF-464F-A468-F5EEACC4D8B7}"/>
                </a:ext>
              </a:extLst>
            </p:cNvPr>
            <p:cNvSpPr/>
            <p:nvPr/>
          </p:nvSpPr>
          <p:spPr bwMode="auto">
            <a:xfrm>
              <a:off x="5416996" y="7240230"/>
              <a:ext cx="215900" cy="19367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p>
          </p:txBody>
        </p:sp>
        <p:sp>
          <p:nvSpPr>
            <p:cNvPr id="40" name="Ellipse 39">
              <a:extLst>
                <a:ext uri="{FF2B5EF4-FFF2-40B4-BE49-F238E27FC236}">
                  <a16:creationId xmlns:a16="http://schemas.microsoft.com/office/drawing/2014/main" id="{902FFA7F-3DB0-4D3D-B463-01F38C3E37E9}"/>
                </a:ext>
              </a:extLst>
            </p:cNvPr>
            <p:cNvSpPr/>
            <p:nvPr/>
          </p:nvSpPr>
          <p:spPr bwMode="auto">
            <a:xfrm>
              <a:off x="4984948" y="6232118"/>
              <a:ext cx="215900" cy="19367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p>
          </p:txBody>
        </p:sp>
        <p:sp>
          <p:nvSpPr>
            <p:cNvPr id="41" name="ZoneTexte 40">
              <a:extLst>
                <a:ext uri="{FF2B5EF4-FFF2-40B4-BE49-F238E27FC236}">
                  <a16:creationId xmlns:a16="http://schemas.microsoft.com/office/drawing/2014/main" id="{933FC58F-61C7-4189-B739-BDE47BD4DC34}"/>
                </a:ext>
              </a:extLst>
            </p:cNvPr>
            <p:cNvSpPr txBox="1"/>
            <p:nvPr/>
          </p:nvSpPr>
          <p:spPr>
            <a:xfrm>
              <a:off x="4489797" y="7577921"/>
              <a:ext cx="1533822" cy="230832"/>
            </a:xfrm>
            <a:prstGeom prst="rect">
              <a:avLst/>
            </a:prstGeom>
            <a:solidFill>
              <a:schemeClr val="bg1">
                <a:lumMod val="85000"/>
              </a:schemeClr>
            </a:solidFill>
            <a:ln w="6350">
              <a:solidFill>
                <a:schemeClr val="bg1">
                  <a:lumMod val="50000"/>
                </a:schemeClr>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900" dirty="0">
                  <a:solidFill>
                    <a:prstClr val="black"/>
                  </a:solidFill>
                </a:rPr>
                <a:t>Thrips</a:t>
              </a:r>
              <a:endParaRPr kumimoji="0" lang="fr-FR" sz="900" b="0" u="none" strike="noStrike" kern="1200" cap="none" spc="0" normalizeH="0" baseline="0" noProof="0" dirty="0">
                <a:ln>
                  <a:noFill/>
                </a:ln>
                <a:solidFill>
                  <a:prstClr val="black"/>
                </a:solidFill>
                <a:effectLst/>
                <a:uLnTx/>
                <a:uFillTx/>
                <a:latin typeface="Arial" charset="0"/>
                <a:ea typeface="+mn-ea"/>
                <a:cs typeface="Arial" charset="0"/>
              </a:endParaRPr>
            </a:p>
          </p:txBody>
        </p:sp>
      </p:grpSp>
      <p:cxnSp>
        <p:nvCxnSpPr>
          <p:cNvPr id="42" name="Connecteur droit 23">
            <a:extLst>
              <a:ext uri="{FF2B5EF4-FFF2-40B4-BE49-F238E27FC236}">
                <a16:creationId xmlns:a16="http://schemas.microsoft.com/office/drawing/2014/main" id="{E9B9345F-2827-4B3B-B773-0DFEB4C9FE10}"/>
              </a:ext>
            </a:extLst>
          </p:cNvPr>
          <p:cNvCxnSpPr>
            <a:cxnSpLocks noChangeShapeType="1"/>
          </p:cNvCxnSpPr>
          <p:nvPr/>
        </p:nvCxnSpPr>
        <p:spPr bwMode="auto">
          <a:xfrm>
            <a:off x="349250" y="8964488"/>
            <a:ext cx="6159500" cy="0"/>
          </a:xfrm>
          <a:prstGeom prst="straightConnector1">
            <a:avLst/>
          </a:prstGeom>
          <a:noFill/>
          <a:ln w="38103">
            <a:solidFill>
              <a:srgbClr val="EA4A63"/>
            </a:solidFill>
            <a:miter lim="800000"/>
            <a:headEnd/>
            <a:tailEnd/>
          </a:ln>
          <a:extLst>
            <a:ext uri="{909E8E84-426E-40DD-AFC4-6F175D3DCCD1}">
              <a14:hiddenFill xmlns:a14="http://schemas.microsoft.com/office/drawing/2010/main">
                <a:noFill/>
              </a14:hiddenFill>
            </a:ext>
          </a:extLst>
        </p:spPr>
      </p:cxnSp>
      <p:pic>
        <p:nvPicPr>
          <p:cNvPr id="17" name="Image 16">
            <a:extLst>
              <a:ext uri="{FF2B5EF4-FFF2-40B4-BE49-F238E27FC236}">
                <a16:creationId xmlns:a16="http://schemas.microsoft.com/office/drawing/2014/main" id="{7987B431-2EE3-435F-96E5-9AB25AD97BB6}"/>
              </a:ext>
            </a:extLst>
          </p:cNvPr>
          <p:cNvPicPr>
            <a:picLocks noChangeAspect="1"/>
          </p:cNvPicPr>
          <p:nvPr/>
        </p:nvPicPr>
        <p:blipFill>
          <a:blip r:embed="rId6"/>
          <a:stretch>
            <a:fillRect/>
          </a:stretch>
        </p:blipFill>
        <p:spPr>
          <a:xfrm>
            <a:off x="479668" y="7865937"/>
            <a:ext cx="530398" cy="506012"/>
          </a:xfrm>
          <a:prstGeom prst="rect">
            <a:avLst/>
          </a:prstGeom>
        </p:spPr>
      </p:pic>
      <p:sp>
        <p:nvSpPr>
          <p:cNvPr id="21" name="ZoneTexte 20">
            <a:extLst>
              <a:ext uri="{FF2B5EF4-FFF2-40B4-BE49-F238E27FC236}">
                <a16:creationId xmlns:a16="http://schemas.microsoft.com/office/drawing/2014/main" id="{554924B4-012F-4519-8D64-B823850866F0}"/>
              </a:ext>
            </a:extLst>
          </p:cNvPr>
          <p:cNvSpPr txBox="1"/>
          <p:nvPr/>
        </p:nvSpPr>
        <p:spPr>
          <a:xfrm>
            <a:off x="1010066" y="7522294"/>
            <a:ext cx="5659295" cy="115416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2FB497"/>
                </a:solidFill>
                <a:effectLst/>
                <a:uLnTx/>
                <a:uFillTx/>
                <a:latin typeface="Arial" pitchFamily="34"/>
                <a:ea typeface="+mn-ea"/>
                <a:cs typeface="Arial" pitchFamily="34"/>
              </a:rPr>
              <a:t>Gestion du risque</a:t>
            </a:r>
          </a:p>
          <a:p>
            <a:pPr marL="0" marR="0" lvl="0" indent="0" algn="just"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100" b="0" i="0" u="none" strike="noStrike" kern="0" cap="none" spc="0" normalizeH="0" baseline="0" noProof="0" dirty="0">
                <a:ln>
                  <a:noFill/>
                </a:ln>
                <a:solidFill>
                  <a:srgbClr val="000000"/>
                </a:solidFill>
                <a:effectLst/>
                <a:uLnTx/>
                <a:uFillTx/>
                <a:latin typeface="Arial" charset="0"/>
                <a:ea typeface="+mn-ea"/>
                <a:cs typeface="Arial" charset="0"/>
              </a:rPr>
              <a:t>Une détection précoce des premiers individus est nécessaire pour limiter les attaques : utiliser des panneaux englués et bien surveiller les fleurs.</a:t>
            </a:r>
          </a:p>
          <a:p>
            <a:pPr marL="0" marR="0" lvl="0" indent="0" algn="just"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100" b="0" i="0" u="none" strike="noStrike" kern="0" cap="none" spc="0" normalizeH="0" baseline="0" noProof="0" dirty="0">
                <a:ln>
                  <a:noFill/>
                </a:ln>
                <a:solidFill>
                  <a:srgbClr val="000000"/>
                </a:solidFill>
                <a:effectLst/>
                <a:uLnTx/>
                <a:uFillTx/>
                <a:latin typeface="Arial" charset="0"/>
                <a:ea typeface="+mn-ea"/>
                <a:cs typeface="Arial" charset="0"/>
              </a:rPr>
              <a:t>Des auxiliaires peuvent être utilisés, il s’agit principalement de </a:t>
            </a:r>
            <a:r>
              <a:rPr kumimoji="0" lang="fr-FR" sz="1100" b="0" i="1" u="none" strike="noStrike" kern="0" cap="none" spc="0" normalizeH="0" baseline="0" noProof="0" dirty="0" err="1">
                <a:ln>
                  <a:noFill/>
                </a:ln>
                <a:solidFill>
                  <a:srgbClr val="000000"/>
                </a:solidFill>
                <a:effectLst/>
                <a:uLnTx/>
                <a:uFillTx/>
                <a:latin typeface="Arial" charset="0"/>
                <a:ea typeface="+mn-ea"/>
                <a:cs typeface="Arial" charset="0"/>
              </a:rPr>
              <a:t>Neoseiulus</a:t>
            </a:r>
            <a:r>
              <a:rPr kumimoji="0" lang="fr-FR" sz="1100" b="0" i="1" u="none" strike="noStrike" kern="0" cap="none" spc="0" normalizeH="0" baseline="0" noProof="0" dirty="0">
                <a:ln>
                  <a:noFill/>
                </a:ln>
                <a:solidFill>
                  <a:srgbClr val="000000"/>
                </a:solidFill>
                <a:effectLst/>
                <a:uLnTx/>
                <a:uFillTx/>
                <a:latin typeface="Arial" charset="0"/>
                <a:ea typeface="+mn-ea"/>
                <a:cs typeface="Arial" charset="0"/>
              </a:rPr>
              <a:t> </a:t>
            </a:r>
            <a:r>
              <a:rPr kumimoji="0" lang="fr-FR" sz="1100" b="0" i="1" u="none" strike="noStrike" kern="0" cap="none" spc="0" normalizeH="0" baseline="0" noProof="0" dirty="0" err="1">
                <a:ln>
                  <a:noFill/>
                </a:ln>
                <a:solidFill>
                  <a:srgbClr val="000000"/>
                </a:solidFill>
                <a:effectLst/>
                <a:uLnTx/>
                <a:uFillTx/>
                <a:latin typeface="Arial" charset="0"/>
                <a:ea typeface="+mn-ea"/>
                <a:cs typeface="Arial" charset="0"/>
              </a:rPr>
              <a:t>cucumeris</a:t>
            </a:r>
            <a:r>
              <a:rPr kumimoji="0" lang="fr-FR" sz="1100" b="0" i="0" u="none" strike="noStrike" kern="0" cap="none" spc="0" normalizeH="0" baseline="0" noProof="0" dirty="0">
                <a:ln>
                  <a:noFill/>
                </a:ln>
                <a:solidFill>
                  <a:srgbClr val="000000"/>
                </a:solidFill>
                <a:effectLst/>
                <a:uLnTx/>
                <a:uFillTx/>
                <a:latin typeface="Arial" charset="0"/>
                <a:ea typeface="+mn-ea"/>
                <a:cs typeface="Arial" charset="0"/>
              </a:rPr>
              <a:t>, d’</a:t>
            </a:r>
            <a:r>
              <a:rPr kumimoji="0" lang="fr-FR" sz="1100" b="0" i="1" u="none" strike="noStrike" kern="0" cap="none" spc="0" normalizeH="0" baseline="0" noProof="0" dirty="0" err="1">
                <a:ln>
                  <a:noFill/>
                </a:ln>
                <a:solidFill>
                  <a:srgbClr val="000000"/>
                </a:solidFill>
                <a:effectLst/>
                <a:uLnTx/>
                <a:uFillTx/>
                <a:latin typeface="Arial" charset="0"/>
                <a:ea typeface="+mn-ea"/>
                <a:cs typeface="Arial" charset="0"/>
              </a:rPr>
              <a:t>Amblyseius</a:t>
            </a:r>
            <a:r>
              <a:rPr kumimoji="0" lang="fr-FR" sz="1100" b="0" i="1" u="none" strike="noStrike" kern="0" cap="none" spc="0" normalizeH="0" baseline="0" noProof="0" dirty="0">
                <a:ln>
                  <a:noFill/>
                </a:ln>
                <a:solidFill>
                  <a:srgbClr val="000000"/>
                </a:solidFill>
                <a:effectLst/>
                <a:uLnTx/>
                <a:uFillTx/>
                <a:latin typeface="Arial" charset="0"/>
                <a:ea typeface="+mn-ea"/>
                <a:cs typeface="Arial" charset="0"/>
              </a:rPr>
              <a:t> </a:t>
            </a:r>
            <a:r>
              <a:rPr kumimoji="0" lang="fr-FR" sz="1100" b="0" i="1" u="none" strike="noStrike" kern="0" cap="none" spc="0" normalizeH="0" baseline="0" noProof="0" dirty="0" err="1">
                <a:ln>
                  <a:noFill/>
                </a:ln>
                <a:solidFill>
                  <a:srgbClr val="000000"/>
                </a:solidFill>
                <a:effectLst/>
                <a:uLnTx/>
                <a:uFillTx/>
                <a:latin typeface="Arial" charset="0"/>
                <a:ea typeface="+mn-ea"/>
                <a:cs typeface="Arial" charset="0"/>
              </a:rPr>
              <a:t>swirskii</a:t>
            </a:r>
            <a:r>
              <a:rPr kumimoji="0" lang="fr-FR" sz="1100" b="0" i="0" u="none" strike="noStrike" kern="0" cap="none" spc="0" normalizeH="0" baseline="0" noProof="0" dirty="0">
                <a:ln>
                  <a:noFill/>
                </a:ln>
                <a:solidFill>
                  <a:srgbClr val="000000"/>
                </a:solidFill>
                <a:effectLst/>
                <a:uLnTx/>
                <a:uFillTx/>
                <a:latin typeface="Arial" charset="0"/>
                <a:ea typeface="+mn-ea"/>
                <a:cs typeface="Arial" charset="0"/>
              </a:rPr>
              <a:t> ou encore d’</a:t>
            </a:r>
            <a:r>
              <a:rPr kumimoji="0" lang="fr-FR" sz="1100" b="0" i="1" u="none" strike="noStrike" kern="0" cap="none" spc="0" normalizeH="0" baseline="0" noProof="0" dirty="0" err="1">
                <a:ln>
                  <a:noFill/>
                </a:ln>
                <a:solidFill>
                  <a:srgbClr val="000000"/>
                </a:solidFill>
                <a:effectLst/>
                <a:uLnTx/>
                <a:uFillTx/>
                <a:latin typeface="Arial" charset="0"/>
                <a:ea typeface="+mn-ea"/>
                <a:cs typeface="Arial" charset="0"/>
              </a:rPr>
              <a:t>Orius</a:t>
            </a:r>
            <a:r>
              <a:rPr kumimoji="0" lang="fr-FR" sz="1100" b="0" i="1" u="none" strike="noStrike" kern="0" cap="none" spc="0" normalizeH="0" baseline="0" noProof="0" dirty="0">
                <a:ln>
                  <a:noFill/>
                </a:ln>
                <a:solidFill>
                  <a:srgbClr val="000000"/>
                </a:solidFill>
                <a:effectLst/>
                <a:uLnTx/>
                <a:uFillTx/>
                <a:latin typeface="Arial" charset="0"/>
                <a:ea typeface="+mn-ea"/>
                <a:cs typeface="Arial" charset="0"/>
              </a:rPr>
              <a:t> </a:t>
            </a:r>
            <a:r>
              <a:rPr kumimoji="0" lang="fr-FR" sz="1100" b="0" i="1" u="none" strike="noStrike" kern="0" cap="none" spc="0" normalizeH="0" baseline="0" noProof="0" dirty="0" err="1">
                <a:ln>
                  <a:noFill/>
                </a:ln>
                <a:solidFill>
                  <a:srgbClr val="000000"/>
                </a:solidFill>
                <a:effectLst/>
                <a:uLnTx/>
                <a:uFillTx/>
                <a:latin typeface="Arial" charset="0"/>
                <a:ea typeface="+mn-ea"/>
                <a:cs typeface="Arial" charset="0"/>
              </a:rPr>
              <a:t>spp</a:t>
            </a:r>
            <a:r>
              <a:rPr kumimoji="0" lang="fr-FR" sz="1100" b="0" i="0" u="none" strike="noStrike" kern="0" cap="none" spc="0" normalizeH="0" baseline="0" noProof="0" dirty="0">
                <a:ln>
                  <a:noFill/>
                </a:ln>
                <a:solidFill>
                  <a:srgbClr val="000000"/>
                </a:solidFill>
                <a:effectLst/>
                <a:uLnTx/>
                <a:uFillTx/>
                <a:latin typeface="Arial" charset="0"/>
                <a:ea typeface="+mn-ea"/>
                <a:cs typeface="Arial" charset="0"/>
              </a:rPr>
              <a:t>. Il est important d’anticiper les lâchers d’auxiliaires.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2A533B3-71BC-4978-B28D-BFA69B4DBE39}"/>
              </a:ext>
            </a:extLst>
          </p:cNvPr>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FRAISE SOUS-ABRI</a:t>
            </a:r>
          </a:p>
        </p:txBody>
      </p:sp>
      <p:pic>
        <p:nvPicPr>
          <p:cNvPr id="6149" name="Image 20" descr="Image11.png">
            <a:hlinkClick r:id="" action="ppaction://hlinkshowjump?jump=firstslide"/>
            <a:extLst>
              <a:ext uri="{FF2B5EF4-FFF2-40B4-BE49-F238E27FC236}">
                <a16:creationId xmlns:a16="http://schemas.microsoft.com/office/drawing/2014/main" id="{6AE5EDB3-5994-4F84-9FD5-88500739048C}"/>
              </a:ext>
            </a:extLst>
          </p:cNvPr>
          <p:cNvPicPr>
            <a:picLocks noChangeAspect="1"/>
          </p:cNvPicPr>
          <p:nvPr/>
        </p:nvPicPr>
        <p:blipFill>
          <a:blip r:embed="rId2">
            <a:extLst>
              <a:ext uri="{28A0092B-C50C-407E-A947-70E740481C1C}">
                <a14:useLocalDpi xmlns:a14="http://schemas.microsoft.com/office/drawing/2010/main" val="0"/>
              </a:ext>
            </a:extLst>
          </a:blip>
          <a:srcRect t="32715"/>
          <a:stretch>
            <a:fillRect/>
          </a:stretch>
        </p:blipFill>
        <p:spPr bwMode="auto">
          <a:xfrm>
            <a:off x="5876925" y="0"/>
            <a:ext cx="8413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ZoneTexte 6">
            <a:extLst>
              <a:ext uri="{FF2B5EF4-FFF2-40B4-BE49-F238E27FC236}">
                <a16:creationId xmlns:a16="http://schemas.microsoft.com/office/drawing/2014/main" id="{0DEFBEA0-8759-4EF4-B2E7-E8E5A4C92384}"/>
              </a:ext>
            </a:extLst>
          </p:cNvPr>
          <p:cNvSpPr txBox="1">
            <a:spLocks noChangeArrowheads="1"/>
          </p:cNvSpPr>
          <p:nvPr/>
        </p:nvSpPr>
        <p:spPr bwMode="auto">
          <a:xfrm>
            <a:off x="188915" y="837688"/>
            <a:ext cx="4730774" cy="26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600" b="1" dirty="0">
                <a:solidFill>
                  <a:srgbClr val="E9425C"/>
                </a:solidFill>
                <a:latin typeface="Arial" panose="020B0604020202020204" pitchFamily="34" charset="0"/>
              </a:rPr>
              <a:t>Acariens tétranyques</a:t>
            </a:r>
            <a:endParaRPr lang="fr-FR" altLang="fr-FR" sz="1400" b="1" dirty="0">
              <a:solidFill>
                <a:srgbClr val="E9425C"/>
              </a:solidFill>
              <a:latin typeface="Arial" panose="020B0604020202020204" pitchFamily="34" charset="0"/>
            </a:endParaRPr>
          </a:p>
          <a:p>
            <a:pPr algn="just" eaLnBrk="1" hangingPunct="1">
              <a:spcBef>
                <a:spcPct val="0"/>
              </a:spcBef>
              <a:buFontTx/>
              <a:buNone/>
            </a:pPr>
            <a:r>
              <a:rPr lang="fr-FR" altLang="fr-FR" sz="1400" b="1" dirty="0">
                <a:solidFill>
                  <a:srgbClr val="2FB497"/>
                </a:solidFill>
                <a:latin typeface="Arial" panose="020B0604020202020204" pitchFamily="34" charset="0"/>
              </a:rPr>
              <a:t>Observations</a:t>
            </a:r>
          </a:p>
          <a:p>
            <a:pPr algn="just">
              <a:spcBef>
                <a:spcPct val="0"/>
              </a:spcBef>
              <a:buNone/>
            </a:pPr>
            <a:r>
              <a:rPr lang="fr-FR" altLang="fr-FR" sz="1100" dirty="0">
                <a:latin typeface="Arial" panose="020B0604020202020204" pitchFamily="34" charset="0"/>
              </a:rPr>
              <a:t>Les acariens tétranyques sont signalés sur 7 parcelles du réseau à un niveau pression moyen avec 5 à 40% des plantes touchées pour 6 d’entre elles. Une parcelle présente un niveau de pression élevé avec l’ensemble de la culture touchée. Globalement le niveau de pression est en augmentation en cohérence avec le temps chaud et sec des derniers jours. Les </a:t>
            </a:r>
            <a:r>
              <a:rPr lang="fr-FR" altLang="fr-FR" sz="1100" dirty="0" err="1">
                <a:latin typeface="Arial" panose="020B0604020202020204" pitchFamily="34" charset="0"/>
              </a:rPr>
              <a:t>trayplants</a:t>
            </a:r>
            <a:r>
              <a:rPr lang="fr-FR" altLang="fr-FR" sz="1100" dirty="0">
                <a:latin typeface="Arial" panose="020B0604020202020204" pitchFamily="34" charset="0"/>
              </a:rPr>
              <a:t> ne sont plus épargnés. </a:t>
            </a:r>
          </a:p>
          <a:p>
            <a:pPr algn="just">
              <a:spcBef>
                <a:spcPct val="0"/>
              </a:spcBef>
              <a:buNone/>
            </a:pPr>
            <a:endParaRPr lang="fr-FR" altLang="fr-FR" sz="1000" b="1" dirty="0">
              <a:solidFill>
                <a:srgbClr val="000000"/>
              </a:solidFill>
              <a:latin typeface="Arial" panose="020B0604020202020204" pitchFamily="34" charset="0"/>
            </a:endParaRPr>
          </a:p>
          <a:p>
            <a:pPr eaLnBrk="1" hangingPunct="1">
              <a:spcBef>
                <a:spcPct val="0"/>
              </a:spcBef>
              <a:buFontTx/>
              <a:buNone/>
            </a:pPr>
            <a:r>
              <a:rPr lang="fr-FR" altLang="fr-FR" sz="1400" b="1" dirty="0">
                <a:solidFill>
                  <a:srgbClr val="2FB497"/>
                </a:solidFill>
                <a:latin typeface="Arial" panose="020B0604020202020204" pitchFamily="34" charset="0"/>
              </a:rPr>
              <a:t>Gestion du risque</a:t>
            </a:r>
          </a:p>
          <a:p>
            <a:pPr algn="just" eaLnBrk="1" hangingPunct="1">
              <a:spcBef>
                <a:spcPct val="0"/>
              </a:spcBef>
              <a:buFontTx/>
              <a:buNone/>
            </a:pPr>
            <a:r>
              <a:rPr lang="fr-FR" altLang="fr-FR" sz="1100" dirty="0">
                <a:solidFill>
                  <a:srgbClr val="000000"/>
                </a:solidFill>
                <a:latin typeface="Arial" panose="020B0604020202020204" pitchFamily="34" charset="0"/>
              </a:rPr>
              <a:t>Les acariens tétranyques se situent sur la face inférieure des feuilles notamment sur les feuilles les plus anciennes. Il est donc important de bien observer les plantes. Un nettoyage des plants permet de réduire la pression de ce ravageur. </a:t>
            </a:r>
          </a:p>
        </p:txBody>
      </p:sp>
      <p:grpSp>
        <p:nvGrpSpPr>
          <p:cNvPr id="20" name="Groupe 19">
            <a:extLst>
              <a:ext uri="{FF2B5EF4-FFF2-40B4-BE49-F238E27FC236}">
                <a16:creationId xmlns:a16="http://schemas.microsoft.com/office/drawing/2014/main" id="{FA10159A-2B96-4DE8-B82C-6DCC4E2F0B68}"/>
              </a:ext>
            </a:extLst>
          </p:cNvPr>
          <p:cNvGrpSpPr/>
          <p:nvPr/>
        </p:nvGrpSpPr>
        <p:grpSpPr>
          <a:xfrm>
            <a:off x="5033032" y="1514509"/>
            <a:ext cx="1512168" cy="2809998"/>
            <a:chOff x="4712134" y="3743573"/>
            <a:chExt cx="1512168" cy="2809998"/>
          </a:xfrm>
        </p:grpSpPr>
        <p:grpSp>
          <p:nvGrpSpPr>
            <p:cNvPr id="21" name="Groupe 20">
              <a:extLst>
                <a:ext uri="{FF2B5EF4-FFF2-40B4-BE49-F238E27FC236}">
                  <a16:creationId xmlns:a16="http://schemas.microsoft.com/office/drawing/2014/main" id="{26F3E022-A23A-4BCA-B6BD-3BEDD63E58C5}"/>
                </a:ext>
              </a:extLst>
            </p:cNvPr>
            <p:cNvGrpSpPr/>
            <p:nvPr/>
          </p:nvGrpSpPr>
          <p:grpSpPr>
            <a:xfrm>
              <a:off x="4712134" y="3743573"/>
              <a:ext cx="1512168" cy="2440635"/>
              <a:chOff x="5118026" y="936642"/>
              <a:chExt cx="1512168" cy="2440635"/>
            </a:xfrm>
          </p:grpSpPr>
          <p:pic>
            <p:nvPicPr>
              <p:cNvPr id="23" name="Image 1">
                <a:extLst>
                  <a:ext uri="{FF2B5EF4-FFF2-40B4-BE49-F238E27FC236}">
                    <a16:creationId xmlns:a16="http://schemas.microsoft.com/office/drawing/2014/main" id="{55FBEC2E-49DC-406D-A9CC-34B160AD4D55}"/>
                  </a:ext>
                </a:extLst>
              </p:cNvPr>
              <p:cNvPicPr>
                <a:picLocks noChangeAspect="1"/>
              </p:cNvPicPr>
              <p:nvPr/>
            </p:nvPicPr>
            <p:blipFill rotWithShape="1">
              <a:blip r:embed="rId3">
                <a:extLst>
                  <a:ext uri="{28A0092B-C50C-407E-A947-70E740481C1C}">
                    <a14:useLocalDpi xmlns:a14="http://schemas.microsoft.com/office/drawing/2010/main" val="0"/>
                  </a:ext>
                </a:extLst>
              </a:blip>
              <a:srcRect l="9093" r="12765"/>
              <a:stretch/>
            </p:blipFill>
            <p:spPr bwMode="auto">
              <a:xfrm>
                <a:off x="5118026" y="936642"/>
                <a:ext cx="1512168" cy="1260475"/>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24" name="Image 1">
                <a:extLst>
                  <a:ext uri="{FF2B5EF4-FFF2-40B4-BE49-F238E27FC236}">
                    <a16:creationId xmlns:a16="http://schemas.microsoft.com/office/drawing/2014/main" id="{34718366-D4C6-492B-9408-479FE87E35EB}"/>
                  </a:ext>
                </a:extLst>
              </p:cNvPr>
              <p:cNvPicPr>
                <a:picLocks noChangeAspect="1"/>
              </p:cNvPicPr>
              <p:nvPr/>
            </p:nvPicPr>
            <p:blipFill rotWithShape="1">
              <a:blip r:embed="rId4">
                <a:extLst>
                  <a:ext uri="{28A0092B-C50C-407E-A947-70E740481C1C}">
                    <a14:useLocalDpi xmlns:a14="http://schemas.microsoft.com/office/drawing/2010/main" val="0"/>
                  </a:ext>
                </a:extLst>
              </a:blip>
              <a:srcRect l="8535" r="6705"/>
              <a:stretch/>
            </p:blipFill>
            <p:spPr bwMode="auto">
              <a:xfrm>
                <a:off x="5118026" y="2215357"/>
                <a:ext cx="1512000" cy="1161920"/>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grpSp>
        <p:sp>
          <p:nvSpPr>
            <p:cNvPr id="22" name="ZoneTexte 21">
              <a:extLst>
                <a:ext uri="{FF2B5EF4-FFF2-40B4-BE49-F238E27FC236}">
                  <a16:creationId xmlns:a16="http://schemas.microsoft.com/office/drawing/2014/main" id="{F6B10C79-2708-4B8A-90A4-49B604160B42}"/>
                </a:ext>
              </a:extLst>
            </p:cNvPr>
            <p:cNvSpPr txBox="1"/>
            <p:nvPr/>
          </p:nvSpPr>
          <p:spPr>
            <a:xfrm>
              <a:off x="4712134" y="6184239"/>
              <a:ext cx="1512168" cy="369332"/>
            </a:xfrm>
            <a:prstGeom prst="rect">
              <a:avLst/>
            </a:prstGeom>
            <a:solidFill>
              <a:schemeClr val="bg1">
                <a:lumMod val="85000"/>
              </a:schemeClr>
            </a:solidFill>
            <a:ln w="6350">
              <a:solidFill>
                <a:schemeClr val="bg1">
                  <a:lumMod val="50000"/>
                </a:schemeClr>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900" i="1" dirty="0" err="1">
                  <a:solidFill>
                    <a:prstClr val="black"/>
                  </a:solidFill>
                </a:rPr>
                <a:t>Tetranychus</a:t>
              </a:r>
              <a:r>
                <a:rPr lang="fr-FR" sz="900" i="1" dirty="0">
                  <a:solidFill>
                    <a:prstClr val="black"/>
                  </a:solidFill>
                </a:rPr>
                <a:t> </a:t>
              </a:r>
              <a:r>
                <a:rPr lang="fr-FR" sz="900" i="1" dirty="0" err="1">
                  <a:solidFill>
                    <a:prstClr val="black"/>
                  </a:solidFill>
                </a:rPr>
                <a:t>urticae</a:t>
              </a:r>
              <a:r>
                <a:rPr lang="fr-FR" sz="900" i="1" dirty="0">
                  <a:solidFill>
                    <a:prstClr val="black"/>
                  </a:solidFill>
                </a:rPr>
                <a:t> </a:t>
              </a:r>
              <a:r>
                <a:rPr lang="fr-FR" sz="900" dirty="0">
                  <a:solidFill>
                    <a:prstClr val="black"/>
                  </a:solidFill>
                </a:rPr>
                <a:t>© Philippe </a:t>
              </a:r>
              <a:r>
                <a:rPr lang="fr-FR" sz="900" dirty="0" err="1">
                  <a:solidFill>
                    <a:prstClr val="black"/>
                  </a:solidFill>
                </a:rPr>
                <a:t>Lebeaux</a:t>
              </a:r>
              <a:endParaRPr kumimoji="0" lang="fr-FR" sz="900" b="0" u="none" strike="noStrike" kern="1200" cap="none" spc="0" normalizeH="0" baseline="0" noProof="0" dirty="0">
                <a:ln>
                  <a:noFill/>
                </a:ln>
                <a:solidFill>
                  <a:prstClr val="black"/>
                </a:solidFill>
                <a:effectLst/>
                <a:uLnTx/>
                <a:uFillTx/>
                <a:latin typeface="Arial" charset="0"/>
                <a:ea typeface="+mn-ea"/>
                <a:cs typeface="Arial" charset="0"/>
              </a:endParaRPr>
            </a:p>
          </p:txBody>
        </p:sp>
      </p:grpSp>
      <p:cxnSp>
        <p:nvCxnSpPr>
          <p:cNvPr id="55" name="Connecteur droit 23">
            <a:extLst>
              <a:ext uri="{FF2B5EF4-FFF2-40B4-BE49-F238E27FC236}">
                <a16:creationId xmlns:a16="http://schemas.microsoft.com/office/drawing/2014/main" id="{5F2E9444-1B7E-4132-97B2-4124AF714286}"/>
              </a:ext>
            </a:extLst>
          </p:cNvPr>
          <p:cNvCxnSpPr>
            <a:cxnSpLocks noChangeShapeType="1"/>
          </p:cNvCxnSpPr>
          <p:nvPr/>
        </p:nvCxnSpPr>
        <p:spPr bwMode="auto">
          <a:xfrm>
            <a:off x="349250" y="8820472"/>
            <a:ext cx="6159500" cy="0"/>
          </a:xfrm>
          <a:prstGeom prst="straightConnector1">
            <a:avLst/>
          </a:prstGeom>
          <a:noFill/>
          <a:ln w="38103">
            <a:solidFill>
              <a:srgbClr val="EA4A63"/>
            </a:solidFill>
            <a:miter lim="800000"/>
            <a:headEnd/>
            <a:tailEnd/>
          </a:ln>
          <a:extLst>
            <a:ext uri="{909E8E84-426E-40DD-AFC4-6F175D3DCCD1}">
              <a14:hiddenFill xmlns:a14="http://schemas.microsoft.com/office/drawing/2010/main">
                <a:noFill/>
              </a14:hiddenFill>
            </a:ext>
          </a:extLst>
        </p:spPr>
      </p:cxnSp>
      <p:sp>
        <p:nvSpPr>
          <p:cNvPr id="28" name="ZoneTexte 27">
            <a:extLst>
              <a:ext uri="{FF2B5EF4-FFF2-40B4-BE49-F238E27FC236}">
                <a16:creationId xmlns:a16="http://schemas.microsoft.com/office/drawing/2014/main" id="{871FCA5C-09B9-48FB-967E-20E2C734E1C8}"/>
              </a:ext>
            </a:extLst>
          </p:cNvPr>
          <p:cNvSpPr txBox="1"/>
          <p:nvPr/>
        </p:nvSpPr>
        <p:spPr>
          <a:xfrm>
            <a:off x="497323" y="3561273"/>
            <a:ext cx="4422159" cy="938719"/>
          </a:xfrm>
          <a:prstGeom prst="rect">
            <a:avLst/>
          </a:prstGeom>
          <a:noFill/>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Des auxiliaires peuvent être utilisés, il s’agit essentiellement d’acariens prédateurs : </a:t>
            </a:r>
            <a:r>
              <a:rPr kumimoji="0" lang="fr-FR" altLang="fr-FR" sz="1100" b="0" i="1" u="none" strike="noStrike" kern="1200" cap="none" spc="0" normalizeH="0" baseline="0" noProof="0" dirty="0" err="1">
                <a:ln>
                  <a:noFill/>
                </a:ln>
                <a:solidFill>
                  <a:srgbClr val="000000"/>
                </a:solidFill>
                <a:effectLst/>
                <a:uLnTx/>
                <a:uFillTx/>
                <a:latin typeface="Arial" panose="020B0604020202020204" pitchFamily="34" charset="0"/>
                <a:ea typeface="+mn-ea"/>
                <a:cs typeface="Arial" charset="0"/>
              </a:rPr>
              <a:t>Neoseiulus</a:t>
            </a:r>
            <a:r>
              <a:rPr kumimoji="0" lang="fr-FR" altLang="fr-FR" sz="1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 </a:t>
            </a:r>
            <a:r>
              <a:rPr kumimoji="0" lang="fr-FR" altLang="fr-FR" sz="1100" b="0" i="1" u="none" strike="noStrike" kern="1200" cap="none" spc="0" normalizeH="0" baseline="0" noProof="0" dirty="0" err="1">
                <a:ln>
                  <a:noFill/>
                </a:ln>
                <a:solidFill>
                  <a:srgbClr val="000000"/>
                </a:solidFill>
                <a:effectLst/>
                <a:uLnTx/>
                <a:uFillTx/>
                <a:latin typeface="Arial" panose="020B0604020202020204" pitchFamily="34" charset="0"/>
                <a:ea typeface="+mn-ea"/>
                <a:cs typeface="Arial" charset="0"/>
              </a:rPr>
              <a:t>californicus</a:t>
            </a:r>
            <a:r>
              <a:rPr kumimoji="0" lang="fr-FR" altLang="fr-FR" sz="1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 </a:t>
            </a: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et</a:t>
            </a:r>
            <a:r>
              <a:rPr kumimoji="0" lang="fr-FR" altLang="fr-FR" sz="1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 </a:t>
            </a:r>
            <a:r>
              <a:rPr kumimoji="0" lang="fr-FR" altLang="fr-FR" sz="1100" b="0" i="1" u="none" strike="noStrike" kern="1200" cap="none" spc="0" normalizeH="0" baseline="0" noProof="0" dirty="0" err="1">
                <a:ln>
                  <a:noFill/>
                </a:ln>
                <a:solidFill>
                  <a:srgbClr val="000000"/>
                </a:solidFill>
                <a:effectLst/>
                <a:uLnTx/>
                <a:uFillTx/>
                <a:latin typeface="Arial" panose="020B0604020202020204" pitchFamily="34" charset="0"/>
                <a:ea typeface="+mn-ea"/>
                <a:cs typeface="Arial" charset="0"/>
              </a:rPr>
              <a:t>Phytoseiulus</a:t>
            </a:r>
            <a:r>
              <a:rPr kumimoji="0" lang="fr-FR" altLang="fr-FR" sz="1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 </a:t>
            </a:r>
            <a:r>
              <a:rPr kumimoji="0" lang="fr-FR" altLang="fr-FR" sz="1100" b="0" i="1" u="none" strike="noStrike" kern="1200" cap="none" spc="0" normalizeH="0" baseline="0" noProof="0" dirty="0" err="1">
                <a:ln>
                  <a:noFill/>
                </a:ln>
                <a:solidFill>
                  <a:srgbClr val="000000"/>
                </a:solidFill>
                <a:effectLst/>
                <a:uLnTx/>
                <a:uFillTx/>
                <a:latin typeface="Arial" panose="020B0604020202020204" pitchFamily="34" charset="0"/>
                <a:ea typeface="+mn-ea"/>
                <a:cs typeface="Arial" charset="0"/>
              </a:rPr>
              <a:t>persimilis</a:t>
            </a:r>
            <a:r>
              <a:rPr kumimoji="0" lang="fr-FR" altLang="fr-FR" sz="1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 </a:t>
            </a: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peuvent, par exemple, être installés préventivement sur la culture. L’utilisation de ces auxiliaires est à anticiper car leur installation est longue. </a:t>
            </a:r>
          </a:p>
        </p:txBody>
      </p:sp>
      <p:pic>
        <p:nvPicPr>
          <p:cNvPr id="29" name="Image 28">
            <a:extLst>
              <a:ext uri="{FF2B5EF4-FFF2-40B4-BE49-F238E27FC236}">
                <a16:creationId xmlns:a16="http://schemas.microsoft.com/office/drawing/2014/main" id="{B04B9278-88CF-44F7-9454-0CC3F917871E}"/>
              </a:ext>
            </a:extLst>
          </p:cNvPr>
          <p:cNvPicPr>
            <a:picLocks noChangeAspect="1"/>
          </p:cNvPicPr>
          <p:nvPr/>
        </p:nvPicPr>
        <p:blipFill>
          <a:blip r:embed="rId5"/>
          <a:stretch>
            <a:fillRect/>
          </a:stretch>
        </p:blipFill>
        <p:spPr>
          <a:xfrm>
            <a:off x="192642" y="3840786"/>
            <a:ext cx="382261" cy="364686"/>
          </a:xfrm>
          <a:prstGeom prst="rect">
            <a:avLst/>
          </a:prstGeom>
        </p:spPr>
      </p:pic>
      <p:grpSp>
        <p:nvGrpSpPr>
          <p:cNvPr id="2" name="Groupe 1">
            <a:extLst>
              <a:ext uri="{FF2B5EF4-FFF2-40B4-BE49-F238E27FC236}">
                <a16:creationId xmlns:a16="http://schemas.microsoft.com/office/drawing/2014/main" id="{6898D355-593B-4084-89A5-478A23B16945}"/>
              </a:ext>
            </a:extLst>
          </p:cNvPr>
          <p:cNvGrpSpPr/>
          <p:nvPr/>
        </p:nvGrpSpPr>
        <p:grpSpPr>
          <a:xfrm>
            <a:off x="111443" y="4833605"/>
            <a:ext cx="6531610" cy="3554819"/>
            <a:chOff x="111443" y="4236055"/>
            <a:chExt cx="6531610" cy="3554819"/>
          </a:xfrm>
        </p:grpSpPr>
        <p:sp>
          <p:nvSpPr>
            <p:cNvPr id="31" name="ZoneTexte 6">
              <a:extLst>
                <a:ext uri="{FF2B5EF4-FFF2-40B4-BE49-F238E27FC236}">
                  <a16:creationId xmlns:a16="http://schemas.microsoft.com/office/drawing/2014/main" id="{5F19141C-5159-4E55-B305-1753B952288C}"/>
                </a:ext>
              </a:extLst>
            </p:cNvPr>
            <p:cNvSpPr txBox="1">
              <a:spLocks noChangeArrowheads="1"/>
            </p:cNvSpPr>
            <p:nvPr/>
          </p:nvSpPr>
          <p:spPr bwMode="auto">
            <a:xfrm>
              <a:off x="186690" y="4236055"/>
              <a:ext cx="6456363"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sz="1600" b="1" dirty="0">
                  <a:solidFill>
                    <a:srgbClr val="E9425C"/>
                  </a:solidFill>
                  <a:latin typeface="Arial" panose="020B0604020202020204" pitchFamily="34" charset="0"/>
                </a:rPr>
                <a:t>Botrytis</a:t>
              </a:r>
              <a:endParaRPr lang="fr-FR" sz="1400" b="1" dirty="0">
                <a:solidFill>
                  <a:srgbClr val="E9425C"/>
                </a:solidFill>
                <a:latin typeface="Arial" panose="020B0604020202020204" pitchFamily="34" charset="0"/>
              </a:endParaRPr>
            </a:p>
            <a:p>
              <a:pPr algn="just" eaLnBrk="1" hangingPunct="1">
                <a:spcBef>
                  <a:spcPct val="0"/>
                </a:spcBef>
                <a:buFontTx/>
                <a:buNone/>
              </a:pPr>
              <a:r>
                <a:rPr lang="fr-FR" sz="1400" b="1" dirty="0">
                  <a:solidFill>
                    <a:srgbClr val="2FB497"/>
                  </a:solidFill>
                  <a:latin typeface="Arial" panose="020B0604020202020204" pitchFamily="34" charset="0"/>
                </a:rPr>
                <a:t>Observations</a:t>
              </a:r>
            </a:p>
            <a:p>
              <a:pPr algn="just" eaLnBrk="1" hangingPunct="1">
                <a:spcBef>
                  <a:spcPct val="0"/>
                </a:spcBef>
                <a:buFontTx/>
                <a:buNone/>
              </a:pPr>
              <a:r>
                <a:rPr lang="fr-FR" sz="1100" dirty="0">
                  <a:latin typeface="Arial" panose="020B0604020202020204" pitchFamily="34" charset="0"/>
                </a:rPr>
                <a:t>Du </a:t>
              </a:r>
              <a:r>
                <a:rPr lang="fr-FR" sz="1100" i="1" dirty="0">
                  <a:latin typeface="Arial" panose="020B0604020202020204" pitchFamily="34" charset="0"/>
                </a:rPr>
                <a:t>Botrytis</a:t>
              </a:r>
              <a:r>
                <a:rPr lang="fr-FR" sz="1100" dirty="0">
                  <a:latin typeface="Arial" panose="020B0604020202020204" pitchFamily="34" charset="0"/>
                </a:rPr>
                <a:t> est signalé à un niveau moyen sur 2 parcelles du réseau  et une parcelles hors-réseau (sur fruit et dans le cœur) avec 5 à 10 % des plantes sont touchées. Comme pour l’oïdium, les conditions douces du mois de mars ont permis sont apparition mais le niveau de pression reste constant depuis sa première observation. Attention, nous sommes dans une période à risque sur le développement du Botrytis</a:t>
              </a:r>
            </a:p>
            <a:p>
              <a:pPr algn="just" eaLnBrk="1" hangingPunct="1">
                <a:spcBef>
                  <a:spcPct val="0"/>
                </a:spcBef>
                <a:buFontTx/>
                <a:buNone/>
              </a:pPr>
              <a:endParaRPr lang="fr-FR" sz="1100" dirty="0">
                <a:latin typeface="Arial" panose="020B0604020202020204" pitchFamily="34" charset="0"/>
              </a:endParaRPr>
            </a:p>
            <a:p>
              <a:pPr eaLnBrk="1" hangingPunct="1">
                <a:spcBef>
                  <a:spcPct val="0"/>
                </a:spcBef>
                <a:buFontTx/>
                <a:buNone/>
              </a:pPr>
              <a:r>
                <a:rPr lang="fr-FR" sz="1400" b="1" dirty="0">
                  <a:solidFill>
                    <a:srgbClr val="2FB497"/>
                  </a:solidFill>
                  <a:latin typeface="Arial" panose="020B0604020202020204" pitchFamily="34" charset="0"/>
                </a:rPr>
                <a:t>Gestion du risque</a:t>
              </a:r>
            </a:p>
            <a:p>
              <a:pPr algn="just" eaLnBrk="1" hangingPunct="1">
                <a:spcBef>
                  <a:spcPct val="0"/>
                </a:spcBef>
                <a:buFontTx/>
                <a:buNone/>
              </a:pPr>
              <a:r>
                <a:rPr lang="fr-FR" sz="1100" dirty="0">
                  <a:solidFill>
                    <a:srgbClr val="000000"/>
                  </a:solidFill>
                  <a:latin typeface="Arial" panose="020B0604020202020204" pitchFamily="34" charset="0"/>
                </a:rPr>
                <a:t>Cette maladie est favorisée par des conditions de culture humides, il est donc important d’assurer une bonne aération pour limiter son développement.</a:t>
              </a:r>
            </a:p>
            <a:p>
              <a:pPr algn="just" eaLnBrk="1" hangingPunct="1">
                <a:spcBef>
                  <a:spcPct val="0"/>
                </a:spcBef>
                <a:buFontTx/>
                <a:buNone/>
              </a:pPr>
              <a:endParaRPr lang="fr-FR" sz="1100" dirty="0">
                <a:solidFill>
                  <a:srgbClr val="000000"/>
                </a:solidFill>
                <a:latin typeface="Arial" panose="020B0604020202020204" pitchFamily="34" charset="0"/>
              </a:endParaRPr>
            </a:p>
            <a:p>
              <a:pPr algn="just" defTabSz="360000" eaLnBrk="1" hangingPunct="1">
                <a:spcBef>
                  <a:spcPct val="0"/>
                </a:spcBef>
                <a:buFontTx/>
                <a:buNone/>
              </a:pPr>
              <a:r>
                <a:rPr lang="fr-FR" sz="1100" dirty="0">
                  <a:solidFill>
                    <a:srgbClr val="000000"/>
                  </a:solidFill>
                  <a:latin typeface="Arial" panose="020B0604020202020204" pitchFamily="34" charset="0"/>
                </a:rPr>
                <a:t>	Des résistances ont été identifiées chez de nombreuses substances : </a:t>
              </a:r>
              <a:r>
                <a:rPr lang="fr-FR" sz="1100" dirty="0" err="1">
                  <a:solidFill>
                    <a:srgbClr val="000000"/>
                  </a:solidFill>
                  <a:latin typeface="Arial" panose="020B0604020202020204" pitchFamily="34" charset="0"/>
                </a:rPr>
                <a:t>fluopyram</a:t>
              </a:r>
              <a:r>
                <a:rPr lang="fr-FR" sz="1100" dirty="0">
                  <a:solidFill>
                    <a:srgbClr val="000000"/>
                  </a:solidFill>
                  <a:latin typeface="Arial" panose="020B0604020202020204" pitchFamily="34" charset="0"/>
                </a:rPr>
                <a:t>, </a:t>
              </a:r>
              <a:r>
                <a:rPr lang="fr-FR" sz="1100" dirty="0" err="1">
                  <a:solidFill>
                    <a:srgbClr val="000000"/>
                  </a:solidFill>
                  <a:latin typeface="Arial" panose="020B0604020202020204" pitchFamily="34" charset="0"/>
                </a:rPr>
                <a:t>boscalide</a:t>
              </a:r>
              <a:r>
                <a:rPr lang="fr-FR" sz="1100" dirty="0">
                  <a:solidFill>
                    <a:srgbClr val="000000"/>
                  </a:solidFill>
                  <a:latin typeface="Arial" panose="020B0604020202020204" pitchFamily="34" charset="0"/>
                </a:rPr>
                <a:t>, 	tous pyrazoles, </a:t>
              </a:r>
              <a:r>
                <a:rPr lang="fr-FR" sz="1100" dirty="0" err="1">
                  <a:solidFill>
                    <a:srgbClr val="000000"/>
                  </a:solidFill>
                  <a:latin typeface="Arial" panose="020B0604020202020204" pitchFamily="34" charset="0"/>
                </a:rPr>
                <a:t>strobilurines</a:t>
              </a:r>
              <a:r>
                <a:rPr lang="fr-FR" sz="1100" dirty="0">
                  <a:solidFill>
                    <a:srgbClr val="000000"/>
                  </a:solidFill>
                  <a:latin typeface="Arial" panose="020B0604020202020204" pitchFamily="34" charset="0"/>
                </a:rPr>
                <a:t>,</a:t>
              </a:r>
              <a:r>
                <a:rPr lang="fr-FR" sz="1100" dirty="0">
                  <a:latin typeface="Arial" panose="020B0604020202020204" pitchFamily="34" charset="0"/>
                </a:rPr>
                <a:t> fenhexamid, </a:t>
              </a:r>
              <a:r>
                <a:rPr lang="fr-FR" sz="1100" dirty="0" err="1">
                  <a:latin typeface="Arial" panose="020B0604020202020204" pitchFamily="34" charset="0"/>
                </a:rPr>
                <a:t>fenpyrazamine</a:t>
              </a:r>
              <a:endParaRPr lang="fr-FR" sz="1100" dirty="0">
                <a:latin typeface="Arial" panose="020B0604020202020204" pitchFamily="34" charset="0"/>
              </a:endParaRPr>
            </a:p>
            <a:p>
              <a:pPr algn="just" defTabSz="360000" eaLnBrk="1" hangingPunct="1">
                <a:spcBef>
                  <a:spcPct val="0"/>
                </a:spcBef>
                <a:buFontTx/>
                <a:buNone/>
              </a:pPr>
              <a:r>
                <a:rPr lang="fr-FR" sz="1100" dirty="0">
                  <a:solidFill>
                    <a:srgbClr val="000000"/>
                  </a:solidFill>
                  <a:latin typeface="Arial" panose="020B0604020202020204" pitchFamily="34" charset="0"/>
                </a:rPr>
                <a:t>	</a:t>
              </a:r>
              <a:r>
                <a:rPr lang="fr-FR" sz="1100" i="1" dirty="0">
                  <a:solidFill>
                    <a:srgbClr val="000000"/>
                  </a:solidFill>
                  <a:latin typeface="Arial" panose="020B0604020202020204" pitchFamily="34" charset="0"/>
                </a:rPr>
                <a:t>https://www.r4p-inra.fr/fr/statut-des-resistances-en-france/</a:t>
              </a:r>
            </a:p>
            <a:p>
              <a:pPr algn="just" eaLnBrk="1" hangingPunct="1">
                <a:spcBef>
                  <a:spcPct val="0"/>
                </a:spcBef>
                <a:buFontTx/>
                <a:buNone/>
              </a:pPr>
              <a:endParaRPr lang="fr-FR" sz="1100" dirty="0">
                <a:solidFill>
                  <a:srgbClr val="000000"/>
                </a:solidFill>
                <a:latin typeface="Arial" panose="020B0604020202020204" pitchFamily="34" charset="0"/>
              </a:endParaRPr>
            </a:p>
            <a:p>
              <a:pPr algn="just" defTabSz="360000">
                <a:spcBef>
                  <a:spcPct val="0"/>
                </a:spcBef>
                <a:buNone/>
              </a:pPr>
              <a:r>
                <a:rPr lang="fr-FR" sz="1100" dirty="0">
                  <a:solidFill>
                    <a:srgbClr val="000000"/>
                  </a:solidFill>
                  <a:latin typeface="Arial" panose="020B0604020202020204" pitchFamily="34" charset="0"/>
                </a:rPr>
                <a:t>	De plus, il est possible d’utiliser de manière préventive des produits de biocontrôle à base de      	champignon antagoniste, de levures ou de bactéries. Ces solutions de biocontrôle sont à 	utiliser tant que la pression est faible. </a:t>
              </a:r>
              <a:r>
                <a:rPr lang="fr-FR" altLang="fr-FR" sz="1100" dirty="0">
                  <a:solidFill>
                    <a:srgbClr val="000000"/>
                  </a:solidFill>
                  <a:latin typeface="Arial" panose="020B0604020202020204" pitchFamily="34" charset="0"/>
                </a:rPr>
                <a:t>La </a:t>
              </a:r>
              <a:r>
                <a:rPr lang="fr-FR" sz="1100" dirty="0">
                  <a:solidFill>
                    <a:srgbClr val="000000"/>
                  </a:solidFill>
                  <a:latin typeface="Arial" panose="020B0604020202020204" pitchFamily="34" charset="0"/>
                  <a:hlinkClick r:id="rId6"/>
                </a:rPr>
                <a:t>liste des substances de biocontrôles</a:t>
              </a:r>
              <a:r>
                <a:rPr lang="fr-FR" sz="1100" dirty="0">
                  <a:solidFill>
                    <a:srgbClr val="000000"/>
                  </a:solidFill>
                  <a:latin typeface="Arial" panose="020B0604020202020204" pitchFamily="34" charset="0"/>
                </a:rPr>
                <a:t> est disponible. </a:t>
              </a:r>
              <a:endParaRPr lang="fr-FR" sz="1100" i="1" dirty="0">
                <a:solidFill>
                  <a:srgbClr val="0000FF"/>
                </a:solidFill>
                <a:latin typeface="Arial" panose="020B0604020202020204" pitchFamily="34" charset="0"/>
              </a:endParaRPr>
            </a:p>
          </p:txBody>
        </p:sp>
        <p:pic>
          <p:nvPicPr>
            <p:cNvPr id="32" name="Image 31">
              <a:extLst>
                <a:ext uri="{FF2B5EF4-FFF2-40B4-BE49-F238E27FC236}">
                  <a16:creationId xmlns:a16="http://schemas.microsoft.com/office/drawing/2014/main" id="{306B5FF5-0CB5-413C-9235-4FF39A12FECA}"/>
                </a:ext>
              </a:extLst>
            </p:cNvPr>
            <p:cNvPicPr>
              <a:picLocks noChangeAspect="1"/>
            </p:cNvPicPr>
            <p:nvPr/>
          </p:nvPicPr>
          <p:blipFill rotWithShape="1">
            <a:blip r:embed="rId7"/>
            <a:srcRect b="22222"/>
            <a:stretch/>
          </p:blipFill>
          <p:spPr>
            <a:xfrm>
              <a:off x="111443" y="7260391"/>
              <a:ext cx="529308" cy="504056"/>
            </a:xfrm>
            <a:prstGeom prst="rect">
              <a:avLst/>
            </a:prstGeom>
          </p:spPr>
        </p:pic>
        <p:pic>
          <p:nvPicPr>
            <p:cNvPr id="33" name="Image 32">
              <a:extLst>
                <a:ext uri="{FF2B5EF4-FFF2-40B4-BE49-F238E27FC236}">
                  <a16:creationId xmlns:a16="http://schemas.microsoft.com/office/drawing/2014/main" id="{22FEE08F-4EA3-4168-A599-6F45D4339449}"/>
                </a:ext>
              </a:extLst>
            </p:cNvPr>
            <p:cNvPicPr>
              <a:picLocks noChangeAspect="1"/>
            </p:cNvPicPr>
            <p:nvPr/>
          </p:nvPicPr>
          <p:blipFill>
            <a:blip r:embed="rId8"/>
            <a:stretch>
              <a:fillRect/>
            </a:stretch>
          </p:blipFill>
          <p:spPr>
            <a:xfrm>
              <a:off x="111443" y="6425738"/>
              <a:ext cx="529308" cy="643384"/>
            </a:xfrm>
            <a:prstGeom prst="rect">
              <a:avLst/>
            </a:prstGeom>
          </p:spPr>
        </p:pic>
      </p:grpSp>
    </p:spTree>
    <p:extLst>
      <p:ext uri="{BB962C8B-B14F-4D97-AF65-F5344CB8AC3E}">
        <p14:creationId xmlns:p14="http://schemas.microsoft.com/office/powerpoint/2010/main" val="369101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2A533B3-71BC-4978-B28D-BFA69B4DBE39}"/>
              </a:ext>
            </a:extLst>
          </p:cNvPr>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FRAISE SOUS-ABRI</a:t>
            </a:r>
          </a:p>
        </p:txBody>
      </p:sp>
      <p:cxnSp>
        <p:nvCxnSpPr>
          <p:cNvPr id="6148" name="Connecteur droit 23">
            <a:extLst>
              <a:ext uri="{FF2B5EF4-FFF2-40B4-BE49-F238E27FC236}">
                <a16:creationId xmlns:a16="http://schemas.microsoft.com/office/drawing/2014/main" id="{3B2C5BE7-27CC-43F9-89FA-45AFCF57B108}"/>
              </a:ext>
            </a:extLst>
          </p:cNvPr>
          <p:cNvCxnSpPr>
            <a:cxnSpLocks noChangeShapeType="1"/>
          </p:cNvCxnSpPr>
          <p:nvPr/>
        </p:nvCxnSpPr>
        <p:spPr bwMode="auto">
          <a:xfrm>
            <a:off x="349250" y="8892480"/>
            <a:ext cx="6159500" cy="0"/>
          </a:xfrm>
          <a:prstGeom prst="straightConnector1">
            <a:avLst/>
          </a:prstGeom>
          <a:noFill/>
          <a:ln w="38103">
            <a:solidFill>
              <a:srgbClr val="EA4A63"/>
            </a:solidFill>
            <a:miter lim="800000"/>
            <a:headEnd/>
            <a:tailEnd/>
          </a:ln>
          <a:extLst>
            <a:ext uri="{909E8E84-426E-40DD-AFC4-6F175D3DCCD1}">
              <a14:hiddenFill xmlns:a14="http://schemas.microsoft.com/office/drawing/2010/main">
                <a:noFill/>
              </a14:hiddenFill>
            </a:ext>
          </a:extLst>
        </p:spPr>
      </p:cxnSp>
      <p:pic>
        <p:nvPicPr>
          <p:cNvPr id="6149" name="Image 20" descr="Image11.png">
            <a:hlinkClick r:id="" action="ppaction://hlinkshowjump?jump=firstslide"/>
            <a:extLst>
              <a:ext uri="{FF2B5EF4-FFF2-40B4-BE49-F238E27FC236}">
                <a16:creationId xmlns:a16="http://schemas.microsoft.com/office/drawing/2014/main" id="{6AE5EDB3-5994-4F84-9FD5-88500739048C}"/>
              </a:ext>
            </a:extLst>
          </p:cNvPr>
          <p:cNvPicPr>
            <a:picLocks noChangeAspect="1"/>
          </p:cNvPicPr>
          <p:nvPr/>
        </p:nvPicPr>
        <p:blipFill>
          <a:blip r:embed="rId2">
            <a:extLst>
              <a:ext uri="{28A0092B-C50C-407E-A947-70E740481C1C}">
                <a14:useLocalDpi xmlns:a14="http://schemas.microsoft.com/office/drawing/2010/main" val="0"/>
              </a:ext>
            </a:extLst>
          </a:blip>
          <a:srcRect t="32715"/>
          <a:stretch>
            <a:fillRect/>
          </a:stretch>
        </p:blipFill>
        <p:spPr bwMode="auto">
          <a:xfrm>
            <a:off x="5876925" y="0"/>
            <a:ext cx="8413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 name="Groupe 26">
            <a:extLst>
              <a:ext uri="{FF2B5EF4-FFF2-40B4-BE49-F238E27FC236}">
                <a16:creationId xmlns:a16="http://schemas.microsoft.com/office/drawing/2014/main" id="{81BBECB8-4A28-4CF1-BAD3-BD431A480A3E}"/>
              </a:ext>
            </a:extLst>
          </p:cNvPr>
          <p:cNvGrpSpPr/>
          <p:nvPr/>
        </p:nvGrpSpPr>
        <p:grpSpPr>
          <a:xfrm>
            <a:off x="5084421" y="1485961"/>
            <a:ext cx="1512000" cy="2463537"/>
            <a:chOff x="2709334" y="971599"/>
            <a:chExt cx="1512000" cy="2463537"/>
          </a:xfrm>
        </p:grpSpPr>
        <p:pic>
          <p:nvPicPr>
            <p:cNvPr id="28" name="Image 1">
              <a:extLst>
                <a:ext uri="{FF2B5EF4-FFF2-40B4-BE49-F238E27FC236}">
                  <a16:creationId xmlns:a16="http://schemas.microsoft.com/office/drawing/2014/main" id="{B2E1682E-152B-483B-89D6-38D79BE637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790" t="20601" r="18156" b="16400"/>
            <a:stretch/>
          </p:blipFill>
          <p:spPr bwMode="auto">
            <a:xfrm>
              <a:off x="2709334" y="2051720"/>
              <a:ext cx="1512000" cy="1151511"/>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31" name="ZoneTexte 30">
              <a:extLst>
                <a:ext uri="{FF2B5EF4-FFF2-40B4-BE49-F238E27FC236}">
                  <a16:creationId xmlns:a16="http://schemas.microsoft.com/office/drawing/2014/main" id="{B987FE05-3E5C-4020-9B30-FF09BEDD00D8}"/>
                </a:ext>
              </a:extLst>
            </p:cNvPr>
            <p:cNvSpPr txBox="1"/>
            <p:nvPr/>
          </p:nvSpPr>
          <p:spPr>
            <a:xfrm>
              <a:off x="2709334" y="3203231"/>
              <a:ext cx="1512000" cy="231905"/>
            </a:xfrm>
            <a:prstGeom prst="rect">
              <a:avLst/>
            </a:prstGeom>
            <a:solidFill>
              <a:schemeClr val="bg1">
                <a:lumMod val="85000"/>
              </a:schemeClr>
            </a:solidFill>
            <a:ln w="6350">
              <a:solidFill>
                <a:schemeClr val="bg1">
                  <a:lumMod val="50000"/>
                </a:schemeClr>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900" dirty="0">
                  <a:solidFill>
                    <a:prstClr val="black"/>
                  </a:solidFill>
                </a:rPr>
                <a:t>Pucerons sur fraisier</a:t>
              </a:r>
              <a:endParaRPr kumimoji="0" lang="fr-FR" sz="900" b="0" u="none" strike="noStrike" kern="1200" cap="none" spc="0" normalizeH="0" baseline="0" noProof="0" dirty="0">
                <a:ln>
                  <a:noFill/>
                </a:ln>
                <a:solidFill>
                  <a:prstClr val="black"/>
                </a:solidFill>
                <a:effectLst/>
                <a:uLnTx/>
                <a:uFillTx/>
                <a:latin typeface="Arial" charset="0"/>
                <a:ea typeface="+mn-ea"/>
                <a:cs typeface="Arial" charset="0"/>
              </a:endParaRPr>
            </a:p>
          </p:txBody>
        </p:sp>
        <p:pic>
          <p:nvPicPr>
            <p:cNvPr id="32" name="Image 31">
              <a:extLst>
                <a:ext uri="{FF2B5EF4-FFF2-40B4-BE49-F238E27FC236}">
                  <a16:creationId xmlns:a16="http://schemas.microsoft.com/office/drawing/2014/main" id="{B4D34619-81CC-4233-8E49-D1445D642E95}"/>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16000" contrast="13000"/>
                      </a14:imgEffect>
                    </a14:imgLayer>
                  </a14:imgProps>
                </a:ext>
                <a:ext uri="{28A0092B-C50C-407E-A947-70E740481C1C}">
                  <a14:useLocalDpi xmlns:a14="http://schemas.microsoft.com/office/drawing/2010/main" val="0"/>
                </a:ext>
              </a:extLst>
            </a:blip>
            <a:srcRect t="19868" b="26553"/>
            <a:stretch/>
          </p:blipFill>
          <p:spPr>
            <a:xfrm>
              <a:off x="2709334" y="971599"/>
              <a:ext cx="1512000" cy="1080121"/>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grpSp>
        <p:nvGrpSpPr>
          <p:cNvPr id="3" name="Groupe 2">
            <a:extLst>
              <a:ext uri="{FF2B5EF4-FFF2-40B4-BE49-F238E27FC236}">
                <a16:creationId xmlns:a16="http://schemas.microsoft.com/office/drawing/2014/main" id="{92B60392-0C5B-4CC0-A79F-FC515EDBEB25}"/>
              </a:ext>
            </a:extLst>
          </p:cNvPr>
          <p:cNvGrpSpPr/>
          <p:nvPr/>
        </p:nvGrpSpPr>
        <p:grpSpPr>
          <a:xfrm>
            <a:off x="260862" y="4514072"/>
            <a:ext cx="6372852" cy="3946360"/>
            <a:chOff x="260862" y="4730096"/>
            <a:chExt cx="6372852" cy="3946360"/>
          </a:xfrm>
        </p:grpSpPr>
        <p:grpSp>
          <p:nvGrpSpPr>
            <p:cNvPr id="2" name="Groupe 1">
              <a:extLst>
                <a:ext uri="{FF2B5EF4-FFF2-40B4-BE49-F238E27FC236}">
                  <a16:creationId xmlns:a16="http://schemas.microsoft.com/office/drawing/2014/main" id="{092E21BE-3251-4AA3-88AB-1A5EAE70FD6B}"/>
                </a:ext>
              </a:extLst>
            </p:cNvPr>
            <p:cNvGrpSpPr/>
            <p:nvPr/>
          </p:nvGrpSpPr>
          <p:grpSpPr>
            <a:xfrm>
              <a:off x="280610" y="4730096"/>
              <a:ext cx="6353104" cy="3946360"/>
              <a:chOff x="278479" y="5020408"/>
              <a:chExt cx="6353104" cy="3946360"/>
            </a:xfrm>
          </p:grpSpPr>
          <p:sp>
            <p:nvSpPr>
              <p:cNvPr id="35" name="ZoneTexte 6">
                <a:extLst>
                  <a:ext uri="{FF2B5EF4-FFF2-40B4-BE49-F238E27FC236}">
                    <a16:creationId xmlns:a16="http://schemas.microsoft.com/office/drawing/2014/main" id="{8C86F09E-ADCB-4E03-9E78-1795519BE220}"/>
                  </a:ext>
                </a:extLst>
              </p:cNvPr>
              <p:cNvSpPr txBox="1">
                <a:spLocks noChangeArrowheads="1"/>
              </p:cNvSpPr>
              <p:nvPr/>
            </p:nvSpPr>
            <p:spPr bwMode="auto">
              <a:xfrm>
                <a:off x="278479" y="5020408"/>
                <a:ext cx="635310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600" b="1" dirty="0">
                    <a:solidFill>
                      <a:srgbClr val="E9425C"/>
                    </a:solidFill>
                    <a:latin typeface="Arial" panose="020B0604020202020204" pitchFamily="34" charset="0"/>
                  </a:rPr>
                  <a:t>Oïdium</a:t>
                </a:r>
                <a:endParaRPr lang="fr-FR" altLang="fr-FR" sz="1400" b="1" dirty="0">
                  <a:solidFill>
                    <a:srgbClr val="E9425C"/>
                  </a:solidFill>
                  <a:latin typeface="Arial" panose="020B0604020202020204" pitchFamily="34" charset="0"/>
                </a:endParaRPr>
              </a:p>
              <a:p>
                <a:pPr algn="just" eaLnBrk="1" hangingPunct="1">
                  <a:spcBef>
                    <a:spcPct val="0"/>
                  </a:spcBef>
                  <a:buFontTx/>
                  <a:buNone/>
                </a:pPr>
                <a:r>
                  <a:rPr lang="fr-FR" altLang="fr-FR" sz="1400" b="1" dirty="0">
                    <a:solidFill>
                      <a:srgbClr val="2FB497"/>
                    </a:solidFill>
                    <a:latin typeface="Arial" panose="020B0604020202020204" pitchFamily="34" charset="0"/>
                  </a:rPr>
                  <a:t>Observations</a:t>
                </a:r>
              </a:p>
              <a:p>
                <a:pPr algn="just">
                  <a:spcBef>
                    <a:spcPct val="0"/>
                  </a:spcBef>
                  <a:buFontTx/>
                  <a:buNone/>
                </a:pPr>
                <a:r>
                  <a:rPr lang="fr-FR" altLang="fr-FR" sz="1100" dirty="0">
                    <a:latin typeface="Arial" panose="020B0604020202020204" pitchFamily="34" charset="0"/>
                  </a:rPr>
                  <a:t>La présence d’oïdium est signalée sur 4 parcelles du réseau, déjà touchées lors du précédent BSV pour trois d’entre elles. Parmi ces parcelles, le niveau de pression est faible avec 5 à 10 % des plantes touchées pour 3 d’entres elles. La quatrième parcelle, est plus touchée avec un niveau de pression élevé pour 50% des plantes touchées (pantes et fruits). 2 parcelles hors réseau ont également signalé une pression oïdium moyenne avec 10 à 20 % des plantes touchées (essentiellement sur les fruits). La pression en maladie augmente sur le territoire en cohérence avec les conditions climatiques douces. Le niveau de risque est fort.</a:t>
                </a:r>
              </a:p>
            </p:txBody>
          </p:sp>
          <p:grpSp>
            <p:nvGrpSpPr>
              <p:cNvPr id="37" name="Groupe 36">
                <a:extLst>
                  <a:ext uri="{FF2B5EF4-FFF2-40B4-BE49-F238E27FC236}">
                    <a16:creationId xmlns:a16="http://schemas.microsoft.com/office/drawing/2014/main" id="{9D7CAC30-1F55-4E4A-B7B7-3D5D81B24300}"/>
                  </a:ext>
                </a:extLst>
              </p:cNvPr>
              <p:cNvGrpSpPr/>
              <p:nvPr/>
            </p:nvGrpSpPr>
            <p:grpSpPr>
              <a:xfrm>
                <a:off x="5268969" y="6894665"/>
                <a:ext cx="1339200" cy="1333401"/>
                <a:chOff x="5294939" y="7740532"/>
                <a:chExt cx="1339200" cy="1333401"/>
              </a:xfrm>
            </p:grpSpPr>
            <p:pic>
              <p:nvPicPr>
                <p:cNvPr id="38" name="Image 3">
                  <a:extLst>
                    <a:ext uri="{FF2B5EF4-FFF2-40B4-BE49-F238E27FC236}">
                      <a16:creationId xmlns:a16="http://schemas.microsoft.com/office/drawing/2014/main" id="{BB0187EC-526C-45B1-9697-A7F3BC3D3B8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95542" y="7740532"/>
                  <a:ext cx="1337995" cy="1194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ZoneTexte 38">
                  <a:extLst>
                    <a:ext uri="{FF2B5EF4-FFF2-40B4-BE49-F238E27FC236}">
                      <a16:creationId xmlns:a16="http://schemas.microsoft.com/office/drawing/2014/main" id="{6AAC57F0-FFD2-4D71-B9C8-12A5F000D27F}"/>
                    </a:ext>
                  </a:extLst>
                </p:cNvPr>
                <p:cNvSpPr txBox="1"/>
                <p:nvPr/>
              </p:nvSpPr>
              <p:spPr>
                <a:xfrm>
                  <a:off x="5294939" y="8843101"/>
                  <a:ext cx="1339200" cy="230832"/>
                </a:xfrm>
                <a:prstGeom prst="rect">
                  <a:avLst/>
                </a:prstGeom>
                <a:solidFill>
                  <a:schemeClr val="bg1">
                    <a:lumMod val="85000"/>
                  </a:schemeClr>
                </a:solidFill>
                <a:ln w="6350">
                  <a:solidFill>
                    <a:schemeClr val="bg1">
                      <a:lumMod val="50000"/>
                    </a:schemeClr>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900" dirty="0">
                      <a:solidFill>
                        <a:prstClr val="black"/>
                      </a:solidFill>
                    </a:rPr>
                    <a:t>Oïdium sur fruit</a:t>
                  </a:r>
                  <a:endParaRPr kumimoji="0" lang="fr-FR" sz="900" b="0" u="none" strike="noStrike" kern="1200" cap="none" spc="0" normalizeH="0" baseline="0" noProof="0" dirty="0">
                    <a:ln>
                      <a:noFill/>
                    </a:ln>
                    <a:solidFill>
                      <a:prstClr val="black"/>
                    </a:solidFill>
                    <a:effectLst/>
                    <a:uLnTx/>
                    <a:uFillTx/>
                    <a:latin typeface="Arial" charset="0"/>
                    <a:ea typeface="+mn-ea"/>
                    <a:cs typeface="Arial" charset="0"/>
                  </a:endParaRPr>
                </a:p>
              </p:txBody>
            </p:sp>
          </p:grpSp>
          <p:sp>
            <p:nvSpPr>
              <p:cNvPr id="18" name="ZoneTexte 6">
                <a:extLst>
                  <a:ext uri="{FF2B5EF4-FFF2-40B4-BE49-F238E27FC236}">
                    <a16:creationId xmlns:a16="http://schemas.microsoft.com/office/drawing/2014/main" id="{55801560-9063-4900-9EEB-17414EAA7046}"/>
                  </a:ext>
                </a:extLst>
              </p:cNvPr>
              <p:cNvSpPr txBox="1">
                <a:spLocks noChangeArrowheads="1"/>
              </p:cNvSpPr>
              <p:nvPr/>
            </p:nvSpPr>
            <p:spPr bwMode="auto">
              <a:xfrm>
                <a:off x="309379" y="6766166"/>
                <a:ext cx="4906483"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400" b="1" dirty="0">
                    <a:solidFill>
                      <a:srgbClr val="2FB497"/>
                    </a:solidFill>
                    <a:latin typeface="Arial" panose="020B0604020202020204" pitchFamily="34" charset="0"/>
                  </a:rPr>
                  <a:t>Gestion du risque</a:t>
                </a:r>
              </a:p>
              <a:p>
                <a:pPr algn="just" defTabSz="360000">
                  <a:spcBef>
                    <a:spcPct val="0"/>
                  </a:spcBef>
                  <a:buNone/>
                </a:pPr>
                <a:r>
                  <a:rPr lang="fr-FR" sz="1400" dirty="0">
                    <a:solidFill>
                      <a:srgbClr val="000000"/>
                    </a:solidFill>
                    <a:latin typeface="Arial" panose="020B0604020202020204" pitchFamily="34" charset="0"/>
                  </a:rPr>
                  <a:t>	</a:t>
                </a:r>
                <a:r>
                  <a:rPr lang="fr-FR" sz="1100" dirty="0">
                    <a:latin typeface="Arial" panose="020B0604020202020204" pitchFamily="34" charset="0"/>
                  </a:rPr>
                  <a:t>Des résistances au </a:t>
                </a:r>
                <a:r>
                  <a:rPr lang="fr-FR" sz="1100" dirty="0" err="1">
                    <a:latin typeface="Arial" panose="020B0604020202020204" pitchFamily="34" charset="0"/>
                  </a:rPr>
                  <a:t>myclobutanil</a:t>
                </a:r>
                <a:r>
                  <a:rPr lang="fr-FR" sz="1100" dirty="0">
                    <a:latin typeface="Arial" panose="020B0604020202020204" pitchFamily="34" charset="0"/>
                  </a:rPr>
                  <a:t> et au </a:t>
                </a:r>
                <a:r>
                  <a:rPr lang="fr-FR" sz="1100" dirty="0" err="1">
                    <a:latin typeface="Arial" panose="020B0604020202020204" pitchFamily="34" charset="0"/>
                  </a:rPr>
                  <a:t>penconazole</a:t>
                </a:r>
                <a:r>
                  <a:rPr lang="fr-FR" sz="1100" dirty="0">
                    <a:latin typeface="Arial" panose="020B0604020202020204" pitchFamily="34" charset="0"/>
                  </a:rPr>
                  <a:t> ont été identifiées</a:t>
                </a:r>
              </a:p>
              <a:p>
                <a:pPr algn="just" defTabSz="360000" eaLnBrk="1" hangingPunct="1">
                  <a:spcBef>
                    <a:spcPct val="0"/>
                  </a:spcBef>
                  <a:buFontTx/>
                  <a:buNone/>
                </a:pPr>
                <a:r>
                  <a:rPr lang="fr-FR" sz="1100" dirty="0">
                    <a:latin typeface="Arial" panose="020B0604020202020204" pitchFamily="34" charset="0"/>
                  </a:rPr>
                  <a:t>	</a:t>
                </a:r>
                <a:r>
                  <a:rPr lang="fr-FR" sz="1100" i="1" dirty="0">
                    <a:latin typeface="Arial" panose="020B0604020202020204" pitchFamily="34" charset="0"/>
                  </a:rPr>
                  <a:t>https://www.r4p-inra.fr/fr/statut-des-resistances-en-france/</a:t>
                </a:r>
              </a:p>
              <a:p>
                <a:pPr algn="just" eaLnBrk="1" hangingPunct="1">
                  <a:spcBef>
                    <a:spcPct val="0"/>
                  </a:spcBef>
                  <a:buFontTx/>
                  <a:buNone/>
                </a:pPr>
                <a:endParaRPr lang="fr-FR" altLang="fr-FR" sz="1100" dirty="0">
                  <a:solidFill>
                    <a:srgbClr val="000000"/>
                  </a:solidFill>
                  <a:latin typeface="Arial" panose="020B0604020202020204" pitchFamily="34" charset="0"/>
                </a:endParaRPr>
              </a:p>
              <a:p>
                <a:pPr algn="just" eaLnBrk="1" hangingPunct="1">
                  <a:spcBef>
                    <a:spcPct val="0"/>
                  </a:spcBef>
                  <a:buFontTx/>
                  <a:buNone/>
                </a:pPr>
                <a:r>
                  <a:rPr lang="fr-FR" altLang="fr-FR" sz="1100" dirty="0">
                    <a:solidFill>
                      <a:srgbClr val="000000"/>
                    </a:solidFill>
                    <a:latin typeface="Arial" panose="020B0604020202020204" pitchFamily="34" charset="0"/>
                  </a:rPr>
                  <a:t>La principale mesure prophylactique à mettre en œuvre contre cette maladie est le choix de variétés peu sensibles…</a:t>
                </a:r>
              </a:p>
              <a:p>
                <a:pPr algn="just" defTabSz="360000">
                  <a:spcBef>
                    <a:spcPct val="0"/>
                  </a:spcBef>
                  <a:buNone/>
                </a:pPr>
                <a:r>
                  <a:rPr lang="fr-FR" altLang="fr-FR" sz="1100" dirty="0">
                    <a:solidFill>
                      <a:srgbClr val="000000"/>
                    </a:solidFill>
                    <a:latin typeface="Arial" panose="020B0604020202020204" pitchFamily="34" charset="0"/>
                  </a:rPr>
                  <a:t>	Plusieurs produits de biocontrôle sont utilisables pour protéger les 	cultures de fraise contre l’oïdium, ils doivent être utilisés précocement 	et répétés pour permettre un contrôle efficace de la maladie. Ces solutions de biocontrôle sont à utiliser tant que la pression est faible et la majorité doit être appliquée de manière préventive. La </a:t>
                </a:r>
                <a:r>
                  <a:rPr lang="fr-FR" sz="1100" dirty="0">
                    <a:solidFill>
                      <a:srgbClr val="000000"/>
                    </a:solidFill>
                    <a:latin typeface="Arial" panose="020B0604020202020204" pitchFamily="34" charset="0"/>
                    <a:hlinkClick r:id="rId7"/>
                  </a:rPr>
                  <a:t>liste des substances de biocontrôles</a:t>
                </a:r>
                <a:r>
                  <a:rPr lang="fr-FR" sz="1100" dirty="0">
                    <a:solidFill>
                      <a:srgbClr val="000000"/>
                    </a:solidFill>
                    <a:latin typeface="Arial" panose="020B0604020202020204" pitchFamily="34" charset="0"/>
                  </a:rPr>
                  <a:t> est disponible.</a:t>
                </a:r>
                <a:endParaRPr lang="fr-FR" altLang="fr-FR" sz="1100" b="1" dirty="0">
                  <a:solidFill>
                    <a:srgbClr val="000000"/>
                  </a:solidFill>
                  <a:latin typeface="Arial" panose="020B0604020202020204" pitchFamily="34" charset="0"/>
                </a:endParaRPr>
              </a:p>
            </p:txBody>
          </p:sp>
        </p:grpSp>
        <p:pic>
          <p:nvPicPr>
            <p:cNvPr id="20" name="Image 19">
              <a:extLst>
                <a:ext uri="{FF2B5EF4-FFF2-40B4-BE49-F238E27FC236}">
                  <a16:creationId xmlns:a16="http://schemas.microsoft.com/office/drawing/2014/main" id="{C43BFD96-34A8-4ADE-8C79-3667E99BE38C}"/>
                </a:ext>
              </a:extLst>
            </p:cNvPr>
            <p:cNvPicPr>
              <a:picLocks noChangeAspect="1"/>
            </p:cNvPicPr>
            <p:nvPr/>
          </p:nvPicPr>
          <p:blipFill>
            <a:blip r:embed="rId8"/>
            <a:stretch>
              <a:fillRect/>
            </a:stretch>
          </p:blipFill>
          <p:spPr>
            <a:xfrm>
              <a:off x="260862" y="7650385"/>
              <a:ext cx="530398" cy="506012"/>
            </a:xfrm>
            <a:prstGeom prst="rect">
              <a:avLst/>
            </a:prstGeom>
          </p:spPr>
        </p:pic>
        <p:pic>
          <p:nvPicPr>
            <p:cNvPr id="21" name="Image 20">
              <a:extLst>
                <a:ext uri="{FF2B5EF4-FFF2-40B4-BE49-F238E27FC236}">
                  <a16:creationId xmlns:a16="http://schemas.microsoft.com/office/drawing/2014/main" id="{2DF368DA-A6FD-4BC1-8980-271B10FDCB71}"/>
                </a:ext>
              </a:extLst>
            </p:cNvPr>
            <p:cNvPicPr>
              <a:picLocks noChangeAspect="1"/>
            </p:cNvPicPr>
            <p:nvPr/>
          </p:nvPicPr>
          <p:blipFill>
            <a:blip r:embed="rId9"/>
            <a:stretch>
              <a:fillRect/>
            </a:stretch>
          </p:blipFill>
          <p:spPr>
            <a:xfrm>
              <a:off x="260862" y="6652327"/>
              <a:ext cx="529308" cy="643384"/>
            </a:xfrm>
            <a:prstGeom prst="rect">
              <a:avLst/>
            </a:prstGeom>
          </p:spPr>
        </p:pic>
      </p:grpSp>
      <p:grpSp>
        <p:nvGrpSpPr>
          <p:cNvPr id="4" name="Groupe 3">
            <a:extLst>
              <a:ext uri="{FF2B5EF4-FFF2-40B4-BE49-F238E27FC236}">
                <a16:creationId xmlns:a16="http://schemas.microsoft.com/office/drawing/2014/main" id="{CAEB1140-F6AE-4680-99E3-FA9CF0EB08D4}"/>
              </a:ext>
            </a:extLst>
          </p:cNvPr>
          <p:cNvGrpSpPr/>
          <p:nvPr/>
        </p:nvGrpSpPr>
        <p:grpSpPr>
          <a:xfrm>
            <a:off x="187673" y="539552"/>
            <a:ext cx="6329593" cy="3775487"/>
            <a:chOff x="187673" y="539558"/>
            <a:chExt cx="6329593" cy="3775487"/>
          </a:xfrm>
        </p:grpSpPr>
        <p:grpSp>
          <p:nvGrpSpPr>
            <p:cNvPr id="23" name="Groupe 22">
              <a:extLst>
                <a:ext uri="{FF2B5EF4-FFF2-40B4-BE49-F238E27FC236}">
                  <a16:creationId xmlns:a16="http://schemas.microsoft.com/office/drawing/2014/main" id="{E6C4EE05-4FAC-45CA-AB14-CE36E2603503}"/>
                </a:ext>
              </a:extLst>
            </p:cNvPr>
            <p:cNvGrpSpPr/>
            <p:nvPr/>
          </p:nvGrpSpPr>
          <p:grpSpPr>
            <a:xfrm>
              <a:off x="187673" y="539558"/>
              <a:ext cx="6329593" cy="1985159"/>
              <a:chOff x="262138" y="683574"/>
              <a:chExt cx="6329593" cy="1985159"/>
            </a:xfrm>
          </p:grpSpPr>
          <p:sp>
            <p:nvSpPr>
              <p:cNvPr id="24" name="ZoneTexte 6">
                <a:extLst>
                  <a:ext uri="{FF2B5EF4-FFF2-40B4-BE49-F238E27FC236}">
                    <a16:creationId xmlns:a16="http://schemas.microsoft.com/office/drawing/2014/main" id="{E1F67E1C-8779-41A9-AA1F-9A4A88082827}"/>
                  </a:ext>
                </a:extLst>
              </p:cNvPr>
              <p:cNvSpPr txBox="1">
                <a:spLocks noChangeArrowheads="1"/>
              </p:cNvSpPr>
              <p:nvPr/>
            </p:nvSpPr>
            <p:spPr bwMode="auto">
              <a:xfrm>
                <a:off x="262138" y="755576"/>
                <a:ext cx="63295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endParaRPr lang="fr-FR" altLang="fr-FR" sz="1100" dirty="0">
                  <a:latin typeface="Arial" panose="020B0604020202020204" pitchFamily="34" charset="0"/>
                </a:endParaRPr>
              </a:p>
            </p:txBody>
          </p:sp>
          <p:sp>
            <p:nvSpPr>
              <p:cNvPr id="26" name="ZoneTexte 6">
                <a:extLst>
                  <a:ext uri="{FF2B5EF4-FFF2-40B4-BE49-F238E27FC236}">
                    <a16:creationId xmlns:a16="http://schemas.microsoft.com/office/drawing/2014/main" id="{6A2219B8-2442-409E-BDF2-90366D7602D4}"/>
                  </a:ext>
                </a:extLst>
              </p:cNvPr>
              <p:cNvSpPr txBox="1">
                <a:spLocks noChangeArrowheads="1"/>
              </p:cNvSpPr>
              <p:nvPr/>
            </p:nvSpPr>
            <p:spPr bwMode="auto">
              <a:xfrm>
                <a:off x="336043" y="683574"/>
                <a:ext cx="4751038" cy="198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600" b="1" dirty="0">
                    <a:solidFill>
                      <a:srgbClr val="E9425C"/>
                    </a:solidFill>
                    <a:latin typeface="Arial" panose="020B0604020202020204" pitchFamily="34" charset="0"/>
                  </a:rPr>
                  <a:t>Pucerons</a:t>
                </a:r>
              </a:p>
              <a:p>
                <a:pPr algn="just" eaLnBrk="1" hangingPunct="1">
                  <a:spcBef>
                    <a:spcPct val="0"/>
                  </a:spcBef>
                  <a:buFontTx/>
                  <a:buNone/>
                </a:pPr>
                <a:r>
                  <a:rPr lang="fr-FR" altLang="fr-FR" sz="1400" b="1" dirty="0">
                    <a:solidFill>
                      <a:srgbClr val="2FB497"/>
                    </a:solidFill>
                    <a:latin typeface="Arial" panose="020B0604020202020204" pitchFamily="34" charset="0"/>
                  </a:rPr>
                  <a:t>Observations</a:t>
                </a:r>
              </a:p>
              <a:p>
                <a:pPr algn="just">
                  <a:spcBef>
                    <a:spcPct val="0"/>
                  </a:spcBef>
                  <a:spcAft>
                    <a:spcPts val="0"/>
                  </a:spcAft>
                  <a:buNone/>
                </a:pPr>
                <a:r>
                  <a:rPr lang="fr-FR" altLang="fr-FR" sz="1100" dirty="0">
                    <a:solidFill>
                      <a:srgbClr val="000000"/>
                    </a:solidFill>
                    <a:latin typeface="Arial" panose="020B0604020202020204" pitchFamily="34" charset="0"/>
                  </a:rPr>
                  <a:t>Des pucerons sont observés sur 6 parcelles du réseau à un niveau de pression moyen avec 5 à 40 % de plantes atteintes. Une parcelle, située dans le département 13, présente toujours un pourcentage de plantes touchées plus élevé (40 % actuellement). La pression tend à diminuer avec l’installation des auxiliaires et les interventions dans les cas les plus problématiques. Le niveau de risque puceron reste fort en cohérence avec les températures douces en journée. Il est important de continuer les lâchers d’auxiliaires en attendant que les populations s’installent.</a:t>
                </a:r>
              </a:p>
            </p:txBody>
          </p:sp>
        </p:grpSp>
        <p:sp>
          <p:nvSpPr>
            <p:cNvPr id="25" name="ZoneTexte 24">
              <a:extLst>
                <a:ext uri="{FF2B5EF4-FFF2-40B4-BE49-F238E27FC236}">
                  <a16:creationId xmlns:a16="http://schemas.microsoft.com/office/drawing/2014/main" id="{26A39678-445D-4E75-8DBA-10D2A7DEA495}"/>
                </a:ext>
              </a:extLst>
            </p:cNvPr>
            <p:cNvSpPr txBox="1"/>
            <p:nvPr/>
          </p:nvSpPr>
          <p:spPr>
            <a:xfrm>
              <a:off x="261579" y="2483774"/>
              <a:ext cx="4751038" cy="183127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r-FR" altLang="fr-FR" sz="1400" b="1" i="0" u="none" strike="noStrike" kern="1200" cap="none" spc="0" normalizeH="0" baseline="0" noProof="0" dirty="0">
                  <a:ln>
                    <a:noFill/>
                  </a:ln>
                  <a:solidFill>
                    <a:srgbClr val="2FB497"/>
                  </a:solidFill>
                  <a:effectLst/>
                  <a:uLnTx/>
                  <a:uFillTx/>
                  <a:latin typeface="Arial" panose="020B0604020202020204" pitchFamily="34" charset="0"/>
                  <a:ea typeface="+mn-ea"/>
                  <a:cs typeface="Arial" charset="0"/>
                </a:rPr>
                <a:t>Gestion du risque</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Une surveillance régulière de la culture est essentielle pour repérer rapidement les premiers foyers. Dés la première détection il est recommandé d’intervenir avec des applications localisées sur les foyers et/ou d’introduire des auxiliaires. Des produits de biocontrôle à base de sels potassiques d’acides gras ou de </a:t>
              </a:r>
              <a:r>
                <a:rPr kumimoji="0" lang="fr-FR" altLang="fr-FR" sz="11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charset="0"/>
                </a:rPr>
                <a:t>maltodextrine</a:t>
              </a: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 peuvent être utilisés.</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endParaRPr>
            </a:p>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rPr>
                <a:t>Des éléments de stratégie de Protection Biologique Intégrée sont détaillés dans la fiche Ressources : « Protection Biologique Intégrée du fraisier sous abri » disponible sur le site de l’APREL : </a:t>
              </a:r>
              <a:r>
                <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hlinkClick r:id="rId10"/>
                </a:rPr>
                <a:t>www.aprel.fr</a:t>
              </a:r>
              <a:endParaRPr kumimoji="0" lang="fr-FR" altLang="fr-F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charset="0"/>
              </a:endParaRPr>
            </a:p>
          </p:txBody>
        </p:sp>
      </p:grpSp>
    </p:spTree>
    <p:extLst>
      <p:ext uri="{BB962C8B-B14F-4D97-AF65-F5344CB8AC3E}">
        <p14:creationId xmlns:p14="http://schemas.microsoft.com/office/powerpoint/2010/main" val="195933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ZoneTexte 35">
            <a:extLst>
              <a:ext uri="{FF2B5EF4-FFF2-40B4-BE49-F238E27FC236}">
                <a16:creationId xmlns:a16="http://schemas.microsoft.com/office/drawing/2014/main" id="{F5043ED8-E4C0-410B-8621-091218FE3B3C}"/>
              </a:ext>
            </a:extLst>
          </p:cNvPr>
          <p:cNvSpPr txBox="1"/>
          <p:nvPr/>
        </p:nvSpPr>
        <p:spPr>
          <a:xfrm>
            <a:off x="352302" y="2433151"/>
            <a:ext cx="4015854" cy="2077492"/>
          </a:xfrm>
          <a:prstGeom prst="rect">
            <a:avLst/>
          </a:prstGeom>
          <a:noFill/>
        </p:spPr>
        <p:txBody>
          <a:bodyPr wrap="square">
            <a:spAutoFit/>
          </a:bodyPr>
          <a:lstStyle/>
          <a:p>
            <a:pPr algn="just">
              <a:defRPr/>
            </a:pPr>
            <a:r>
              <a:rPr kumimoji="0" lang="fr-F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Peu de solutions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 lutte existent à ce jour, il est préconisé d’effectuer une </a:t>
            </a:r>
            <a:r>
              <a:rPr kumimoji="0" lang="fr-F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rotation des cultures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intégrant par exemple des crucifères qui lui sont défavorables. </a:t>
            </a:r>
            <a:r>
              <a:rPr kumimoji="0" lang="fr-F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Eviter les fumures organiques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trop importantes et réaliser un </a:t>
            </a:r>
            <a:r>
              <a:rPr kumimoji="0" lang="fr-F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apport de chaux</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dans l’idéal. Les </a:t>
            </a:r>
            <a:r>
              <a:rPr kumimoji="0" lang="fr-F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labours estivaux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permettent de diminuer de 30% à 70% des populations larvaire</a:t>
            </a:r>
            <a:r>
              <a:rPr lang="fr-FR" sz="1100" dirty="0">
                <a:solidFill>
                  <a:prstClr val="black"/>
                </a:solidFill>
                <a:latin typeface="Arial" panose="020B0604020202020204" pitchFamily="34" charset="0"/>
                <a:cs typeface="Arial" panose="020B0604020202020204" pitchFamily="34" charset="0"/>
              </a:rPr>
              <a:t>. Les </a:t>
            </a:r>
            <a:r>
              <a:rPr lang="fr-FR" sz="1100" b="1" dirty="0">
                <a:solidFill>
                  <a:prstClr val="black"/>
                </a:solidFill>
                <a:latin typeface="Arial" panose="020B0604020202020204" pitchFamily="34" charset="0"/>
                <a:cs typeface="Arial" panose="020B0604020202020204" pitchFamily="34" charset="0"/>
              </a:rPr>
              <a:t>pièges à phéromones </a:t>
            </a:r>
            <a:r>
              <a:rPr lang="fr-FR" sz="1100" dirty="0">
                <a:solidFill>
                  <a:prstClr val="black"/>
                </a:solidFill>
                <a:latin typeface="Arial" panose="020B0604020202020204" pitchFamily="34" charset="0"/>
                <a:cs typeface="Arial" panose="020B0604020202020204" pitchFamily="34" charset="0"/>
              </a:rPr>
              <a:t>luttent contre le taupin au stade adulte (source e-</a:t>
            </a:r>
            <a:r>
              <a:rPr lang="fr-FR" sz="1100" dirty="0" err="1">
                <a:solidFill>
                  <a:prstClr val="black"/>
                </a:solidFill>
                <a:latin typeface="Arial" panose="020B0604020202020204" pitchFamily="34" charset="0"/>
                <a:cs typeface="Arial" panose="020B0604020202020204" pitchFamily="34" charset="0"/>
              </a:rPr>
              <a:t>phytia</a:t>
            </a:r>
            <a:r>
              <a:rPr lang="fr-FR" sz="1100" dirty="0">
                <a:solidFill>
                  <a:prstClr val="black"/>
                </a:solidFill>
                <a:latin typeface="Arial" panose="020B0604020202020204" pitchFamily="34" charset="0"/>
                <a:cs typeface="Arial" panose="020B0604020202020204"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fr-FR"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1" indent="0" algn="just"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biocontrôle, </a:t>
            </a:r>
            <a:r>
              <a:rPr kumimoji="0" lang="fr-F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auxiliaires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luttent contre le ravageur : </a:t>
            </a:r>
            <a:r>
              <a:rPr kumimoji="0" lang="fr-FR" sz="11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Bacillus </a:t>
            </a:r>
            <a:r>
              <a:rPr kumimoji="0" lang="fr-FR" sz="11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thuriengiensis</a:t>
            </a:r>
            <a:r>
              <a:rPr kumimoji="0" lang="fr-FR" sz="11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var. </a:t>
            </a:r>
            <a:r>
              <a:rPr kumimoji="0" lang="fr-FR" sz="11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tenebrionis</a:t>
            </a:r>
            <a:r>
              <a:rPr kumimoji="0" lang="fr-FR" sz="11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et </a:t>
            </a:r>
            <a:r>
              <a:rPr kumimoji="0" lang="fr-FR" sz="11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Liocoris</a:t>
            </a:r>
            <a:r>
              <a:rPr kumimoji="0" lang="fr-FR" sz="11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11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tripustulatus</a:t>
            </a:r>
            <a:r>
              <a:rPr kumimoji="0" lang="fr-FR" sz="11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16" name="Rectangle 15">
            <a:extLst>
              <a:ext uri="{FF2B5EF4-FFF2-40B4-BE49-F238E27FC236}">
                <a16:creationId xmlns:a16="http://schemas.microsoft.com/office/drawing/2014/main" id="{62A533B3-71BC-4978-B28D-BFA69B4DBE39}"/>
              </a:ext>
            </a:extLst>
          </p:cNvPr>
          <p:cNvSpPr/>
          <p:nvPr/>
        </p:nvSpPr>
        <p:spPr>
          <a:xfrm>
            <a:off x="0" y="107752"/>
            <a:ext cx="6858000" cy="359792"/>
          </a:xfrm>
          <a:prstGeom prst="rect">
            <a:avLst/>
          </a:prstGeom>
          <a:solidFill>
            <a:srgbClr val="E94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fr-FR" sz="1600" b="1" dirty="0">
                <a:latin typeface="Arial" pitchFamily="34" charset="0"/>
                <a:cs typeface="Arial" pitchFamily="34" charset="0"/>
              </a:rPr>
              <a:t>FRAISE SOUS-ABRI</a:t>
            </a:r>
          </a:p>
        </p:txBody>
      </p:sp>
      <p:cxnSp>
        <p:nvCxnSpPr>
          <p:cNvPr id="6148" name="Connecteur droit 23">
            <a:extLst>
              <a:ext uri="{FF2B5EF4-FFF2-40B4-BE49-F238E27FC236}">
                <a16:creationId xmlns:a16="http://schemas.microsoft.com/office/drawing/2014/main" id="{3B2C5BE7-27CC-43F9-89FA-45AFCF57B108}"/>
              </a:ext>
            </a:extLst>
          </p:cNvPr>
          <p:cNvCxnSpPr>
            <a:cxnSpLocks noChangeShapeType="1"/>
          </p:cNvCxnSpPr>
          <p:nvPr/>
        </p:nvCxnSpPr>
        <p:spPr bwMode="auto">
          <a:xfrm>
            <a:off x="349250" y="8892480"/>
            <a:ext cx="6159500" cy="0"/>
          </a:xfrm>
          <a:prstGeom prst="straightConnector1">
            <a:avLst/>
          </a:prstGeom>
          <a:noFill/>
          <a:ln w="38103">
            <a:solidFill>
              <a:srgbClr val="EA4A63"/>
            </a:solidFill>
            <a:miter lim="800000"/>
            <a:headEnd/>
            <a:tailEnd/>
          </a:ln>
          <a:extLst>
            <a:ext uri="{909E8E84-426E-40DD-AFC4-6F175D3DCCD1}">
              <a14:hiddenFill xmlns:a14="http://schemas.microsoft.com/office/drawing/2010/main">
                <a:noFill/>
              </a14:hiddenFill>
            </a:ext>
          </a:extLst>
        </p:spPr>
      </p:cxnSp>
      <p:pic>
        <p:nvPicPr>
          <p:cNvPr id="6149" name="Image 20" descr="Image11.png">
            <a:hlinkClick r:id="" action="ppaction://hlinkshowjump?jump=firstslide"/>
            <a:extLst>
              <a:ext uri="{FF2B5EF4-FFF2-40B4-BE49-F238E27FC236}">
                <a16:creationId xmlns:a16="http://schemas.microsoft.com/office/drawing/2014/main" id="{6AE5EDB3-5994-4F84-9FD5-88500739048C}"/>
              </a:ext>
            </a:extLst>
          </p:cNvPr>
          <p:cNvPicPr>
            <a:picLocks noChangeAspect="1"/>
          </p:cNvPicPr>
          <p:nvPr/>
        </p:nvPicPr>
        <p:blipFill>
          <a:blip r:embed="rId2">
            <a:extLst>
              <a:ext uri="{28A0092B-C50C-407E-A947-70E740481C1C}">
                <a14:useLocalDpi xmlns:a14="http://schemas.microsoft.com/office/drawing/2010/main" val="0"/>
              </a:ext>
            </a:extLst>
          </a:blip>
          <a:srcRect t="32715"/>
          <a:stretch>
            <a:fillRect/>
          </a:stretch>
        </p:blipFill>
        <p:spPr bwMode="auto">
          <a:xfrm>
            <a:off x="5876925" y="0"/>
            <a:ext cx="8413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32C1DCEF-A94F-4C9C-BF9A-40BDEEFB2713}"/>
              </a:ext>
            </a:extLst>
          </p:cNvPr>
          <p:cNvSpPr txBox="1"/>
          <p:nvPr/>
        </p:nvSpPr>
        <p:spPr>
          <a:xfrm>
            <a:off x="349938" y="699108"/>
            <a:ext cx="6368362" cy="1835857"/>
          </a:xfrm>
          <a:prstGeom prst="rect">
            <a:avLst/>
          </a:prstGeom>
          <a:noFill/>
          <a:ln cap="flat">
            <a:noFill/>
          </a:ln>
        </p:spPr>
        <p:txBody>
          <a:bodyPr vert="horz" wrap="square" lIns="78203" tIns="39101" rIns="78203" bIns="39101" anchor="t" anchorCtr="0" compatLnSpc="1">
            <a:spAutoFit/>
          </a:bodyPr>
          <a:lstStyle/>
          <a:p>
            <a:pPr algn="just" defTabSz="781995">
              <a:spcAft>
                <a:spcPts val="513"/>
              </a:spcAft>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Taupin</a:t>
            </a:r>
          </a:p>
          <a:p>
            <a:pPr algn="just" defTabSz="781995">
              <a:defRPr sz="1800" b="0" i="0" u="none" strike="noStrike" kern="0" cap="none" spc="0" baseline="0">
                <a:solidFill>
                  <a:srgbClr val="000000"/>
                </a:solidFill>
                <a:uFillTx/>
              </a:defRPr>
            </a:pPr>
            <a:r>
              <a:rPr lang="fr-FR" sz="1400" b="1" kern="0" dirty="0">
                <a:solidFill>
                  <a:srgbClr val="2FB497"/>
                </a:solidFill>
                <a:latin typeface="Arial" pitchFamily="34"/>
                <a:cs typeface="Arial" pitchFamily="34"/>
              </a:rPr>
              <a:t>Observations</a:t>
            </a:r>
          </a:p>
          <a:p>
            <a:pPr algn="just"/>
            <a:r>
              <a:rPr lang="fr-FR" sz="1100" dirty="0">
                <a:latin typeface="Arial" panose="020B0604020202020204" pitchFamily="34" charset="0"/>
                <a:cs typeface="Arial" panose="020B0604020202020204" pitchFamily="34" charset="0"/>
              </a:rPr>
              <a:t>La pression taupin est faible et a été signalée sur une parcelle hors réseau, les dégâts sont d’environ 5% sur fruits. </a:t>
            </a:r>
          </a:p>
          <a:p>
            <a:pPr algn="just"/>
            <a:endParaRPr lang="fr-FR" sz="1100" dirty="0">
              <a:latin typeface="Arial" panose="020B0604020202020204" pitchFamily="34" charset="0"/>
              <a:cs typeface="Arial" panose="020B0604020202020204" pitchFamily="34" charset="0"/>
            </a:endParaRPr>
          </a:p>
          <a:p>
            <a:pPr lvl="0" algn="just" defTabSz="781995">
              <a:defRPr sz="1800" b="0" i="0" u="none" strike="noStrike" kern="0" cap="none" spc="0" baseline="0">
                <a:solidFill>
                  <a:srgbClr val="000000"/>
                </a:solidFill>
                <a:uFillTx/>
              </a:defRPr>
            </a:pPr>
            <a:r>
              <a:rPr lang="fr-FR" sz="1400" b="1" kern="0" dirty="0">
                <a:solidFill>
                  <a:srgbClr val="2FB497"/>
                </a:solidFill>
                <a:latin typeface="Arial" pitchFamily="34"/>
                <a:cs typeface="Arial" pitchFamily="34"/>
              </a:rPr>
              <a:t>Gestion du risque</a:t>
            </a:r>
          </a:p>
          <a:p>
            <a:pPr algn="just"/>
            <a:r>
              <a:rPr lang="fr-FR" sz="1100" dirty="0">
                <a:latin typeface="Arial" panose="020B0604020202020204" pitchFamily="34" charset="0"/>
                <a:cs typeface="Arial" panose="020B0604020202020204" pitchFamily="34" charset="0"/>
              </a:rPr>
              <a:t>Les dégâts de taupins (</a:t>
            </a:r>
            <a:r>
              <a:rPr lang="fr-FR" sz="1100" i="1" dirty="0">
                <a:latin typeface="Arial" panose="020B0604020202020204" pitchFamily="34" charset="0"/>
                <a:cs typeface="Arial" panose="020B0604020202020204" pitchFamily="34" charset="0"/>
              </a:rPr>
              <a:t>Agriotes </a:t>
            </a:r>
            <a:r>
              <a:rPr lang="fr-FR" sz="1100" dirty="0" err="1">
                <a:latin typeface="Arial" panose="020B0604020202020204" pitchFamily="34" charset="0"/>
                <a:cs typeface="Arial" panose="020B0604020202020204" pitchFamily="34" charset="0"/>
              </a:rPr>
              <a:t>sp</a:t>
            </a:r>
            <a:r>
              <a:rPr lang="fr-FR" sz="1100" dirty="0">
                <a:latin typeface="Arial" panose="020B0604020202020204" pitchFamily="34" charset="0"/>
                <a:cs typeface="Arial" panose="020B0604020202020204" pitchFamily="34" charset="0"/>
              </a:rPr>
              <a:t>.) se caractérisent par une ou plusieurs </a:t>
            </a:r>
            <a:r>
              <a:rPr lang="fr-FR" sz="1100" b="1" dirty="0">
                <a:latin typeface="Arial" panose="020B0604020202020204" pitchFamily="34" charset="0"/>
                <a:cs typeface="Arial" panose="020B0604020202020204" pitchFamily="34" charset="0"/>
              </a:rPr>
              <a:t>perforations</a:t>
            </a:r>
            <a:r>
              <a:rPr lang="fr-FR" sz="1100" dirty="0">
                <a:latin typeface="Arial" panose="020B0604020202020204" pitchFamily="34" charset="0"/>
                <a:cs typeface="Arial" panose="020B0604020202020204" pitchFamily="34" charset="0"/>
              </a:rPr>
              <a:t> sur la face du fruit qui est généralement contre le paillage. </a:t>
            </a:r>
          </a:p>
          <a:p>
            <a:pPr algn="just"/>
            <a:endParaRPr lang="fr-FR" sz="1100" dirty="0">
              <a:latin typeface="Arial" panose="020B0604020202020204" pitchFamily="34" charset="0"/>
              <a:cs typeface="Arial" panose="020B0604020202020204" pitchFamily="34" charset="0"/>
            </a:endParaRPr>
          </a:p>
        </p:txBody>
      </p:sp>
      <p:grpSp>
        <p:nvGrpSpPr>
          <p:cNvPr id="8" name="Groupe 7">
            <a:extLst>
              <a:ext uri="{FF2B5EF4-FFF2-40B4-BE49-F238E27FC236}">
                <a16:creationId xmlns:a16="http://schemas.microsoft.com/office/drawing/2014/main" id="{248EC8EE-B952-499D-8EF7-E9B61E72B22D}"/>
              </a:ext>
            </a:extLst>
          </p:cNvPr>
          <p:cNvGrpSpPr/>
          <p:nvPr/>
        </p:nvGrpSpPr>
        <p:grpSpPr>
          <a:xfrm>
            <a:off x="4497772" y="2339752"/>
            <a:ext cx="1799840" cy="1836772"/>
            <a:chOff x="4869632" y="2483768"/>
            <a:chExt cx="1580574" cy="1590366"/>
          </a:xfrm>
        </p:grpSpPr>
        <p:pic>
          <p:nvPicPr>
            <p:cNvPr id="7" name="Image 6">
              <a:extLst>
                <a:ext uri="{FF2B5EF4-FFF2-40B4-BE49-F238E27FC236}">
                  <a16:creationId xmlns:a16="http://schemas.microsoft.com/office/drawing/2014/main" id="{67A1A728-937D-418F-B62C-F97F51DC50F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750" r="33200" b="20771"/>
            <a:stretch/>
          </p:blipFill>
          <p:spPr>
            <a:xfrm>
              <a:off x="4869632" y="2483768"/>
              <a:ext cx="1580574" cy="1358461"/>
            </a:xfrm>
            <a:prstGeom prst="rect">
              <a:avLst/>
            </a:prstGeom>
          </p:spPr>
        </p:pic>
        <p:sp>
          <p:nvSpPr>
            <p:cNvPr id="33" name="ZoneTexte 32">
              <a:extLst>
                <a:ext uri="{FF2B5EF4-FFF2-40B4-BE49-F238E27FC236}">
                  <a16:creationId xmlns:a16="http://schemas.microsoft.com/office/drawing/2014/main" id="{B5A96328-B809-4A76-8C2F-8B52EF510BA0}"/>
                </a:ext>
              </a:extLst>
            </p:cNvPr>
            <p:cNvSpPr txBox="1"/>
            <p:nvPr/>
          </p:nvSpPr>
          <p:spPr>
            <a:xfrm>
              <a:off x="4869632" y="3842229"/>
              <a:ext cx="1580574" cy="231905"/>
            </a:xfrm>
            <a:prstGeom prst="rect">
              <a:avLst/>
            </a:prstGeom>
            <a:solidFill>
              <a:schemeClr val="bg1">
                <a:lumMod val="85000"/>
              </a:schemeClr>
            </a:solidFill>
            <a:ln w="6350">
              <a:solidFill>
                <a:schemeClr val="bg1">
                  <a:lumMod val="50000"/>
                </a:schemeClr>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900" b="0" u="none" strike="noStrike" kern="1200" cap="none" spc="0" normalizeH="0" baseline="0" noProof="0" dirty="0">
                  <a:ln>
                    <a:noFill/>
                  </a:ln>
                  <a:solidFill>
                    <a:prstClr val="black"/>
                  </a:solidFill>
                  <a:effectLst/>
                  <a:uLnTx/>
                  <a:uFillTx/>
                  <a:latin typeface="Arial" charset="0"/>
                  <a:ea typeface="+mn-ea"/>
                  <a:cs typeface="Arial" charset="0"/>
                </a:rPr>
                <a:t>Larve de taupin</a:t>
              </a:r>
            </a:p>
          </p:txBody>
        </p:sp>
      </p:grpSp>
      <p:pic>
        <p:nvPicPr>
          <p:cNvPr id="34" name="Image 33">
            <a:extLst>
              <a:ext uri="{FF2B5EF4-FFF2-40B4-BE49-F238E27FC236}">
                <a16:creationId xmlns:a16="http://schemas.microsoft.com/office/drawing/2014/main" id="{20A8066A-EE7B-4460-A855-DF931516DF43}"/>
              </a:ext>
            </a:extLst>
          </p:cNvPr>
          <p:cNvPicPr>
            <a:picLocks noChangeAspect="1"/>
          </p:cNvPicPr>
          <p:nvPr/>
        </p:nvPicPr>
        <p:blipFill rotWithShape="1">
          <a:blip r:embed="rId4"/>
          <a:srcRect b="22222"/>
          <a:stretch/>
        </p:blipFill>
        <p:spPr>
          <a:xfrm>
            <a:off x="349250" y="3903117"/>
            <a:ext cx="529308" cy="504056"/>
          </a:xfrm>
          <a:prstGeom prst="rect">
            <a:avLst/>
          </a:prstGeom>
        </p:spPr>
      </p:pic>
      <p:sp>
        <p:nvSpPr>
          <p:cNvPr id="11" name="ZoneTexte 6">
            <a:extLst>
              <a:ext uri="{FF2B5EF4-FFF2-40B4-BE49-F238E27FC236}">
                <a16:creationId xmlns:a16="http://schemas.microsoft.com/office/drawing/2014/main" id="{AF9FBF4C-82D0-43C5-B838-931A00B73E39}"/>
              </a:ext>
            </a:extLst>
          </p:cNvPr>
          <p:cNvSpPr txBox="1">
            <a:spLocks noChangeArrowheads="1"/>
          </p:cNvSpPr>
          <p:nvPr/>
        </p:nvSpPr>
        <p:spPr bwMode="auto">
          <a:xfrm>
            <a:off x="349250" y="4614113"/>
            <a:ext cx="6353104"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600" b="1" dirty="0">
                <a:solidFill>
                  <a:srgbClr val="E9425C"/>
                </a:solidFill>
                <a:latin typeface="Arial" panose="020B0604020202020204" pitchFamily="34" charset="0"/>
              </a:rPr>
              <a:t>Punaises</a:t>
            </a:r>
            <a:endParaRPr lang="fr-FR" altLang="fr-FR" sz="1400" b="1" dirty="0">
              <a:solidFill>
                <a:srgbClr val="E9425C"/>
              </a:solidFill>
              <a:latin typeface="Arial" panose="020B0604020202020204" pitchFamily="34" charset="0"/>
            </a:endParaRPr>
          </a:p>
          <a:p>
            <a:pPr algn="just" eaLnBrk="1" hangingPunct="1">
              <a:spcBef>
                <a:spcPct val="0"/>
              </a:spcBef>
              <a:buFontTx/>
              <a:buNone/>
            </a:pPr>
            <a:r>
              <a:rPr lang="fr-FR" altLang="fr-FR" sz="1400" b="1" dirty="0">
                <a:solidFill>
                  <a:srgbClr val="2FB497"/>
                </a:solidFill>
                <a:latin typeface="Arial" panose="020B0604020202020204" pitchFamily="34" charset="0"/>
              </a:rPr>
              <a:t>Observations</a:t>
            </a:r>
          </a:p>
          <a:p>
            <a:pPr algn="just">
              <a:spcBef>
                <a:spcPct val="0"/>
              </a:spcBef>
              <a:buNone/>
            </a:pPr>
            <a:r>
              <a:rPr lang="fr-FR" sz="1100" dirty="0">
                <a:latin typeface="Arial" panose="020B0604020202020204" pitchFamily="34" charset="0"/>
              </a:rPr>
              <a:t>Des punaises sont signalées sur une parcelle à un niveau faible (seulement 5 % de plantes touchées). Ces ravageurs sont rarement signalés sur fraise dans la région, les dégâts restent généralement très limités.</a:t>
            </a:r>
            <a:endParaRPr lang="fr-FR" altLang="fr-FR" sz="1100" dirty="0">
              <a:latin typeface="Arial" panose="020B0604020202020204" pitchFamily="34" charset="0"/>
            </a:endParaRPr>
          </a:p>
        </p:txBody>
      </p:sp>
      <p:grpSp>
        <p:nvGrpSpPr>
          <p:cNvPr id="12" name="Groupe 11">
            <a:extLst>
              <a:ext uri="{FF2B5EF4-FFF2-40B4-BE49-F238E27FC236}">
                <a16:creationId xmlns:a16="http://schemas.microsoft.com/office/drawing/2014/main" id="{A2A6E081-B250-4D54-BB52-23769DF3F36E}"/>
              </a:ext>
            </a:extLst>
          </p:cNvPr>
          <p:cNvGrpSpPr/>
          <p:nvPr/>
        </p:nvGrpSpPr>
        <p:grpSpPr>
          <a:xfrm>
            <a:off x="264203" y="5893851"/>
            <a:ext cx="6329593" cy="1354217"/>
            <a:chOff x="262138" y="683568"/>
            <a:chExt cx="6329593" cy="1354217"/>
          </a:xfrm>
        </p:grpSpPr>
        <p:sp>
          <p:nvSpPr>
            <p:cNvPr id="13" name="ZoneTexte 6">
              <a:extLst>
                <a:ext uri="{FF2B5EF4-FFF2-40B4-BE49-F238E27FC236}">
                  <a16:creationId xmlns:a16="http://schemas.microsoft.com/office/drawing/2014/main" id="{FC7A9332-177D-4954-B935-C21D38D4A4AB}"/>
                </a:ext>
              </a:extLst>
            </p:cNvPr>
            <p:cNvSpPr txBox="1">
              <a:spLocks noChangeArrowheads="1"/>
            </p:cNvSpPr>
            <p:nvPr/>
          </p:nvSpPr>
          <p:spPr bwMode="auto">
            <a:xfrm>
              <a:off x="262138" y="755576"/>
              <a:ext cx="63295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endParaRPr lang="fr-FR" altLang="fr-FR" sz="1100" dirty="0">
                <a:latin typeface="Arial" panose="020B0604020202020204" pitchFamily="34" charset="0"/>
              </a:endParaRPr>
            </a:p>
          </p:txBody>
        </p:sp>
        <p:sp>
          <p:nvSpPr>
            <p:cNvPr id="14" name="ZoneTexte 6">
              <a:extLst>
                <a:ext uri="{FF2B5EF4-FFF2-40B4-BE49-F238E27FC236}">
                  <a16:creationId xmlns:a16="http://schemas.microsoft.com/office/drawing/2014/main" id="{74F6C609-EA9B-4E71-A773-581CF97EE941}"/>
                </a:ext>
              </a:extLst>
            </p:cNvPr>
            <p:cNvSpPr txBox="1">
              <a:spLocks noChangeArrowheads="1"/>
            </p:cNvSpPr>
            <p:nvPr/>
          </p:nvSpPr>
          <p:spPr bwMode="auto">
            <a:xfrm>
              <a:off x="336042" y="683568"/>
              <a:ext cx="6245563"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ts val="600"/>
                </a:spcAft>
                <a:buFontTx/>
                <a:buNone/>
              </a:pPr>
              <a:r>
                <a:rPr lang="fr-FR" altLang="fr-FR" sz="1600" b="1" dirty="0">
                  <a:solidFill>
                    <a:srgbClr val="E9425C"/>
                  </a:solidFill>
                  <a:latin typeface="Arial" panose="020B0604020202020204" pitchFamily="34" charset="0"/>
                </a:rPr>
                <a:t>Rongeurs</a:t>
              </a:r>
            </a:p>
            <a:p>
              <a:pPr algn="just" eaLnBrk="1" hangingPunct="1">
                <a:spcBef>
                  <a:spcPct val="0"/>
                </a:spcBef>
                <a:buFontTx/>
                <a:buNone/>
              </a:pPr>
              <a:r>
                <a:rPr lang="fr-FR" altLang="fr-FR" sz="1400" b="1" dirty="0">
                  <a:solidFill>
                    <a:srgbClr val="2FB497"/>
                  </a:solidFill>
                  <a:latin typeface="Arial" panose="020B0604020202020204" pitchFamily="34" charset="0"/>
                </a:rPr>
                <a:t>Observations</a:t>
              </a:r>
            </a:p>
            <a:p>
              <a:pPr algn="just">
                <a:spcBef>
                  <a:spcPct val="0"/>
                </a:spcBef>
                <a:spcAft>
                  <a:spcPts val="0"/>
                </a:spcAft>
                <a:buNone/>
              </a:pPr>
              <a:r>
                <a:rPr lang="fr-FR" altLang="fr-FR" sz="1100" dirty="0">
                  <a:solidFill>
                    <a:srgbClr val="000000"/>
                  </a:solidFill>
                  <a:latin typeface="Arial" panose="020B0604020202020204" pitchFamily="34" charset="0"/>
                </a:rPr>
                <a:t>Des dégâts de rongeurs sur fruits sont signalés sur une parcelle du réseau à un niveau faible.</a:t>
              </a:r>
            </a:p>
            <a:p>
              <a:pPr algn="just">
                <a:spcBef>
                  <a:spcPct val="0"/>
                </a:spcBef>
                <a:spcAft>
                  <a:spcPts val="0"/>
                </a:spcAft>
                <a:buNone/>
              </a:pPr>
              <a:r>
                <a:rPr lang="fr-FR" altLang="fr-FR" sz="1100" dirty="0">
                  <a:solidFill>
                    <a:srgbClr val="000000"/>
                  </a:solidFill>
                  <a:latin typeface="Arial" panose="020B0604020202020204" pitchFamily="34" charset="0"/>
                </a:rPr>
                <a:t> </a:t>
              </a:r>
            </a:p>
            <a:p>
              <a:pPr eaLnBrk="1" hangingPunct="1">
                <a:spcBef>
                  <a:spcPct val="0"/>
                </a:spcBef>
                <a:spcAft>
                  <a:spcPts val="0"/>
                </a:spcAft>
                <a:buFontTx/>
                <a:buNone/>
              </a:pPr>
              <a:r>
                <a:rPr lang="fr-FR" altLang="fr-FR" sz="1400" b="1" dirty="0">
                  <a:solidFill>
                    <a:srgbClr val="2FB497"/>
                  </a:solidFill>
                  <a:latin typeface="Arial" panose="020B0604020202020204" pitchFamily="34" charset="0"/>
                </a:rPr>
                <a:t>Gestion du risque</a:t>
              </a:r>
            </a:p>
            <a:p>
              <a:pPr algn="just" eaLnBrk="1" hangingPunct="1">
                <a:spcBef>
                  <a:spcPct val="0"/>
                </a:spcBef>
                <a:buFontTx/>
                <a:buNone/>
              </a:pPr>
              <a:r>
                <a:rPr lang="fr-FR" altLang="fr-FR" sz="1100" dirty="0">
                  <a:solidFill>
                    <a:srgbClr val="000000"/>
                  </a:solidFill>
                  <a:latin typeface="Arial" panose="020B0604020202020204" pitchFamily="34" charset="0"/>
                </a:rPr>
                <a:t>Ce ravageur peut être localement problématique. Il n’existe pas de solutions de biocontrôle.</a:t>
              </a:r>
            </a:p>
          </p:txBody>
        </p:sp>
      </p:grpSp>
    </p:spTree>
    <p:extLst>
      <p:ext uri="{BB962C8B-B14F-4D97-AF65-F5344CB8AC3E}">
        <p14:creationId xmlns:p14="http://schemas.microsoft.com/office/powerpoint/2010/main" val="155707217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9361</TotalTime>
  <Words>1321</Words>
  <Application>Microsoft Office PowerPoint</Application>
  <PresentationFormat>Affichage à l'écran (4:3)</PresentationFormat>
  <Paragraphs>116</Paragraphs>
  <Slides>4</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Arial</vt:lpstr>
      <vt:lpstr>Calibri</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Pauline Duval</dc:creator>
  <cp:lastModifiedBy>Antoine DOURDAN</cp:lastModifiedBy>
  <cp:revision>1718</cp:revision>
  <dcterms:created xsi:type="dcterms:W3CDTF">2019-01-09T15:29:01Z</dcterms:created>
  <dcterms:modified xsi:type="dcterms:W3CDTF">2023-04-07T06:25:03Z</dcterms:modified>
</cp:coreProperties>
</file>