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jpeg" ContentType="image/jpe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4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48"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50"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55"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56"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57"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59"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60"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61"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63"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64"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65"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67"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68"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70"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75"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76"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77"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78"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79"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80"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8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86"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88"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93"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94"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95"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97"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98"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99"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01"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02"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03"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05"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06"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08"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111"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13"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114"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115"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116"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117"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118"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fr-FR" sz="4400" spc="-1" strike="noStrike">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360000" y="4784400"/>
            <a:ext cx="8424000" cy="360"/>
          </a:xfrm>
          <a:prstGeom prst="line">
            <a:avLst/>
          </a:prstGeom>
          <a:ln w="10080">
            <a:noFill/>
          </a:ln>
        </p:spPr>
        <p:style>
          <a:lnRef idx="0"/>
          <a:fillRef idx="0"/>
          <a:effectRef idx="0"/>
          <a:fontRef idx="minor"/>
        </p:style>
      </p:sp>
      <p:pic>
        <p:nvPicPr>
          <p:cNvPr id="1" name="Image 10" descr=""/>
          <p:cNvPicPr/>
          <p:nvPr/>
        </p:nvPicPr>
        <p:blipFill>
          <a:blip r:embed="rId2"/>
          <a:stretch/>
        </p:blipFill>
        <p:spPr>
          <a:xfrm>
            <a:off x="288000" y="108000"/>
            <a:ext cx="1006920" cy="643320"/>
          </a:xfrm>
          <a:prstGeom prst="rect">
            <a:avLst/>
          </a:prstGeom>
          <a:ln>
            <a:noFill/>
          </a:ln>
        </p:spPr>
      </p:pic>
      <p:pic>
        <p:nvPicPr>
          <p:cNvPr id="2" name="Image 9" descr=""/>
          <p:cNvPicPr/>
          <p:nvPr/>
        </p:nvPicPr>
        <p:blipFill>
          <a:blip r:embed="rId3"/>
          <a:stretch/>
        </p:blipFill>
        <p:spPr>
          <a:xfrm>
            <a:off x="180360" y="180000"/>
            <a:ext cx="2806920" cy="1793520"/>
          </a:xfrm>
          <a:prstGeom prst="rect">
            <a:avLst/>
          </a:prstGeom>
          <a:ln>
            <a:noFill/>
          </a:ln>
        </p:spPr>
      </p:pic>
      <p:sp>
        <p:nvSpPr>
          <p:cNvPr id="3" name="PlaceHolder 2"/>
          <p:cNvSpPr>
            <a:spLocks noGrp="1"/>
          </p:cNvSpPr>
          <p:nvPr>
            <p:ph type="title"/>
          </p:nvPr>
        </p:nvSpPr>
        <p:spPr>
          <a:xfrm>
            <a:off x="457200" y="204840"/>
            <a:ext cx="8228880" cy="858960"/>
          </a:xfrm>
          <a:prstGeom prst="rect">
            <a:avLst/>
          </a:prstGeom>
        </p:spPr>
        <p:txBody>
          <a:bodyPr lIns="0" rIns="0" tIns="0" bIns="0" anchor="ctr">
            <a:spAutoFit/>
          </a:bodyPr>
          <a:p>
            <a:r>
              <a:rPr b="0" lang="fr-FR" sz="1800" spc="-1" strike="noStrike">
                <a:latin typeface="Arial"/>
              </a:rPr>
              <a:t>Cliquez pour éditer le format du texte-titre</a:t>
            </a:r>
            <a:endParaRPr b="0" lang="fr-FR" sz="1800" spc="-1" strike="noStrike">
              <a:latin typeface="Arial"/>
            </a:endParaRPr>
          </a:p>
        </p:txBody>
      </p:sp>
      <p:sp>
        <p:nvSpPr>
          <p:cNvPr id="4" name="PlaceHolder 3"/>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latin typeface="Arial"/>
              </a:rPr>
              <a:t>Cliquez pour éditer le format du plan de texte</a:t>
            </a:r>
            <a:endParaRPr b="0" lang="fr-FR" sz="1800" spc="-1" strike="noStrike">
              <a:latin typeface="Arial"/>
            </a:endParaRPr>
          </a:p>
          <a:p>
            <a:pPr lvl="1" marL="864000" indent="-324000">
              <a:spcBef>
                <a:spcPts val="1134"/>
              </a:spcBef>
              <a:buClr>
                <a:srgbClr val="000000"/>
              </a:buClr>
              <a:buSzPct val="75000"/>
              <a:buFont typeface="Symbol" charset="2"/>
              <a:buChar char=""/>
            </a:pPr>
            <a:r>
              <a:rPr b="0" lang="fr-FR" sz="1800" spc="-1" strike="noStrike">
                <a:latin typeface="Arial"/>
              </a:rPr>
              <a:t>Second niveau de plan</a:t>
            </a:r>
            <a:endParaRPr b="0" lang="fr-FR" sz="1800" spc="-1" strike="noStrike">
              <a:latin typeface="Arial"/>
            </a:endParaRPr>
          </a:p>
          <a:p>
            <a:pPr lvl="2" marL="1296000" indent="-288000">
              <a:spcBef>
                <a:spcPts val="850"/>
              </a:spcBef>
              <a:buClr>
                <a:srgbClr val="000000"/>
              </a:buClr>
              <a:buSzPct val="45000"/>
              <a:buFont typeface="Wingdings" charset="2"/>
              <a:buChar char=""/>
            </a:pPr>
            <a:r>
              <a:rPr b="0" lang="fr-FR" sz="1800" spc="-1" strike="noStrike">
                <a:latin typeface="Arial"/>
              </a:rPr>
              <a:t>Troisième niveau de plan</a:t>
            </a:r>
            <a:endParaRPr b="0" lang="fr-FR" sz="1800" spc="-1" strike="noStrike">
              <a:latin typeface="Arial"/>
            </a:endParaRPr>
          </a:p>
          <a:p>
            <a:pPr lvl="3" marL="1728000" indent="-216000">
              <a:spcBef>
                <a:spcPts val="567"/>
              </a:spcBef>
              <a:buClr>
                <a:srgbClr val="000000"/>
              </a:buClr>
              <a:buSzPct val="75000"/>
              <a:buFont typeface="Symbol" charset="2"/>
              <a:buChar char=""/>
            </a:pPr>
            <a:r>
              <a:rPr b="0" lang="fr-FR" sz="1800" spc="-1" strike="noStrike">
                <a:latin typeface="Arial"/>
              </a:rPr>
              <a:t>Quatrième niveau de plan</a:t>
            </a:r>
            <a:endParaRPr b="0" lang="fr-FR" sz="1800" spc="-1" strike="noStrike">
              <a:latin typeface="Arial"/>
            </a:endParaRPr>
          </a:p>
          <a:p>
            <a:pPr lvl="4" marL="2160000" indent="-216000">
              <a:spcBef>
                <a:spcPts val="283"/>
              </a:spcBef>
              <a:buClr>
                <a:srgbClr val="000000"/>
              </a:buClr>
              <a:buSzPct val="45000"/>
              <a:buFont typeface="Wingdings" charset="2"/>
              <a:buChar char=""/>
            </a:pPr>
            <a:r>
              <a:rPr b="0" lang="fr-FR" sz="1800" spc="-1" strike="noStrike">
                <a:latin typeface="Arial"/>
              </a:rPr>
              <a:t>Cinquième niveau de plan</a:t>
            </a:r>
            <a:endParaRPr b="0" lang="fr-FR" sz="1800" spc="-1" strike="noStrike">
              <a:latin typeface="Arial"/>
            </a:endParaRPr>
          </a:p>
          <a:p>
            <a:pPr lvl="5" marL="2592000" indent="-216000">
              <a:spcBef>
                <a:spcPts val="283"/>
              </a:spcBef>
              <a:buClr>
                <a:srgbClr val="000000"/>
              </a:buClr>
              <a:buSzPct val="45000"/>
              <a:buFont typeface="Wingdings" charset="2"/>
              <a:buChar char=""/>
            </a:pPr>
            <a:r>
              <a:rPr b="0" lang="fr-FR" sz="1800" spc="-1" strike="noStrike">
                <a:latin typeface="Arial"/>
              </a:rPr>
              <a:t>Sixième niveau de plan</a:t>
            </a:r>
            <a:endParaRPr b="0" lang="fr-FR" sz="1800" spc="-1" strike="noStrike">
              <a:latin typeface="Arial"/>
            </a:endParaRPr>
          </a:p>
          <a:p>
            <a:pPr lvl="6" marL="3024000" indent="-216000">
              <a:spcBef>
                <a:spcPts val="283"/>
              </a:spcBef>
              <a:buClr>
                <a:srgbClr val="000000"/>
              </a:buClr>
              <a:buSzPct val="45000"/>
              <a:buFont typeface="Wingdings" charset="2"/>
              <a:buChar char=""/>
            </a:pPr>
            <a:r>
              <a:rPr b="0" lang="fr-FR" sz="1800" spc="-1" strike="noStrike">
                <a:latin typeface="Arial"/>
              </a:rPr>
              <a:t>Septième niveau de plan</a:t>
            </a:r>
            <a:endParaRPr b="0" lang="fr-F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360000" y="4784400"/>
            <a:ext cx="8424000" cy="360"/>
          </a:xfrm>
          <a:prstGeom prst="line">
            <a:avLst/>
          </a:prstGeom>
          <a:ln w="10080">
            <a:noFill/>
          </a:ln>
        </p:spPr>
        <p:style>
          <a:lnRef idx="0"/>
          <a:fillRef idx="0"/>
          <a:effectRef idx="0"/>
          <a:fontRef idx="minor"/>
        </p:style>
      </p:sp>
      <p:pic>
        <p:nvPicPr>
          <p:cNvPr id="42" name="Image 10" descr=""/>
          <p:cNvPicPr/>
          <p:nvPr/>
        </p:nvPicPr>
        <p:blipFill>
          <a:blip r:embed="rId2"/>
          <a:stretch/>
        </p:blipFill>
        <p:spPr>
          <a:xfrm>
            <a:off x="288000" y="108000"/>
            <a:ext cx="1006920" cy="643320"/>
          </a:xfrm>
          <a:prstGeom prst="rect">
            <a:avLst/>
          </a:prstGeom>
          <a:ln>
            <a:noFill/>
          </a:ln>
        </p:spPr>
      </p:pic>
      <p:sp>
        <p:nvSpPr>
          <p:cNvPr id="43" name="PlaceHolder 2"/>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44" name="PlaceHolder 3"/>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82"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0" y="4963680"/>
            <a:ext cx="178920" cy="178920"/>
          </a:xfrm>
          <a:prstGeom prst="rect">
            <a:avLst/>
          </a:prstGeom>
          <a:noFill/>
          <a:ln>
            <a:solidFill>
              <a:srgbClr val="000000"/>
            </a:solidFill>
          </a:ln>
        </p:spPr>
        <p:style>
          <a:lnRef idx="0"/>
          <a:fillRef idx="0"/>
          <a:effectRef idx="0"/>
          <a:fontRef idx="minor"/>
        </p:style>
        <p:txBody>
          <a:bodyPr lIns="0" rIns="0" tIns="0" bIns="0" anchor="ctr">
            <a:noAutofit/>
          </a:bodyPr>
          <a:p>
            <a:pPr algn="ctr">
              <a:lnSpc>
                <a:spcPct val="100000"/>
              </a:lnSpc>
            </a:pPr>
            <a:r>
              <a:rPr b="1" lang="fr-FR" sz="100" spc="-1" strike="noStrike">
                <a:solidFill>
                  <a:srgbClr val="000000"/>
                </a:solidFill>
                <a:latin typeface="Marianne"/>
                <a:ea typeface="DejaVu Sans"/>
              </a:rPr>
              <a:t>XX/XX/XXXX</a:t>
            </a:r>
            <a:endParaRPr b="0" lang="fr-FR" sz="100" spc="-1" strike="noStrike">
              <a:latin typeface="Arial"/>
            </a:endParaRPr>
          </a:p>
        </p:txBody>
      </p:sp>
      <p:sp>
        <p:nvSpPr>
          <p:cNvPr id="120" name="CustomShape 2"/>
          <p:cNvSpPr/>
          <p:nvPr/>
        </p:nvSpPr>
        <p:spPr>
          <a:xfrm>
            <a:off x="648000" y="3920040"/>
            <a:ext cx="3023280" cy="898920"/>
          </a:xfrm>
          <a:prstGeom prst="rect">
            <a:avLst/>
          </a:prstGeom>
          <a:noFill/>
          <a:ln>
            <a:noFill/>
          </a:ln>
        </p:spPr>
        <p:style>
          <a:lnRef idx="0"/>
          <a:fillRef idx="0"/>
          <a:effectRef idx="0"/>
          <a:fontRef idx="minor"/>
        </p:style>
        <p:txBody>
          <a:bodyPr lIns="0" rIns="0" tIns="0" bIns="0" anchor="b">
            <a:noAutofit/>
          </a:bodyPr>
          <a:p>
            <a:pPr>
              <a:lnSpc>
                <a:spcPct val="100000"/>
              </a:lnSpc>
            </a:pPr>
            <a:r>
              <a:rPr b="1" lang="fr-FR" sz="1150" spc="-1" strike="noStrike">
                <a:solidFill>
                  <a:srgbClr val="000000"/>
                </a:solidFill>
                <a:latin typeface="Marianne"/>
                <a:ea typeface="DejaVu Sans"/>
              </a:rPr>
              <a:t>Direction régionale de l’alimentation de l’agriculture et de la forêt – Région Provence-Alpes-Côte d’Azur</a:t>
            </a:r>
            <a:endParaRPr b="0" lang="fr-FR" sz="1150" spc="-1" strike="noStrike">
              <a:latin typeface="Arial"/>
            </a:endParaRPr>
          </a:p>
        </p:txBody>
      </p:sp>
      <p:sp>
        <p:nvSpPr>
          <p:cNvPr id="121" name="CustomShape 3"/>
          <p:cNvSpPr/>
          <p:nvPr/>
        </p:nvSpPr>
        <p:spPr>
          <a:xfrm>
            <a:off x="0" y="4963680"/>
            <a:ext cx="178920" cy="178920"/>
          </a:xfrm>
          <a:prstGeom prst="rect">
            <a:avLst/>
          </a:prstGeom>
          <a:noFill/>
          <a:ln>
            <a:solidFill>
              <a:srgbClr val="000000"/>
            </a:solidFill>
          </a:ln>
        </p:spPr>
        <p:style>
          <a:lnRef idx="0"/>
          <a:fillRef idx="0"/>
          <a:effectRef idx="0"/>
          <a:fontRef idx="minor"/>
        </p:style>
        <p:txBody>
          <a:bodyPr lIns="0" rIns="0" tIns="0" bIns="0" anchor="ctr">
            <a:noAutofit/>
          </a:bodyPr>
          <a:p>
            <a:pPr algn="r">
              <a:lnSpc>
                <a:spcPct val="100000"/>
              </a:lnSpc>
            </a:pPr>
            <a:fld id="{31C82632-D3D5-4DCE-B2B5-A96B63CBE6C1}" type="slidenum">
              <a:rPr b="1" lang="fr-FR" sz="100" spc="-1" strike="noStrike">
                <a:solidFill>
                  <a:srgbClr val="000000"/>
                </a:solidFill>
                <a:latin typeface="Marianne"/>
                <a:ea typeface="DejaVu Sans"/>
              </a:rPr>
              <a:t>&lt;numéro&gt;</a:t>
            </a:fld>
            <a:endParaRPr b="0" lang="fr-FR" sz="100" spc="-1" strike="noStrike">
              <a:latin typeface="Arial"/>
            </a:endParaRPr>
          </a:p>
        </p:txBody>
      </p:sp>
      <p:pic>
        <p:nvPicPr>
          <p:cNvPr id="122" name="Image 10" descr=""/>
          <p:cNvPicPr/>
          <p:nvPr/>
        </p:nvPicPr>
        <p:blipFill>
          <a:blip r:embed="rId1"/>
          <a:stretch/>
        </p:blipFill>
        <p:spPr>
          <a:xfrm>
            <a:off x="6768000" y="133200"/>
            <a:ext cx="2159280" cy="1780920"/>
          </a:xfrm>
          <a:prstGeom prst="rect">
            <a:avLst/>
          </a:prstGeom>
          <a:ln>
            <a:noFill/>
          </a:ln>
        </p:spPr>
      </p:pic>
      <p:sp>
        <p:nvSpPr>
          <p:cNvPr id="123" name="CustomShape 4"/>
          <p:cNvSpPr/>
          <p:nvPr/>
        </p:nvSpPr>
        <p:spPr>
          <a:xfrm>
            <a:off x="605880" y="2553840"/>
            <a:ext cx="7997400" cy="90144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2800" spc="-1" strike="noStrike" cap="all">
                <a:solidFill>
                  <a:srgbClr val="000000"/>
                </a:solidFill>
                <a:latin typeface="Marianne"/>
                <a:ea typeface="DejaVu Sans"/>
              </a:rPr>
              <a:t>Mise en œuvre de la BCAE 2</a:t>
            </a:r>
            <a:endParaRPr b="0" lang="fr-FR" sz="2800" spc="-1" strike="noStrike">
              <a:latin typeface="Arial"/>
            </a:endParaRPr>
          </a:p>
          <a:p>
            <a:pPr algn="ctr">
              <a:lnSpc>
                <a:spcPct val="90000"/>
              </a:lnSpc>
            </a:pPr>
            <a:r>
              <a:rPr b="1" lang="fr-FR" sz="2800" spc="-1" strike="noStrike" cap="all">
                <a:solidFill>
                  <a:srgbClr val="000000"/>
                </a:solidFill>
                <a:latin typeface="Marianne"/>
                <a:ea typeface="DejaVu Sans"/>
              </a:rPr>
              <a:t>« Protection des zones humides et des </a:t>
            </a:r>
            <a:endParaRPr b="0" lang="fr-FR" sz="2800" spc="-1" strike="noStrike">
              <a:latin typeface="Arial"/>
            </a:endParaRPr>
          </a:p>
          <a:p>
            <a:pPr algn="ctr">
              <a:lnSpc>
                <a:spcPct val="90000"/>
              </a:lnSpc>
            </a:pPr>
            <a:r>
              <a:rPr b="1" lang="fr-FR" sz="2800" spc="-1" strike="noStrike" cap="all">
                <a:solidFill>
                  <a:srgbClr val="000000"/>
                </a:solidFill>
                <a:latin typeface="Marianne"/>
                <a:ea typeface="DejaVu Sans"/>
              </a:rPr>
              <a:t>tourbieres » au 1er janvier 2025</a:t>
            </a:r>
            <a:endParaRPr b="0" lang="fr-FR" sz="2800" spc="-1" strike="noStrike">
              <a:latin typeface="Arial"/>
            </a:endParaRPr>
          </a:p>
        </p:txBody>
      </p:sp>
      <p:sp>
        <p:nvSpPr>
          <p:cNvPr id="124" name="CustomShape 5"/>
          <p:cNvSpPr/>
          <p:nvPr/>
        </p:nvSpPr>
        <p:spPr>
          <a:xfrm>
            <a:off x="5436000" y="3924360"/>
            <a:ext cx="3238920" cy="898920"/>
          </a:xfrm>
          <a:prstGeom prst="rect">
            <a:avLst/>
          </a:prstGeom>
          <a:noFill/>
          <a:ln>
            <a:noFill/>
          </a:ln>
        </p:spPr>
        <p:style>
          <a:lnRef idx="0"/>
          <a:fillRef idx="0"/>
          <a:effectRef idx="0"/>
          <a:fontRef idx="minor"/>
        </p:style>
        <p:txBody>
          <a:bodyPr lIns="0" rIns="0" tIns="0" bIns="0" anchor="b">
            <a:noAutofit/>
          </a:bodyPr>
          <a:p>
            <a:pPr algn="r">
              <a:lnSpc>
                <a:spcPct val="100000"/>
              </a:lnSpc>
            </a:pPr>
            <a:r>
              <a:rPr b="1" lang="fr-FR" sz="1150" spc="-1" strike="noStrike">
                <a:solidFill>
                  <a:srgbClr val="000000"/>
                </a:solidFill>
                <a:latin typeface="Marianne"/>
                <a:ea typeface="DejaVu Sans"/>
              </a:rPr>
              <a:t>Le jeudi 1 er août 2024</a:t>
            </a:r>
            <a:endParaRPr b="0" lang="fr-FR" sz="115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Image 5" descr=""/>
          <p:cNvPicPr/>
          <p:nvPr/>
        </p:nvPicPr>
        <p:blipFill>
          <a:blip r:embed="rId1"/>
          <a:stretch/>
        </p:blipFill>
        <p:spPr>
          <a:xfrm>
            <a:off x="177120" y="2271600"/>
            <a:ext cx="2755440" cy="1255680"/>
          </a:xfrm>
          <a:prstGeom prst="rect">
            <a:avLst/>
          </a:prstGeom>
          <a:ln>
            <a:noFill/>
          </a:ln>
        </p:spPr>
      </p:pic>
      <p:sp>
        <p:nvSpPr>
          <p:cNvPr id="180" name="CustomShape 1"/>
          <p:cNvSpPr/>
          <p:nvPr/>
        </p:nvSpPr>
        <p:spPr>
          <a:xfrm>
            <a:off x="4608000" y="792000"/>
            <a:ext cx="4103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ce181e"/>
                </a:solidFill>
                <a:latin typeface="Calibri"/>
                <a:ea typeface="DejaVu Sans"/>
              </a:rPr>
              <a:t>Croisement : couche RAMSAR X couche RPDZH avec le RPG</a:t>
            </a:r>
            <a:endParaRPr b="0" lang="fr-FR" sz="1800" spc="-1" strike="noStrike">
              <a:latin typeface="Arial"/>
            </a:endParaRPr>
          </a:p>
        </p:txBody>
      </p:sp>
      <p:sp>
        <p:nvSpPr>
          <p:cNvPr id="181" name="CustomShape 2"/>
          <p:cNvSpPr/>
          <p:nvPr/>
        </p:nvSpPr>
        <p:spPr>
          <a:xfrm>
            <a:off x="2880000" y="1512000"/>
            <a:ext cx="924480" cy="359280"/>
          </a:xfrm>
          <a:prstGeom prst="rightArrow">
            <a:avLst>
              <a:gd name="adj1" fmla="val 50000"/>
              <a:gd name="adj2" fmla="val 50000"/>
            </a:avLst>
          </a:prstGeom>
          <a:solidFill>
            <a:srgbClr val="5b9bd5"/>
          </a:solidFill>
          <a:ln w="25560">
            <a:solidFill>
              <a:srgbClr val="43729d"/>
            </a:solidFill>
            <a:round/>
          </a:ln>
        </p:spPr>
        <p:style>
          <a:lnRef idx="0"/>
          <a:fillRef idx="0"/>
          <a:effectRef idx="0"/>
          <a:fontRef idx="minor"/>
        </p:style>
      </p:sp>
      <p:sp>
        <p:nvSpPr>
          <p:cNvPr id="182" name="CustomShape 3"/>
          <p:cNvSpPr/>
          <p:nvPr/>
        </p:nvSpPr>
        <p:spPr>
          <a:xfrm>
            <a:off x="360000" y="72360"/>
            <a:ext cx="8422920" cy="71892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2550" spc="-1" strike="noStrike">
                <a:solidFill>
                  <a:srgbClr val="000000"/>
                </a:solidFill>
                <a:latin typeface="Marianne"/>
                <a:ea typeface="Microsoft YaHei"/>
              </a:rPr>
              <a:t>1. Principes d’élaboration de la cartographie BCAE2</a:t>
            </a:r>
            <a:br/>
            <a:r>
              <a:rPr b="0" lang="fr-FR" sz="2550" spc="-1" strike="noStrike">
                <a:solidFill>
                  <a:srgbClr val="000000"/>
                </a:solidFill>
                <a:latin typeface="Marianne"/>
                <a:ea typeface="Microsoft YaHei"/>
              </a:rPr>
              <a:t>Focus sur la zone Ramsar de la Camargue</a:t>
            </a:r>
            <a:r>
              <a:rPr b="0" lang="fr-FR" sz="2550" spc="-1" strike="noStrike">
                <a:solidFill>
                  <a:srgbClr val="000000"/>
                </a:solidFill>
                <a:latin typeface="Marianne"/>
                <a:ea typeface="DejaVu Sans"/>
              </a:rPr>
              <a:t> </a:t>
            </a:r>
            <a:endParaRPr b="0" lang="fr-FR" sz="2550" spc="-1" strike="noStrike">
              <a:latin typeface="Arial"/>
            </a:endParaRPr>
          </a:p>
        </p:txBody>
      </p:sp>
      <p:sp>
        <p:nvSpPr>
          <p:cNvPr id="183" name="CustomShape 4"/>
          <p:cNvSpPr/>
          <p:nvPr/>
        </p:nvSpPr>
        <p:spPr>
          <a:xfrm>
            <a:off x="395280" y="1175400"/>
            <a:ext cx="2520000" cy="912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ce181e"/>
                </a:solidFill>
                <a:latin typeface="Calibri"/>
                <a:ea typeface="DejaVu Sans"/>
              </a:rPr>
              <a:t>Croisement : </a:t>
            </a:r>
            <a:endParaRPr b="0" lang="fr-FR" sz="1800" spc="-1" strike="noStrike">
              <a:latin typeface="Arial"/>
            </a:endParaRPr>
          </a:p>
          <a:p>
            <a:pPr algn="ctr">
              <a:lnSpc>
                <a:spcPct val="100000"/>
              </a:lnSpc>
            </a:pPr>
            <a:r>
              <a:rPr b="1" lang="fr-FR" sz="1800" spc="-1" strike="noStrike">
                <a:solidFill>
                  <a:srgbClr val="ce181e"/>
                </a:solidFill>
                <a:latin typeface="Calibri"/>
                <a:ea typeface="DejaVu Sans"/>
              </a:rPr>
              <a:t>couche RAMSAR X couche RPDZH </a:t>
            </a:r>
            <a:endParaRPr b="0" lang="fr-FR" sz="1800" spc="-1" strike="noStrike">
              <a:latin typeface="Arial"/>
            </a:endParaRPr>
          </a:p>
        </p:txBody>
      </p:sp>
      <p:sp>
        <p:nvSpPr>
          <p:cNvPr id="184" name="CustomShape 5"/>
          <p:cNvSpPr/>
          <p:nvPr/>
        </p:nvSpPr>
        <p:spPr>
          <a:xfrm>
            <a:off x="2015280" y="3781080"/>
            <a:ext cx="2520000" cy="118692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1" lang="fr-FR" sz="1800" spc="-1" strike="noStrike">
                <a:solidFill>
                  <a:srgbClr val="ce181e"/>
                </a:solidFill>
                <a:latin typeface="Calibri"/>
                <a:ea typeface="DejaVu Sans"/>
              </a:rPr>
              <a:t>Communes de PACA : Arles, Port-Saint-louis du Rhône, Les Saintes Marie de la Mer</a:t>
            </a:r>
            <a:endParaRPr b="0" lang="fr-FR" sz="1800" spc="-1" strike="noStrike">
              <a:latin typeface="Arial"/>
            </a:endParaRPr>
          </a:p>
        </p:txBody>
      </p:sp>
      <p:pic>
        <p:nvPicPr>
          <p:cNvPr id="185" name="Image 370" descr=""/>
          <p:cNvPicPr/>
          <p:nvPr/>
        </p:nvPicPr>
        <p:blipFill>
          <a:blip r:embed="rId2"/>
          <a:stretch/>
        </p:blipFill>
        <p:spPr>
          <a:xfrm>
            <a:off x="4560840" y="1611000"/>
            <a:ext cx="4258440" cy="30164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360000" y="72360"/>
            <a:ext cx="8422920" cy="71892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2550" spc="-1" strike="noStrike">
                <a:solidFill>
                  <a:srgbClr val="000000"/>
                </a:solidFill>
                <a:latin typeface="Marianne"/>
                <a:ea typeface="Microsoft YaHei"/>
              </a:rPr>
              <a:t>1. Principes d’élaboration de la cartographie BCAE2</a:t>
            </a:r>
            <a:br/>
            <a:r>
              <a:rPr b="0" lang="fr-FR" sz="2550" spc="-1" strike="noStrike">
                <a:solidFill>
                  <a:srgbClr val="000000"/>
                </a:solidFill>
                <a:latin typeface="Marianne"/>
                <a:ea typeface="Microsoft YaHei"/>
              </a:rPr>
              <a:t>Focus sur la zone Ramsar de la Camargue</a:t>
            </a:r>
            <a:r>
              <a:rPr b="0" lang="fr-FR" sz="2550" spc="-1" strike="noStrike">
                <a:solidFill>
                  <a:srgbClr val="000000"/>
                </a:solidFill>
                <a:latin typeface="Marianne"/>
                <a:ea typeface="DejaVu Sans"/>
              </a:rPr>
              <a:t> </a:t>
            </a:r>
            <a:endParaRPr b="0" lang="fr-FR" sz="2550" spc="-1" strike="noStrike">
              <a:latin typeface="Arial"/>
            </a:endParaRPr>
          </a:p>
        </p:txBody>
      </p:sp>
      <p:pic>
        <p:nvPicPr>
          <p:cNvPr id="187" name="Image 372" descr=""/>
          <p:cNvPicPr/>
          <p:nvPr/>
        </p:nvPicPr>
        <p:blipFill>
          <a:blip r:embed="rId1"/>
          <a:stretch/>
        </p:blipFill>
        <p:spPr>
          <a:xfrm>
            <a:off x="1548000" y="792000"/>
            <a:ext cx="6049800" cy="42771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648000" y="1008000"/>
            <a:ext cx="791928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ce181e"/>
                </a:solidFill>
                <a:latin typeface="Calibri"/>
                <a:ea typeface="DejaVu Sans"/>
              </a:rPr>
              <a:t>Croisement sur le même principe que pour la Camargue : couche RAMSAR X couche RPDZH avec le RPG, avec un seul îlot concerné</a:t>
            </a:r>
            <a:endParaRPr b="0" lang="fr-FR" sz="1800" spc="-1" strike="noStrike">
              <a:latin typeface="Arial"/>
            </a:endParaRPr>
          </a:p>
        </p:txBody>
      </p:sp>
      <p:sp>
        <p:nvSpPr>
          <p:cNvPr id="189" name="CustomShape 2"/>
          <p:cNvSpPr/>
          <p:nvPr/>
        </p:nvSpPr>
        <p:spPr>
          <a:xfrm>
            <a:off x="360000" y="72360"/>
            <a:ext cx="8422920" cy="71892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2550" spc="-1" strike="noStrike">
                <a:solidFill>
                  <a:srgbClr val="000000"/>
                </a:solidFill>
                <a:latin typeface="Marianne"/>
                <a:ea typeface="Microsoft YaHei"/>
              </a:rPr>
              <a:t>1. Principes d’élaboration de la cartographie BCAE2</a:t>
            </a:r>
            <a:br/>
            <a:r>
              <a:rPr b="0" lang="fr-FR" sz="2550" spc="-1" strike="noStrike">
                <a:solidFill>
                  <a:srgbClr val="000000"/>
                </a:solidFill>
                <a:latin typeface="Marianne"/>
                <a:ea typeface="Microsoft YaHei"/>
              </a:rPr>
              <a:t>Focus sur la zone Ramsar des étangs de Villepey</a:t>
            </a:r>
            <a:r>
              <a:rPr b="0" lang="fr-FR" sz="2550" spc="-1" strike="noStrike">
                <a:solidFill>
                  <a:srgbClr val="000000"/>
                </a:solidFill>
                <a:latin typeface="Marianne"/>
                <a:ea typeface="DejaVu Sans"/>
              </a:rPr>
              <a:t> </a:t>
            </a:r>
            <a:endParaRPr b="0" lang="fr-FR" sz="2550" spc="-1" strike="noStrike">
              <a:latin typeface="Arial"/>
            </a:endParaRPr>
          </a:p>
        </p:txBody>
      </p:sp>
      <p:pic>
        <p:nvPicPr>
          <p:cNvPr id="190" name="Image 375" descr=""/>
          <p:cNvPicPr/>
          <p:nvPr/>
        </p:nvPicPr>
        <p:blipFill>
          <a:blip r:embed="rId1"/>
          <a:stretch/>
        </p:blipFill>
        <p:spPr>
          <a:xfrm>
            <a:off x="2496600" y="1785960"/>
            <a:ext cx="4258440" cy="30164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324360" y="1440000"/>
            <a:ext cx="8422920" cy="46728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5400" spc="-1" strike="noStrike">
                <a:solidFill>
                  <a:srgbClr val="00a933"/>
                </a:solidFill>
                <a:latin typeface="Bradley Hand ITC"/>
                <a:ea typeface="DejaVu Sans"/>
              </a:rPr>
              <a:t>2. Exigences sur les zones humides et les tourbières</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192"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93"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94"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77639358-26C1-4DF6-BBA8-9D704DA0BA27}"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95" name="Image 10" descr=""/>
          <p:cNvPicPr/>
          <p:nvPr/>
        </p:nvPicPr>
        <p:blipFill>
          <a:blip r:embed="rId1"/>
          <a:stretch/>
        </p:blipFill>
        <p:spPr>
          <a:xfrm>
            <a:off x="8184240" y="133200"/>
            <a:ext cx="710640" cy="5860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97" name="CustomShape 2"/>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98" name="CustomShape 3"/>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16C5F1A6-E9C8-4017-A99E-E525C609DDAE}"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99" name="Image 10" descr=""/>
          <p:cNvPicPr/>
          <p:nvPr/>
        </p:nvPicPr>
        <p:blipFill>
          <a:blip r:embed="rId1"/>
          <a:stretch/>
        </p:blipFill>
        <p:spPr>
          <a:xfrm>
            <a:off x="8184240" y="133200"/>
            <a:ext cx="710640" cy="586080"/>
          </a:xfrm>
          <a:prstGeom prst="rect">
            <a:avLst/>
          </a:prstGeom>
          <a:ln>
            <a:noFill/>
          </a:ln>
        </p:spPr>
      </p:pic>
      <p:sp>
        <p:nvSpPr>
          <p:cNvPr id="200" name="CustomShape 4"/>
          <p:cNvSpPr/>
          <p:nvPr/>
        </p:nvSpPr>
        <p:spPr>
          <a:xfrm>
            <a:off x="360360" y="873000"/>
            <a:ext cx="8422920" cy="46728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2. Exigences sur les zones humides et les tourbières</a:t>
            </a:r>
            <a:r>
              <a:rPr b="1" lang="fr-FR" sz="2550" spc="-1" strike="noStrike">
                <a:solidFill>
                  <a:srgbClr val="000000"/>
                </a:solidFill>
                <a:latin typeface="Marianne"/>
                <a:ea typeface="DejaVu Sans"/>
              </a:rPr>
              <a:t> </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201" name="CustomShape 5"/>
          <p:cNvSpPr/>
          <p:nvPr/>
        </p:nvSpPr>
        <p:spPr>
          <a:xfrm>
            <a:off x="360360" y="1458720"/>
            <a:ext cx="8422920" cy="1852560"/>
          </a:xfrm>
          <a:prstGeom prst="rect">
            <a:avLst/>
          </a:prstGeom>
          <a:noFill/>
          <a:ln>
            <a:noFill/>
          </a:ln>
        </p:spPr>
        <p:style>
          <a:lnRef idx="0"/>
          <a:fillRef idx="0"/>
          <a:effectRef idx="0"/>
          <a:fontRef idx="minor"/>
        </p:style>
        <p:txBody>
          <a:bodyPr lIns="0" rIns="0" tIns="0" bIns="0">
            <a:noAutofit/>
          </a:bodyPr>
          <a:p>
            <a:pPr marL="432000" indent="-323280">
              <a:lnSpc>
                <a:spcPct val="90000"/>
              </a:lnSpc>
              <a:spcBef>
                <a:spcPts val="1001"/>
              </a:spcBef>
              <a:buClr>
                <a:srgbClr val="000000"/>
              </a:buClr>
              <a:buSzPct val="45000"/>
              <a:buFont typeface="Wingdings" charset="2"/>
              <a:buChar char=""/>
            </a:pPr>
            <a:r>
              <a:rPr b="1" lang="fr-FR" sz="1600" spc="-1" strike="noStrike">
                <a:solidFill>
                  <a:srgbClr val="0070c0"/>
                </a:solidFill>
                <a:latin typeface="Calibri"/>
                <a:ea typeface="Microsoft YaHei"/>
              </a:rPr>
              <a:t>Pour toutes les parcelles en zone humide du référentiel BCAE (dont les tourbières) : </a:t>
            </a:r>
            <a:endParaRPr b="0" lang="fr-FR" sz="1600" spc="-1" strike="noStrike">
              <a:latin typeface="Arial"/>
            </a:endParaRPr>
          </a:p>
          <a:p>
            <a:pPr marL="432000" indent="-323280">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ea typeface="Microsoft YaHei"/>
              </a:rPr>
              <a:t>Interdiction de remblais et de dépôt (tous types de déchets, terre et matériaux inertes hors fumure et matière organique et hors boues de curage des canaux et matériaux d’entretien pour les digues)</a:t>
            </a:r>
            <a:endParaRPr b="0" lang="fr-FR" sz="1600" spc="-1" strike="noStrike">
              <a:latin typeface="Arial"/>
            </a:endParaRPr>
          </a:p>
          <a:p>
            <a:pPr marL="432000" indent="-323280">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ea typeface="Microsoft YaHei"/>
              </a:rPr>
              <a:t>Interdiction de nouveaux réseaux de drainages en zones humides</a:t>
            </a:r>
            <a:endParaRPr b="0" lang="fr-FR" sz="1600" spc="-1" strike="noStrike">
              <a:latin typeface="Arial"/>
            </a:endParaRPr>
          </a:p>
          <a:p>
            <a:pPr>
              <a:lnSpc>
                <a:spcPct val="90000"/>
              </a:lnSpc>
              <a:spcBef>
                <a:spcPts val="1001"/>
              </a:spcBef>
            </a:pPr>
            <a:endParaRPr b="0" lang="fr-FR" sz="1600" spc="-1" strike="noStrike">
              <a:latin typeface="Arial"/>
            </a:endParaRPr>
          </a:p>
          <a:p>
            <a:pPr marL="432000" indent="-323280">
              <a:lnSpc>
                <a:spcPct val="90000"/>
              </a:lnSpc>
              <a:spcBef>
                <a:spcPts val="1001"/>
              </a:spcBef>
              <a:buClr>
                <a:srgbClr val="000000"/>
              </a:buClr>
              <a:buSzPct val="45000"/>
              <a:buFont typeface="Wingdings" charset="2"/>
              <a:buChar char=""/>
            </a:pPr>
            <a:r>
              <a:rPr b="1" i="1" lang="fr-FR" sz="1600" spc="-1" strike="noStrike">
                <a:solidFill>
                  <a:srgbClr val="0070c0"/>
                </a:solidFill>
                <a:latin typeface="Calibri"/>
                <a:ea typeface="Microsoft YaHei"/>
              </a:rPr>
              <a:t>Concernant les tourbières </a:t>
            </a:r>
            <a:r>
              <a:rPr b="0" i="1" lang="fr-FR" sz="1600" spc="-1" strike="noStrike">
                <a:solidFill>
                  <a:srgbClr val="0070c0"/>
                </a:solidFill>
                <a:latin typeface="Calibri"/>
                <a:ea typeface="Microsoft YaHei"/>
              </a:rPr>
              <a:t>(pour information car il n’y a pas de tourbière concernée en région PACA</a:t>
            </a:r>
            <a:r>
              <a:rPr b="1" i="1" lang="fr-FR" sz="1600" spc="-1" strike="noStrike">
                <a:solidFill>
                  <a:srgbClr val="0070c0"/>
                </a:solidFill>
                <a:latin typeface="Calibri"/>
                <a:ea typeface="Microsoft YaHei"/>
              </a:rPr>
              <a:t>)</a:t>
            </a:r>
            <a:endParaRPr b="0" lang="fr-FR" sz="1600" spc="-1" strike="noStrike">
              <a:latin typeface="Arial"/>
            </a:endParaRPr>
          </a:p>
          <a:p>
            <a:pPr marL="432000" indent="-323280" algn="just">
              <a:lnSpc>
                <a:spcPct val="100000"/>
              </a:lnSpc>
              <a:spcBef>
                <a:spcPts val="283"/>
              </a:spcBef>
              <a:spcAft>
                <a:spcPts val="782"/>
              </a:spcAft>
              <a:buClr>
                <a:srgbClr val="000000"/>
              </a:buClr>
              <a:buSzPct val="45000"/>
              <a:buFont typeface="Wingdings" charset="2"/>
              <a:buChar char=""/>
            </a:pPr>
            <a:r>
              <a:rPr b="0" i="1" lang="fr-FR" sz="1600" spc="-1" strike="noStrike">
                <a:solidFill>
                  <a:srgbClr val="000000"/>
                </a:solidFill>
                <a:latin typeface="Calibri"/>
                <a:ea typeface="Microsoft YaHei"/>
              </a:rPr>
              <a:t>Interdiction de prélèvement et de brûlage, sauf dérogation prévue dans le document de gestion</a:t>
            </a:r>
            <a:endParaRPr b="0" lang="fr-FR" sz="1600" spc="-1" strike="noStrike">
              <a:latin typeface="Arial"/>
            </a:endParaRPr>
          </a:p>
          <a:p>
            <a:pPr>
              <a:lnSpc>
                <a:spcPct val="100000"/>
              </a:lnSpc>
              <a:spcAft>
                <a:spcPts val="499"/>
              </a:spcAft>
            </a:pPr>
            <a:endParaRPr b="0" lang="fr-FR" sz="1600" spc="-1" strike="noStrike">
              <a:latin typeface="Arial"/>
            </a:endParaRPr>
          </a:p>
          <a:p>
            <a:pPr>
              <a:lnSpc>
                <a:spcPct val="100000"/>
              </a:lnSpc>
              <a:spcAft>
                <a:spcPts val="499"/>
              </a:spcAft>
            </a:pPr>
            <a:endParaRPr b="0" lang="fr-FR" sz="1600" spc="-1" strike="noStrike">
              <a:latin typeface="Arial"/>
            </a:endParaRPr>
          </a:p>
          <a:p>
            <a:pPr>
              <a:lnSpc>
                <a:spcPct val="100000"/>
              </a:lnSpc>
              <a:spcAft>
                <a:spcPts val="499"/>
              </a:spcAft>
            </a:pP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203" name="CustomShape 2"/>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204" name="CustomShape 3"/>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B2805F64-3DA8-47D0-B54C-BEBE0310EE23}"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205" name="Image 10" descr=""/>
          <p:cNvPicPr/>
          <p:nvPr/>
        </p:nvPicPr>
        <p:blipFill>
          <a:blip r:embed="rId1"/>
          <a:stretch/>
        </p:blipFill>
        <p:spPr>
          <a:xfrm>
            <a:off x="8184240" y="133200"/>
            <a:ext cx="710640" cy="586080"/>
          </a:xfrm>
          <a:prstGeom prst="rect">
            <a:avLst/>
          </a:prstGeom>
          <a:ln>
            <a:noFill/>
          </a:ln>
        </p:spPr>
      </p:pic>
      <p:sp>
        <p:nvSpPr>
          <p:cNvPr id="206" name="CustomShape 4"/>
          <p:cNvSpPr/>
          <p:nvPr/>
        </p:nvSpPr>
        <p:spPr>
          <a:xfrm>
            <a:off x="360360" y="873000"/>
            <a:ext cx="8422920" cy="46728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2. Exigences sur les zones humides et les tourbières</a:t>
            </a:r>
            <a:r>
              <a:rPr b="1" lang="fr-FR" sz="2550" spc="-1" strike="noStrike">
                <a:solidFill>
                  <a:srgbClr val="000000"/>
                </a:solidFill>
                <a:latin typeface="Marianne"/>
                <a:ea typeface="DejaVu Sans"/>
              </a:rPr>
              <a:t> </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207" name="CustomShape 5"/>
          <p:cNvSpPr/>
          <p:nvPr/>
        </p:nvSpPr>
        <p:spPr>
          <a:xfrm>
            <a:off x="360360" y="1458720"/>
            <a:ext cx="8422920" cy="1852560"/>
          </a:xfrm>
          <a:prstGeom prst="rect">
            <a:avLst/>
          </a:prstGeom>
          <a:noFill/>
          <a:ln>
            <a:noFill/>
          </a:ln>
        </p:spPr>
        <p:style>
          <a:lnRef idx="0"/>
          <a:fillRef idx="0"/>
          <a:effectRef idx="0"/>
          <a:fontRef idx="minor"/>
        </p:style>
        <p:txBody>
          <a:bodyPr lIns="0" rIns="0" tIns="0" bIns="0">
            <a:noAutofit/>
          </a:bodyPr>
          <a:p>
            <a:pPr marL="432000" indent="-323280" algn="ctr">
              <a:lnSpc>
                <a:spcPct val="90000"/>
              </a:lnSpc>
              <a:spcBef>
                <a:spcPts val="1001"/>
              </a:spcBef>
              <a:buClr>
                <a:srgbClr val="000000"/>
              </a:buClr>
              <a:buSzPct val="45000"/>
              <a:buFont typeface="Wingdings" charset="2"/>
              <a:buChar char=""/>
            </a:pPr>
            <a:r>
              <a:rPr b="1" lang="fr-FR" sz="1600" spc="-1" strike="noStrike">
                <a:solidFill>
                  <a:srgbClr val="ce181e"/>
                </a:solidFill>
                <a:latin typeface="Calibri"/>
                <a:ea typeface="Microsoft YaHei"/>
              </a:rPr>
              <a:t>Identification des nouveaux/anciens drainages</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1" lang="fr-FR" sz="1600" spc="-1" strike="noStrike">
                <a:solidFill>
                  <a:srgbClr val="000000"/>
                </a:solidFill>
                <a:latin typeface="Calibri"/>
                <a:ea typeface="Microsoft YaHei"/>
              </a:rPr>
              <a:t>Seuls les nouveaux drainages sont interdits dans le cadre de la BCAE2 </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0" i="1" lang="fr-FR" sz="1600" spc="-1" strike="noStrike">
                <a:solidFill>
                  <a:srgbClr val="000000"/>
                </a:solidFill>
                <a:latin typeface="Calibri"/>
                <a:ea typeface="Microsoft YaHei"/>
              </a:rPr>
              <a:t>Les travaux d’entretien des anciens drainages restent possibles</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0" i="1" lang="fr-FR" sz="1600" spc="-1" strike="noStrike">
                <a:solidFill>
                  <a:srgbClr val="000000"/>
                </a:solidFill>
                <a:latin typeface="Calibri"/>
                <a:ea typeface="Microsoft YaHei"/>
              </a:rPr>
              <a:t>Il n’y a pas de cartographie nationale des anciens drainages sur l’ensemble du territoire national</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0" i="1" lang="fr-FR" sz="1600" spc="-1" strike="noStrike">
                <a:solidFill>
                  <a:srgbClr val="000000"/>
                </a:solidFill>
                <a:latin typeface="Calibri"/>
                <a:ea typeface="Microsoft YaHei"/>
              </a:rPr>
              <a:t>De fait, seront retenues les déclarations et les demandes d’autorisation transmises au titre des IOTA pour confirmer qu’il s’agit d’un ancien drainage en cas de contrôle</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0" i="1" lang="fr-FR" sz="1600" spc="-1" strike="noStrike">
                <a:solidFill>
                  <a:srgbClr val="000000"/>
                </a:solidFill>
                <a:latin typeface="Calibri"/>
                <a:ea typeface="Microsoft YaHei"/>
              </a:rPr>
              <a:t>Pour les agriculteurs ayant omis de déclarer ou de demander l’autorisation de drainage, possibilité de signaler les éventuels drainages réalisés à l’autorité compétente selon les procédures IOTA habituelles</a:t>
            </a:r>
            <a:endParaRPr b="0" lang="fr-FR" sz="1600" spc="-1" strike="noStrike">
              <a:latin typeface="Arial"/>
            </a:endParaRPr>
          </a:p>
          <a:p>
            <a:pPr marL="432000" indent="-323280">
              <a:lnSpc>
                <a:spcPct val="90000"/>
              </a:lnSpc>
              <a:spcBef>
                <a:spcPts val="1001"/>
              </a:spcBef>
              <a:buClr>
                <a:srgbClr val="000000"/>
              </a:buClr>
              <a:buSzPct val="45000"/>
              <a:buFont typeface="Wingdings" charset="2"/>
              <a:buChar char=""/>
            </a:pPr>
            <a:r>
              <a:rPr b="0" i="1" lang="fr-FR" sz="1600" spc="-1" strike="noStrike">
                <a:solidFill>
                  <a:srgbClr val="000000"/>
                </a:solidFill>
                <a:latin typeface="Calibri"/>
                <a:ea typeface="Microsoft YaHei"/>
              </a:rPr>
              <a:t>Un outil numérique de déclaration et d’aide à l’instruction sera mis à disposition en octobre/novembre pour régulariser les ouvrages de drainage</a:t>
            </a:r>
            <a:endParaRPr b="0" lang="fr-FR" sz="1600" spc="-1" strike="noStrike">
              <a:latin typeface="Arial"/>
            </a:endParaRPr>
          </a:p>
          <a:p>
            <a:pPr>
              <a:lnSpc>
                <a:spcPct val="100000"/>
              </a:lnSpc>
              <a:spcAft>
                <a:spcPts val="499"/>
              </a:spcAft>
            </a:pPr>
            <a:endParaRPr b="0" lang="fr-FR" sz="1600" spc="-1" strike="noStrike">
              <a:latin typeface="Arial"/>
            </a:endParaRPr>
          </a:p>
          <a:p>
            <a:pPr>
              <a:lnSpc>
                <a:spcPct val="100000"/>
              </a:lnSpc>
              <a:spcAft>
                <a:spcPts val="499"/>
              </a:spcAft>
            </a:pPr>
            <a:endParaRPr b="0" lang="fr-FR" sz="1600" spc="-1" strike="noStrike">
              <a:latin typeface="Arial"/>
            </a:endParaRPr>
          </a:p>
          <a:p>
            <a:pPr>
              <a:lnSpc>
                <a:spcPct val="100000"/>
              </a:lnSpc>
              <a:spcAft>
                <a:spcPts val="499"/>
              </a:spcAft>
            </a:pP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324360" y="1800000"/>
            <a:ext cx="8422920" cy="46728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5400" spc="-1" strike="noStrike">
                <a:solidFill>
                  <a:srgbClr val="00a933"/>
                </a:solidFill>
                <a:latin typeface="Bradley Hand ITC"/>
                <a:ea typeface="DejaVu Sans"/>
              </a:rPr>
              <a:t>3. Calendrier des étapes de mise en oeuvre</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209"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210"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211"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13EA86E7-A229-40E3-953A-8B3553AEA265}"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212" name="Image 10" descr=""/>
          <p:cNvPicPr/>
          <p:nvPr/>
        </p:nvPicPr>
        <p:blipFill>
          <a:blip r:embed="rId1"/>
          <a:stretch/>
        </p:blipFill>
        <p:spPr>
          <a:xfrm>
            <a:off x="8184240" y="133200"/>
            <a:ext cx="710640" cy="58608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214" name="CustomShape 2"/>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215" name="CustomShape 3"/>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DCAED515-C69E-4A74-BE3F-1B3277CC5BD8}"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216" name="Image 10" descr=""/>
          <p:cNvPicPr/>
          <p:nvPr/>
        </p:nvPicPr>
        <p:blipFill>
          <a:blip r:embed="rId1"/>
          <a:stretch/>
        </p:blipFill>
        <p:spPr>
          <a:xfrm>
            <a:off x="8184240" y="133200"/>
            <a:ext cx="710640" cy="586080"/>
          </a:xfrm>
          <a:prstGeom prst="rect">
            <a:avLst/>
          </a:prstGeom>
          <a:ln>
            <a:noFill/>
          </a:ln>
        </p:spPr>
      </p:pic>
      <p:sp>
        <p:nvSpPr>
          <p:cNvPr id="217" name="CustomShape 4"/>
          <p:cNvSpPr/>
          <p:nvPr/>
        </p:nvSpPr>
        <p:spPr>
          <a:xfrm>
            <a:off x="360360" y="873000"/>
            <a:ext cx="8422920" cy="46728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3. Calendrier des étapes de mise en oeuvre</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218" name="CustomShape 5"/>
          <p:cNvSpPr/>
          <p:nvPr/>
        </p:nvSpPr>
        <p:spPr>
          <a:xfrm>
            <a:off x="288360" y="1386720"/>
            <a:ext cx="8422920" cy="1852560"/>
          </a:xfrm>
          <a:prstGeom prst="rect">
            <a:avLst/>
          </a:prstGeom>
          <a:noFill/>
          <a:ln>
            <a:noFill/>
          </a:ln>
        </p:spPr>
        <p:style>
          <a:lnRef idx="0"/>
          <a:fillRef idx="0"/>
          <a:effectRef idx="0"/>
          <a:fontRef idx="minor"/>
        </p:style>
        <p:txBody>
          <a:bodyPr lIns="0" rIns="0" tIns="0" bIns="0">
            <a:noAutofit/>
          </a:bodyPr>
          <a:p>
            <a:pPr marL="432000" indent="-323280" algn="just">
              <a:lnSpc>
                <a:spcPct val="90000"/>
              </a:lnSpc>
              <a:spcBef>
                <a:spcPts val="717"/>
              </a:spcBef>
              <a:buClr>
                <a:srgbClr val="000000"/>
              </a:buClr>
              <a:buSzPct val="45000"/>
              <a:buFont typeface="Wingdings" charset="2"/>
              <a:buChar char=""/>
            </a:pPr>
            <a:r>
              <a:rPr b="0" lang="fr-FR" sz="1600" spc="-1" strike="noStrike">
                <a:solidFill>
                  <a:srgbClr val="000000"/>
                </a:solidFill>
                <a:latin typeface="Calibri"/>
                <a:ea typeface="DejaVu Sans"/>
              </a:rPr>
              <a:t>A compter du 1</a:t>
            </a:r>
            <a:r>
              <a:rPr b="0" lang="fr-FR" sz="1600" spc="-1" strike="noStrike" baseline="101000">
                <a:solidFill>
                  <a:srgbClr val="000000"/>
                </a:solidFill>
                <a:latin typeface="Calibri"/>
                <a:ea typeface="DejaVu Sans"/>
              </a:rPr>
              <a:t>er</a:t>
            </a:r>
            <a:r>
              <a:rPr b="0" lang="fr-FR" sz="1600" spc="-1" strike="noStrike">
                <a:solidFill>
                  <a:srgbClr val="000000"/>
                </a:solidFill>
                <a:latin typeface="Calibri"/>
                <a:ea typeface="DejaVu Sans"/>
              </a:rPr>
              <a:t> août : instruction par les services environnement des DDT(M) des demandes de contestation selon les procédures établies et transmission aux DREAL avec copie DRAAF. Les DDT(M) traitent prioritairement les contestations situées sur le zonage de la BCAE2.</a:t>
            </a:r>
            <a:endParaRPr b="0" lang="fr-FR" sz="1600" spc="-1" strike="noStrike">
              <a:latin typeface="Arial"/>
            </a:endParaRPr>
          </a:p>
          <a:p>
            <a:pPr marL="108000" algn="just">
              <a:lnSpc>
                <a:spcPct val="90000"/>
              </a:lnSpc>
              <a:spcBef>
                <a:spcPts val="717"/>
              </a:spcBef>
            </a:pPr>
            <a:r>
              <a:rPr b="0" lang="fr-FR" sz="1600" spc="-1" strike="noStrike">
                <a:solidFill>
                  <a:srgbClr val="000000"/>
                </a:solidFill>
                <a:latin typeface="Calibri"/>
                <a:ea typeface="DejaVu Sans"/>
              </a:rPr>
              <a:t>Pour la gestion des contestations, il s’avère que :</a:t>
            </a:r>
            <a:endParaRPr b="0" lang="fr-FR" sz="1600" spc="-1" strike="noStrike">
              <a:latin typeface="Arial"/>
            </a:endParaRPr>
          </a:p>
          <a:p>
            <a:pPr marL="432000" indent="-323280" algn="just">
              <a:lnSpc>
                <a:spcPct val="100000"/>
              </a:lnSpc>
              <a:buClr>
                <a:srgbClr val="000000"/>
              </a:buClr>
              <a:buSzPct val="45000"/>
              <a:buFont typeface="Wingdings" charset="2"/>
              <a:buChar char=""/>
            </a:pPr>
            <a:r>
              <a:rPr b="0" i="1" lang="fr-FR" sz="1400" spc="-1" strike="noStrike">
                <a:solidFill>
                  <a:srgbClr val="000000"/>
                </a:solidFill>
                <a:latin typeface="Calibri"/>
                <a:ea typeface="DejaVu Sans"/>
              </a:rPr>
              <a:t>Le référentiel BCAE2 est construit sur des couches utilisant des zones humides effectives.</a:t>
            </a:r>
            <a:endParaRPr b="0" lang="fr-FR" sz="1400" spc="-1" strike="noStrike">
              <a:latin typeface="Arial"/>
            </a:endParaRPr>
          </a:p>
          <a:p>
            <a:pPr marL="432000" indent="-323280" algn="just">
              <a:lnSpc>
                <a:spcPct val="100000"/>
              </a:lnSpc>
              <a:buClr>
                <a:srgbClr val="000000"/>
              </a:buClr>
              <a:buSzPct val="45000"/>
              <a:buFont typeface="Wingdings" charset="2"/>
              <a:buChar char=""/>
            </a:pPr>
            <a:r>
              <a:rPr b="0" i="1" lang="fr-FR" sz="1400" spc="-1" strike="noStrike">
                <a:solidFill>
                  <a:srgbClr val="000000"/>
                </a:solidFill>
                <a:latin typeface="Calibri"/>
                <a:ea typeface="DejaVu Sans"/>
              </a:rPr>
              <a:t>La réglementation actuelle pour identifier et délimiter une zone humide effective octroie à chaque pétitionnaire la charge de la preuve pour démontrer que leur projet ne se situe pas en zone humide. </a:t>
            </a:r>
            <a:endParaRPr b="0" lang="fr-FR" sz="1400" spc="-1" strike="noStrike">
              <a:latin typeface="Arial"/>
            </a:endParaRPr>
          </a:p>
          <a:p>
            <a:pPr marL="432000" indent="-323280" algn="just">
              <a:lnSpc>
                <a:spcPct val="100000"/>
              </a:lnSpc>
              <a:buClr>
                <a:srgbClr val="000000"/>
              </a:buClr>
              <a:buSzPct val="45000"/>
              <a:buFont typeface="Wingdings" charset="2"/>
              <a:buChar char=""/>
            </a:pPr>
            <a:r>
              <a:rPr b="0" i="1" lang="fr-FR" sz="1400" spc="-1" strike="noStrike">
                <a:solidFill>
                  <a:srgbClr val="000000"/>
                </a:solidFill>
                <a:latin typeface="Calibri"/>
                <a:ea typeface="DejaVu Sans"/>
              </a:rPr>
              <a:t>Chaque pétitionnaire qui souhaite contester un inventaire qui conclut à la présence d’une zone humide doit réaliser un inventaire terrain qui apporte des éléments probants sur l’absence de zone humide. </a:t>
            </a:r>
            <a:endParaRPr b="0" lang="fr-FR" sz="1400" spc="-1" strike="noStrike">
              <a:latin typeface="Arial"/>
            </a:endParaRPr>
          </a:p>
          <a:p>
            <a:pPr marL="432000" indent="-323280">
              <a:lnSpc>
                <a:spcPct val="100000"/>
              </a:lnSpc>
              <a:buClr>
                <a:srgbClr val="000000"/>
              </a:buClr>
              <a:buSzPct val="45000"/>
              <a:buFont typeface="Wingdings" charset="2"/>
              <a:buChar char=""/>
            </a:pPr>
            <a:r>
              <a:rPr b="0" i="1" lang="fr-FR" sz="1400" spc="-1" strike="noStrike">
                <a:solidFill>
                  <a:srgbClr val="000000"/>
                </a:solidFill>
                <a:latin typeface="Calibri"/>
                <a:ea typeface="DejaVu Sans"/>
              </a:rPr>
              <a:t>Information supplémentaire pour la bonne réalisation de cet exercice : </a:t>
            </a:r>
            <a:endParaRPr b="0" lang="fr-FR" sz="1400" spc="-1" strike="noStrike">
              <a:latin typeface="Arial"/>
            </a:endParaRPr>
          </a:p>
          <a:p>
            <a:pPr marL="432000" indent="-323280" algn="ctr">
              <a:lnSpc>
                <a:spcPct val="100000"/>
              </a:lnSpc>
              <a:buClr>
                <a:srgbClr val="000000"/>
              </a:buClr>
              <a:buSzPct val="45000"/>
              <a:buFont typeface="Wingdings" charset="2"/>
              <a:buChar char=""/>
            </a:pPr>
            <a:r>
              <a:rPr b="0" i="1" lang="fr-FR" sz="1400" spc="-1" strike="noStrike">
                <a:solidFill>
                  <a:srgbClr val="000000"/>
                </a:solidFill>
                <a:latin typeface="Calibri"/>
                <a:ea typeface="DejaVu Sans"/>
              </a:rPr>
              <a:t>https://www.zones-humides.org/connaitre/delimiter-pour-la-reglementation.</a:t>
            </a:r>
            <a:endParaRPr b="0" lang="fr-FR" sz="1400" spc="-1" strike="noStrike">
              <a:latin typeface="Arial"/>
            </a:endParaRPr>
          </a:p>
          <a:p>
            <a:pPr>
              <a:lnSpc>
                <a:spcPct val="100000"/>
              </a:lnSpc>
              <a:spcAft>
                <a:spcPts val="215"/>
              </a:spcAft>
            </a:pPr>
            <a:endParaRPr b="0" lang="fr-FR" sz="1400" spc="-1" strike="noStrike">
              <a:latin typeface="Arial"/>
            </a:endParaRPr>
          </a:p>
          <a:p>
            <a:pPr>
              <a:lnSpc>
                <a:spcPct val="100000"/>
              </a:lnSpc>
              <a:spcAft>
                <a:spcPts val="215"/>
              </a:spcAft>
            </a:pPr>
            <a:endParaRPr b="0" lang="fr-FR" sz="1400" spc="-1" strike="noStrike">
              <a:latin typeface="Arial"/>
            </a:endParaRPr>
          </a:p>
          <a:p>
            <a:pPr>
              <a:lnSpc>
                <a:spcPct val="100000"/>
              </a:lnSpc>
              <a:spcAft>
                <a:spcPts val="215"/>
              </a:spcAft>
            </a:pP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220" name="CustomShape 2"/>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221" name="CustomShape 3"/>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4F763703-4863-492A-B533-01698AD3C658}"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222" name="Image 10" descr=""/>
          <p:cNvPicPr/>
          <p:nvPr/>
        </p:nvPicPr>
        <p:blipFill>
          <a:blip r:embed="rId1"/>
          <a:stretch/>
        </p:blipFill>
        <p:spPr>
          <a:xfrm>
            <a:off x="8184240" y="133200"/>
            <a:ext cx="710640" cy="586080"/>
          </a:xfrm>
          <a:prstGeom prst="rect">
            <a:avLst/>
          </a:prstGeom>
          <a:ln>
            <a:noFill/>
          </a:ln>
        </p:spPr>
      </p:pic>
      <p:sp>
        <p:nvSpPr>
          <p:cNvPr id="223" name="CustomShape 4"/>
          <p:cNvSpPr/>
          <p:nvPr/>
        </p:nvSpPr>
        <p:spPr>
          <a:xfrm>
            <a:off x="360360" y="873000"/>
            <a:ext cx="8422920" cy="46728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3. Calendrier des étapes de mise en oeuvre</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224" name="CustomShape 5"/>
          <p:cNvSpPr/>
          <p:nvPr/>
        </p:nvSpPr>
        <p:spPr>
          <a:xfrm>
            <a:off x="288000" y="1494720"/>
            <a:ext cx="8422920" cy="1852560"/>
          </a:xfrm>
          <a:prstGeom prst="rect">
            <a:avLst/>
          </a:prstGeom>
          <a:noFill/>
          <a:ln>
            <a:noFill/>
          </a:ln>
        </p:spPr>
        <p:style>
          <a:lnRef idx="0"/>
          <a:fillRef idx="0"/>
          <a:effectRef idx="0"/>
          <a:fontRef idx="minor"/>
        </p:style>
        <p:txBody>
          <a:bodyPr lIns="0" rIns="0" tIns="0" bIns="0">
            <a:noAutofit/>
          </a:bodyPr>
          <a:p>
            <a:pPr>
              <a:lnSpc>
                <a:spcPct val="90000"/>
              </a:lnSpc>
              <a:spcBef>
                <a:spcPts val="1001"/>
              </a:spcBef>
            </a:pPr>
            <a:endParaRPr b="0" lang="fr-FR" sz="1800" spc="-1" strike="noStrike">
              <a:latin typeface="Arial"/>
            </a:endParaRPr>
          </a:p>
          <a:p>
            <a:pPr marL="432000" indent="-323280">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ea typeface="DejaVu Sans"/>
              </a:rPr>
              <a:t>Fin août : date limite des contestation adressées par les agriculteurs aux DDT(M) et avec en copie DREAL/DRAAF. La demande de contestation est étayée par des inventaires terrain à charge du pétitionnaire et conformément à la réglementation en vigueur.</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ea typeface="DejaVu Sans"/>
              </a:rPr>
              <a:t>En parallèle, instruction par les DDT(M) des demandes de régularisation des réseaux de drainages soumis à déclaration police de l’eau qui auraient été omis</a:t>
            </a:r>
            <a:endParaRPr b="0" lang="fr-FR" sz="1600" spc="-1" strike="noStrike">
              <a:latin typeface="Arial"/>
            </a:endParaRPr>
          </a:p>
          <a:p>
            <a:pPr marL="432000" indent="-323280" algn="just">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ea typeface="DejaVu Sans"/>
              </a:rPr>
              <a:t>Début de l’automne  : envoi de la modification du PSN à la Commission Européenne pour validation </a:t>
            </a:r>
            <a:endParaRPr b="0" lang="fr-FR" sz="1600" spc="-1" strike="noStrike">
              <a:latin typeface="Arial"/>
            </a:endParaRPr>
          </a:p>
          <a:p>
            <a:pPr marL="432000" indent="-323280" algn="ctr">
              <a:lnSpc>
                <a:spcPct val="90000"/>
              </a:lnSpc>
              <a:spcBef>
                <a:spcPts val="1001"/>
              </a:spcBef>
              <a:buClr>
                <a:srgbClr val="000000"/>
              </a:buClr>
              <a:buSzPct val="45000"/>
              <a:buFont typeface="Wingdings" charset="2"/>
              <a:buChar char=""/>
            </a:pPr>
            <a:r>
              <a:rPr b="1" lang="fr-FR" sz="2200" spc="-1" strike="noStrike">
                <a:solidFill>
                  <a:srgbClr val="ce181e"/>
                </a:solidFill>
                <a:latin typeface="Calibri"/>
                <a:ea typeface="DejaVu Sans"/>
              </a:rPr>
              <a:t>Entrée en vigueur de la BCAE2 au 1</a:t>
            </a:r>
            <a:r>
              <a:rPr b="1" lang="fr-FR" sz="2200" spc="-1" strike="noStrike" baseline="30000">
                <a:solidFill>
                  <a:srgbClr val="ce181e"/>
                </a:solidFill>
                <a:latin typeface="Calibri"/>
                <a:ea typeface="DejaVu Sans"/>
              </a:rPr>
              <a:t>er</a:t>
            </a:r>
            <a:r>
              <a:rPr b="1" lang="fr-FR" sz="2200" spc="-1" strike="noStrike">
                <a:solidFill>
                  <a:srgbClr val="ce181e"/>
                </a:solidFill>
                <a:latin typeface="Calibri"/>
                <a:ea typeface="DejaVu Sans"/>
              </a:rPr>
              <a:t> janvier 2025</a:t>
            </a:r>
            <a:endParaRPr b="0" lang="fr-FR" sz="2200" spc="-1" strike="noStrike">
              <a:latin typeface="Arial"/>
            </a:endParaRPr>
          </a:p>
          <a:p>
            <a:pPr>
              <a:lnSpc>
                <a:spcPct val="100000"/>
              </a:lnSpc>
              <a:spcAft>
                <a:spcPts val="499"/>
              </a:spcAft>
            </a:pPr>
            <a:endParaRPr b="0" lang="fr-FR" sz="2200" spc="-1" strike="noStrike">
              <a:latin typeface="Arial"/>
            </a:endParaRPr>
          </a:p>
          <a:p>
            <a:pPr>
              <a:lnSpc>
                <a:spcPct val="100000"/>
              </a:lnSpc>
              <a:spcAft>
                <a:spcPts val="499"/>
              </a:spcAft>
            </a:pPr>
            <a:endParaRPr b="0" lang="fr-FR" sz="2200" spc="-1" strike="noStrike">
              <a:latin typeface="Arial"/>
            </a:endParaRPr>
          </a:p>
          <a:p>
            <a:pPr>
              <a:lnSpc>
                <a:spcPct val="100000"/>
              </a:lnSpc>
              <a:spcAft>
                <a:spcPts val="499"/>
              </a:spcAft>
            </a:pPr>
            <a:endParaRPr b="0" lang="fr-FR" sz="22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324360" y="1800000"/>
            <a:ext cx="8422920" cy="46728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5400" spc="-1" strike="noStrike">
                <a:solidFill>
                  <a:srgbClr val="00a933"/>
                </a:solidFill>
                <a:latin typeface="Bradley Hand ITC"/>
                <a:ea typeface="DejaVu Sans"/>
              </a:rPr>
              <a:t>Merci</a:t>
            </a:r>
            <a:br/>
            <a:r>
              <a:rPr b="1" lang="fr-FR" sz="5400" spc="-1" strike="noStrike">
                <a:solidFill>
                  <a:srgbClr val="00a933"/>
                </a:solidFill>
                <a:latin typeface="Bradley Hand ITC"/>
                <a:ea typeface="DejaVu Sans"/>
              </a:rPr>
              <a:t>pour votre attention</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226"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227"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228"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A4DFC93C-B103-4F56-B569-E33F8575AF33}"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229" name="Image 10" descr=""/>
          <p:cNvPicPr/>
          <p:nvPr/>
        </p:nvPicPr>
        <p:blipFill>
          <a:blip r:embed="rId1"/>
          <a:stretch/>
        </p:blipFill>
        <p:spPr>
          <a:xfrm>
            <a:off x="8184240" y="133200"/>
            <a:ext cx="710640" cy="586080"/>
          </a:xfrm>
          <a:prstGeom prst="rect">
            <a:avLst/>
          </a:prstGeom>
          <a:ln>
            <a:noFill/>
          </a:ln>
        </p:spPr>
      </p:pic>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26" name="CustomShape 2"/>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27" name="CustomShape 3"/>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ECFC5A09-4360-40A3-8C88-254EC4E062F2}"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28" name="Image 10" descr=""/>
          <p:cNvPicPr/>
          <p:nvPr/>
        </p:nvPicPr>
        <p:blipFill>
          <a:blip r:embed="rId1"/>
          <a:stretch/>
        </p:blipFill>
        <p:spPr>
          <a:xfrm>
            <a:off x="8184240" y="133200"/>
            <a:ext cx="710640" cy="586080"/>
          </a:xfrm>
          <a:prstGeom prst="rect">
            <a:avLst/>
          </a:prstGeom>
          <a:ln>
            <a:noFill/>
          </a:ln>
        </p:spPr>
      </p:pic>
      <p:sp>
        <p:nvSpPr>
          <p:cNvPr id="129" name="CustomShape 4"/>
          <p:cNvSpPr/>
          <p:nvPr/>
        </p:nvSpPr>
        <p:spPr>
          <a:xfrm>
            <a:off x="360000" y="1836000"/>
            <a:ext cx="8423280" cy="2500560"/>
          </a:xfrm>
          <a:prstGeom prst="rect">
            <a:avLst/>
          </a:prstGeom>
          <a:noFill/>
          <a:ln>
            <a:noFill/>
          </a:ln>
        </p:spPr>
        <p:style>
          <a:lnRef idx="0"/>
          <a:fillRef idx="0"/>
          <a:effectRef idx="0"/>
          <a:fontRef idx="minor"/>
        </p:style>
        <p:txBody>
          <a:bodyPr lIns="90000" rIns="90000" tIns="45000" bIns="45000">
            <a:spAutoFit/>
          </a:bodyPr>
          <a:p>
            <a:pPr algn="just">
              <a:lnSpc>
                <a:spcPct val="90000"/>
              </a:lnSpc>
              <a:spcBef>
                <a:spcPts val="1001"/>
              </a:spcBef>
            </a:pPr>
            <a:r>
              <a:rPr b="1" lang="fr-FR" sz="2800" spc="-1" strike="noStrike">
                <a:solidFill>
                  <a:srgbClr val="000000"/>
                </a:solidFill>
                <a:latin typeface="Calibri"/>
                <a:ea typeface="DejaVu Sans"/>
              </a:rPr>
              <a:t>Introduction </a:t>
            </a:r>
            <a:endParaRPr b="0" lang="fr-FR" sz="2800" spc="-1" strike="noStrike">
              <a:latin typeface="Arial"/>
            </a:endParaRPr>
          </a:p>
          <a:p>
            <a:pPr algn="just">
              <a:lnSpc>
                <a:spcPct val="90000"/>
              </a:lnSpc>
              <a:spcBef>
                <a:spcPts val="1001"/>
              </a:spcBef>
            </a:pPr>
            <a:r>
              <a:rPr b="1" lang="fr-FR" sz="2800" spc="-1" strike="noStrike">
                <a:solidFill>
                  <a:srgbClr val="000000"/>
                </a:solidFill>
                <a:latin typeface="Calibri"/>
                <a:ea typeface="DejaVu Sans"/>
              </a:rPr>
              <a:t>1. Principes d’élaboration de la cartographie BCAE 2</a:t>
            </a:r>
            <a:endParaRPr b="0" lang="fr-FR" sz="2800" spc="-1" strike="noStrike">
              <a:latin typeface="Arial"/>
            </a:endParaRPr>
          </a:p>
          <a:p>
            <a:pPr algn="just">
              <a:lnSpc>
                <a:spcPct val="90000"/>
              </a:lnSpc>
              <a:spcBef>
                <a:spcPts val="1001"/>
              </a:spcBef>
            </a:pPr>
            <a:r>
              <a:rPr b="1" lang="fr-FR" sz="2800" spc="-1" strike="noStrike">
                <a:solidFill>
                  <a:srgbClr val="000000"/>
                </a:solidFill>
                <a:latin typeface="Calibri"/>
                <a:ea typeface="DejaVu Sans"/>
              </a:rPr>
              <a:t>2. Exigences sur les zones humides et les tourbières</a:t>
            </a:r>
            <a:endParaRPr b="0" lang="fr-FR" sz="2800" spc="-1" strike="noStrike">
              <a:latin typeface="Arial"/>
            </a:endParaRPr>
          </a:p>
          <a:p>
            <a:pPr>
              <a:lnSpc>
                <a:spcPct val="100000"/>
              </a:lnSpc>
              <a:spcAft>
                <a:spcPts val="1199"/>
              </a:spcAft>
            </a:pPr>
            <a:r>
              <a:rPr b="1" lang="fr-FR" sz="2800" spc="-1" strike="noStrike">
                <a:solidFill>
                  <a:srgbClr val="000000"/>
                </a:solidFill>
                <a:latin typeface="Calibri"/>
                <a:ea typeface="DejaVu Sans"/>
              </a:rPr>
              <a:t>3. Calendrier des étapes de mise en oeuvre</a:t>
            </a:r>
            <a:endParaRPr b="0" lang="fr-FR" sz="2800" spc="-1" strike="noStrike">
              <a:latin typeface="Arial"/>
            </a:endParaRPr>
          </a:p>
          <a:p>
            <a:pPr>
              <a:lnSpc>
                <a:spcPct val="100000"/>
              </a:lnSpc>
              <a:spcAft>
                <a:spcPts val="1199"/>
              </a:spcAft>
            </a:pPr>
            <a:endParaRPr b="0" lang="fr-FR" sz="2800" spc="-1" strike="noStrike">
              <a:latin typeface="Arial"/>
            </a:endParaRPr>
          </a:p>
        </p:txBody>
      </p:sp>
      <p:sp>
        <p:nvSpPr>
          <p:cNvPr id="130" name="CustomShape 5"/>
          <p:cNvSpPr/>
          <p:nvPr/>
        </p:nvSpPr>
        <p:spPr>
          <a:xfrm>
            <a:off x="2232000" y="612000"/>
            <a:ext cx="3814920" cy="46728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5400" spc="-1" strike="noStrike">
                <a:solidFill>
                  <a:srgbClr val="00a933"/>
                </a:solidFill>
                <a:latin typeface="Bradley Hand ITC"/>
                <a:ea typeface="DejaVu Sans"/>
              </a:rPr>
              <a:t>Sommaire</a:t>
            </a:r>
            <a:br/>
            <a:r>
              <a:rPr b="1" lang="fr-FR" sz="2550" spc="-1" strike="noStrike">
                <a:solidFill>
                  <a:srgbClr val="000000"/>
                </a:solidFill>
                <a:latin typeface="Marianne"/>
                <a:ea typeface="DejaVu Sans"/>
              </a:rPr>
              <a:t> </a:t>
            </a:r>
            <a:endParaRPr b="0" lang="fr-FR" sz="255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32" name="CustomShape 2"/>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33" name="CustomShape 3"/>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03E7C8DF-FBDE-4E6C-B089-FCBBF3840F97}"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34" name="Image 10" descr=""/>
          <p:cNvPicPr/>
          <p:nvPr/>
        </p:nvPicPr>
        <p:blipFill>
          <a:blip r:embed="rId1"/>
          <a:stretch/>
        </p:blipFill>
        <p:spPr>
          <a:xfrm>
            <a:off x="8184240" y="133200"/>
            <a:ext cx="710640" cy="586080"/>
          </a:xfrm>
          <a:prstGeom prst="rect">
            <a:avLst/>
          </a:prstGeom>
          <a:ln>
            <a:noFill/>
          </a:ln>
        </p:spPr>
      </p:pic>
      <p:sp>
        <p:nvSpPr>
          <p:cNvPr id="135" name="CustomShape 4"/>
          <p:cNvSpPr/>
          <p:nvPr/>
        </p:nvSpPr>
        <p:spPr>
          <a:xfrm>
            <a:off x="2232000" y="612000"/>
            <a:ext cx="3814920" cy="46728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5400" spc="-1" strike="noStrike">
                <a:solidFill>
                  <a:srgbClr val="00a933"/>
                </a:solidFill>
                <a:latin typeface="Bradley Hand ITC"/>
                <a:ea typeface="DejaVu Sans"/>
              </a:rPr>
              <a:t>Introduction</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136" name="CustomShape 5"/>
          <p:cNvSpPr/>
          <p:nvPr/>
        </p:nvSpPr>
        <p:spPr>
          <a:xfrm>
            <a:off x="363600" y="2485800"/>
            <a:ext cx="8422920" cy="1852560"/>
          </a:xfrm>
          <a:prstGeom prst="rect">
            <a:avLst/>
          </a:prstGeom>
          <a:noFill/>
          <a:ln>
            <a:noFill/>
          </a:ln>
        </p:spPr>
        <p:style>
          <a:lnRef idx="0"/>
          <a:fillRef idx="0"/>
          <a:effectRef idx="0"/>
          <a:fontRef idx="minor"/>
        </p:style>
        <p:txBody>
          <a:bodyPr lIns="0" rIns="0" tIns="0" bIns="0">
            <a:noAutofit/>
          </a:bodyPr>
          <a:p>
            <a:pPr marL="432000" indent="-323280" algn="just">
              <a:lnSpc>
                <a:spcPct val="100000"/>
              </a:lnSpc>
              <a:spcBef>
                <a:spcPts val="283"/>
              </a:spcBef>
              <a:spcAft>
                <a:spcPts val="782"/>
              </a:spcAft>
              <a:buClr>
                <a:srgbClr val="000000"/>
              </a:buClr>
              <a:buSzPct val="45000"/>
              <a:buFont typeface="Wingdings" charset="2"/>
              <a:buChar char=""/>
            </a:pPr>
            <a:r>
              <a:rPr b="0" lang="fr-FR" sz="1400" spc="-1" strike="noStrike">
                <a:solidFill>
                  <a:srgbClr val="000000"/>
                </a:solidFill>
                <a:latin typeface="Marianne"/>
                <a:ea typeface="Microsoft YaHei"/>
              </a:rPr>
              <a:t>La mise en œuvre de la BCAE2 nécessite la modification du Plan Stratégique National ( PSN )</a:t>
            </a:r>
            <a:endParaRPr b="0" lang="fr-FR" sz="1400" spc="-1" strike="noStrike">
              <a:latin typeface="Arial"/>
            </a:endParaRPr>
          </a:p>
          <a:p>
            <a:pPr marL="432000" indent="-323280" algn="just">
              <a:lnSpc>
                <a:spcPct val="100000"/>
              </a:lnSpc>
              <a:spcBef>
                <a:spcPts val="283"/>
              </a:spcBef>
              <a:spcAft>
                <a:spcPts val="782"/>
              </a:spcAft>
              <a:buClr>
                <a:srgbClr val="000000"/>
              </a:buClr>
              <a:buSzPct val="45000"/>
              <a:buFont typeface="Wingdings" charset="2"/>
              <a:buChar char=""/>
            </a:pPr>
            <a:r>
              <a:rPr b="0" lang="fr-FR" sz="1400" spc="-1" strike="noStrike">
                <a:solidFill>
                  <a:srgbClr val="000000"/>
                </a:solidFill>
                <a:latin typeface="Marianne"/>
                <a:ea typeface="Microsoft YaHei"/>
              </a:rPr>
              <a:t>Cette modification doit être envoyée à la Commission Européenne au début de l’automne</a:t>
            </a:r>
            <a:endParaRPr b="0" lang="fr-FR" sz="1400" spc="-1" strike="noStrike">
              <a:latin typeface="Arial"/>
            </a:endParaRPr>
          </a:p>
          <a:p>
            <a:pPr marL="432000" indent="-323280" algn="just">
              <a:lnSpc>
                <a:spcPct val="100000"/>
              </a:lnSpc>
              <a:spcBef>
                <a:spcPts val="283"/>
              </a:spcBef>
              <a:spcAft>
                <a:spcPts val="782"/>
              </a:spcAft>
              <a:buClr>
                <a:srgbClr val="000000"/>
              </a:buClr>
              <a:buSzPct val="45000"/>
              <a:buFont typeface="Wingdings" charset="2"/>
              <a:buChar char=""/>
            </a:pPr>
            <a:r>
              <a:rPr b="0" lang="fr-FR" sz="1400" spc="-1" strike="noStrike">
                <a:solidFill>
                  <a:srgbClr val="000000"/>
                </a:solidFill>
                <a:latin typeface="Marianne"/>
                <a:ea typeface="Microsoft YaHei"/>
              </a:rPr>
              <a:t>L’entrée en vigueur de cette nouvelle norme est prévue au 1er janvier 2025</a:t>
            </a:r>
            <a:endParaRPr b="0" lang="fr-FR" sz="1400" spc="-1" strike="noStrike">
              <a:latin typeface="Arial"/>
            </a:endParaRPr>
          </a:p>
          <a:p>
            <a:pPr algn="ctr">
              <a:lnSpc>
                <a:spcPct val="100000"/>
              </a:lnSpc>
              <a:spcBef>
                <a:spcPts val="283"/>
              </a:spcBef>
              <a:spcAft>
                <a:spcPts val="782"/>
              </a:spcAft>
            </a:pPr>
            <a:endParaRPr b="0" lang="fr-FR" sz="1400" spc="-1" strike="noStrike">
              <a:latin typeface="Arial"/>
            </a:endParaRPr>
          </a:p>
          <a:p>
            <a:pPr>
              <a:lnSpc>
                <a:spcPct val="100000"/>
              </a:lnSpc>
              <a:spcAft>
                <a:spcPts val="499"/>
              </a:spcAft>
            </a:pPr>
            <a:endParaRPr b="0" lang="fr-FR" sz="1400" spc="-1" strike="noStrike">
              <a:latin typeface="Arial"/>
            </a:endParaRPr>
          </a:p>
          <a:p>
            <a:pPr>
              <a:lnSpc>
                <a:spcPct val="100000"/>
              </a:lnSpc>
              <a:spcAft>
                <a:spcPts val="499"/>
              </a:spcAft>
            </a:pPr>
            <a:endParaRPr b="0" lang="fr-FR" sz="1400" spc="-1" strike="noStrike">
              <a:latin typeface="Arial"/>
            </a:endParaRPr>
          </a:p>
          <a:p>
            <a:pPr>
              <a:lnSpc>
                <a:spcPct val="100000"/>
              </a:lnSpc>
              <a:spcAft>
                <a:spcPts val="499"/>
              </a:spcAft>
            </a:pP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324360" y="1800000"/>
            <a:ext cx="8422920" cy="467280"/>
          </a:xfrm>
          <a:prstGeom prst="rect">
            <a:avLst/>
          </a:prstGeom>
          <a:noFill/>
          <a:ln>
            <a:noFill/>
          </a:ln>
        </p:spPr>
        <p:style>
          <a:lnRef idx="0"/>
          <a:fillRef idx="0"/>
          <a:effectRef idx="0"/>
          <a:fontRef idx="minor"/>
        </p:style>
        <p:txBody>
          <a:bodyPr lIns="0" rIns="0" tIns="0" bIns="0">
            <a:noAutofit/>
          </a:bodyPr>
          <a:p>
            <a:pPr algn="ctr">
              <a:lnSpc>
                <a:spcPct val="90000"/>
              </a:lnSpc>
            </a:pPr>
            <a:br/>
            <a:r>
              <a:rPr b="1" lang="fr-FR" sz="5400" spc="-1" strike="noStrike">
                <a:solidFill>
                  <a:srgbClr val="00a933"/>
                </a:solidFill>
                <a:latin typeface="Bradley Hand ITC"/>
                <a:ea typeface="DejaVu Sans"/>
              </a:rPr>
              <a:t>1. Principes d’élaboration de la cartographie BCAE 2</a:t>
            </a:r>
            <a:r>
              <a:rPr b="1" lang="fr-FR" sz="5400" spc="-1" strike="noStrike">
                <a:solidFill>
                  <a:srgbClr val="000000"/>
                </a:solidFill>
                <a:latin typeface="Marianne"/>
                <a:ea typeface="DejaVu Sans"/>
              </a:rPr>
              <a:t> </a:t>
            </a:r>
            <a:endParaRPr b="0" lang="fr-FR" sz="5400" spc="-1" strike="noStrike">
              <a:latin typeface="Arial"/>
            </a:endParaRPr>
          </a:p>
        </p:txBody>
      </p:sp>
      <p:sp>
        <p:nvSpPr>
          <p:cNvPr id="138"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39"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40"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C96C6326-96CC-45BD-AB15-19DF3210893F}"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41" name="Image 10" descr=""/>
          <p:cNvPicPr/>
          <p:nvPr/>
        </p:nvPicPr>
        <p:blipFill>
          <a:blip r:embed="rId1"/>
          <a:stretch/>
        </p:blipFill>
        <p:spPr>
          <a:xfrm>
            <a:off x="8184240" y="133200"/>
            <a:ext cx="710640" cy="58608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360000" y="1044000"/>
            <a:ext cx="8422920" cy="71892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1. Principes d’élaboration de la cartographie BCAE2</a:t>
            </a:r>
            <a:r>
              <a:rPr b="1" lang="fr-FR" sz="2550" spc="-1" strike="noStrike">
                <a:solidFill>
                  <a:srgbClr val="000000"/>
                </a:solidFill>
                <a:latin typeface="Marianne"/>
                <a:ea typeface="DejaVu Sans"/>
              </a:rPr>
              <a:t> </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143"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44"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45"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87405767-6D6D-4419-8E87-7F37B1085DA6}"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46" name="Image 10" descr=""/>
          <p:cNvPicPr/>
          <p:nvPr/>
        </p:nvPicPr>
        <p:blipFill>
          <a:blip r:embed="rId1"/>
          <a:stretch/>
        </p:blipFill>
        <p:spPr>
          <a:xfrm>
            <a:off x="8184240" y="133200"/>
            <a:ext cx="710640" cy="586080"/>
          </a:xfrm>
          <a:prstGeom prst="rect">
            <a:avLst/>
          </a:prstGeom>
          <a:ln>
            <a:noFill/>
          </a:ln>
        </p:spPr>
      </p:pic>
      <p:sp>
        <p:nvSpPr>
          <p:cNvPr id="147" name="CustomShape 5"/>
          <p:cNvSpPr/>
          <p:nvPr/>
        </p:nvSpPr>
        <p:spPr>
          <a:xfrm>
            <a:off x="360000" y="1656000"/>
            <a:ext cx="8423280" cy="3080160"/>
          </a:xfrm>
          <a:prstGeom prst="rect">
            <a:avLst/>
          </a:prstGeom>
          <a:noFill/>
          <a:ln>
            <a:noFill/>
          </a:ln>
        </p:spPr>
        <p:style>
          <a:lnRef idx="0"/>
          <a:fillRef idx="0"/>
          <a:effectRef idx="0"/>
          <a:fontRef idx="minor"/>
        </p:style>
        <p:txBody>
          <a:bodyPr lIns="90000" rIns="90000" tIns="45000" bIns="45000">
            <a:normAutofit/>
          </a:bodyPr>
          <a:p>
            <a:pPr algn="just">
              <a:lnSpc>
                <a:spcPct val="90000"/>
              </a:lnSpc>
              <a:spcBef>
                <a:spcPts val="1001"/>
              </a:spcBef>
            </a:pPr>
            <a:r>
              <a:rPr b="0" lang="fr-FR" sz="1600" spc="-1" strike="noStrike">
                <a:solidFill>
                  <a:srgbClr val="000000"/>
                </a:solidFill>
                <a:latin typeface="Calibri"/>
                <a:ea typeface="DejaVu Sans"/>
              </a:rPr>
              <a:t>Le référentiel cartographique BCAE 2 est basé sur le RPDZH </a:t>
            </a:r>
            <a:r>
              <a:rPr b="0" lang="fr-FR" sz="1200" spc="-1" strike="noStrike">
                <a:solidFill>
                  <a:srgbClr val="000000"/>
                </a:solidFill>
                <a:latin typeface="Calibri"/>
                <a:ea typeface="DejaVu Sans"/>
              </a:rPr>
              <a:t>(</a:t>
            </a:r>
            <a:r>
              <a:rPr b="0" i="1" lang="fr-FR" sz="1200" spc="-1" strike="noStrike">
                <a:solidFill>
                  <a:srgbClr val="000000"/>
                </a:solidFill>
                <a:latin typeface="Calibri"/>
                <a:ea typeface="DejaVu Sans"/>
              </a:rPr>
              <a:t>réseau partenarial de données de zones humides hébergé par le Forum des Marais Atlantique</a:t>
            </a:r>
            <a:r>
              <a:rPr b="0" lang="fr-FR" sz="1200" spc="-1" strike="noStrike">
                <a:solidFill>
                  <a:srgbClr val="000000"/>
                </a:solidFill>
                <a:latin typeface="Calibri"/>
                <a:ea typeface="DejaVu Sans"/>
              </a:rPr>
              <a:t>) </a:t>
            </a:r>
            <a:r>
              <a:rPr b="0" lang="fr-FR" sz="1600" spc="-1" strike="noStrike">
                <a:solidFill>
                  <a:srgbClr val="000000"/>
                </a:solidFill>
                <a:latin typeface="Calibri"/>
                <a:ea typeface="DejaVu Sans"/>
              </a:rPr>
              <a:t>en zoomant sur les territoires labellisés RAMSAR et sur les tourbières référencées au niveau national, afin de se concentrer sur des territoires à forts enjeux et où les inventaires sont particulièrement fiables.</a:t>
            </a:r>
            <a:endParaRPr b="0" lang="fr-FR" sz="1600" spc="-1" strike="noStrike">
              <a:latin typeface="Arial"/>
            </a:endParaRPr>
          </a:p>
          <a:p>
            <a:pPr algn="just">
              <a:lnSpc>
                <a:spcPct val="90000"/>
              </a:lnSpc>
              <a:spcBef>
                <a:spcPts val="1001"/>
              </a:spcBef>
            </a:pPr>
            <a:r>
              <a:rPr b="1" lang="fr-FR" sz="1600" spc="-1" strike="noStrike">
                <a:solidFill>
                  <a:srgbClr val="000000"/>
                </a:solidFill>
                <a:latin typeface="Calibri"/>
                <a:ea typeface="DejaVu Sans"/>
              </a:rPr>
              <a:t>Concrètement</a:t>
            </a:r>
            <a:r>
              <a:rPr b="0" lang="fr-FR" sz="1600" spc="-1" strike="noStrike">
                <a:solidFill>
                  <a:srgbClr val="000000"/>
                </a:solidFill>
                <a:latin typeface="Calibri"/>
                <a:ea typeface="DejaVu Sans"/>
              </a:rPr>
              <a:t> le référentiel BCAE2 sera construit de la manière suivante : </a:t>
            </a:r>
            <a:endParaRPr b="0" lang="fr-FR" sz="1600" spc="-1" strike="noStrike">
              <a:latin typeface="Arial"/>
            </a:endParaRPr>
          </a:p>
          <a:p>
            <a:pPr marL="457200" indent="-456120" algn="just">
              <a:lnSpc>
                <a:spcPct val="90000"/>
              </a:lnSpc>
              <a:spcBef>
                <a:spcPts val="1001"/>
              </a:spcBef>
              <a:buClr>
                <a:srgbClr val="00b0f0"/>
              </a:buClr>
              <a:buFont typeface="Arial"/>
              <a:buChar char="•"/>
            </a:pPr>
            <a:r>
              <a:rPr b="0" lang="fr-FR" sz="1600" spc="-1" strike="noStrike">
                <a:solidFill>
                  <a:srgbClr val="00b0f0"/>
                </a:solidFill>
                <a:latin typeface="Calibri"/>
                <a:ea typeface="DejaVu Sans"/>
              </a:rPr>
              <a:t>Une couche des zones humides effectives présente dans un zonage RAMSAR </a:t>
            </a:r>
            <a:r>
              <a:rPr b="0" lang="fr-FR" sz="1600" spc="-1" strike="noStrike">
                <a:solidFill>
                  <a:srgbClr val="000000"/>
                </a:solidFill>
                <a:latin typeface="Calibri"/>
                <a:ea typeface="DejaVu Sans"/>
              </a:rPr>
              <a:t>issue d’un croisement entre les inventaires du RPDZH et le zonage RAMSAR </a:t>
            </a:r>
            <a:endParaRPr b="0" lang="fr-FR" sz="1600" spc="-1" strike="noStrike">
              <a:latin typeface="Arial"/>
            </a:endParaRPr>
          </a:p>
          <a:p>
            <a:pPr marL="457200" indent="-456120" algn="just">
              <a:lnSpc>
                <a:spcPct val="90000"/>
              </a:lnSpc>
              <a:spcBef>
                <a:spcPts val="1001"/>
              </a:spcBef>
              <a:buClr>
                <a:srgbClr val="00b0f0"/>
              </a:buClr>
              <a:buFont typeface="Arial"/>
              <a:buChar char="•"/>
            </a:pPr>
            <a:r>
              <a:rPr b="0" lang="fr-FR" sz="1600" spc="-1" strike="noStrike">
                <a:solidFill>
                  <a:srgbClr val="00b0f0"/>
                </a:solidFill>
                <a:latin typeface="Calibri"/>
                <a:ea typeface="DejaVu Sans"/>
              </a:rPr>
              <a:t>Une couche des tourbières </a:t>
            </a:r>
            <a:r>
              <a:rPr b="0" lang="fr-FR" sz="1600" spc="-1" strike="noStrike">
                <a:solidFill>
                  <a:srgbClr val="000000"/>
                </a:solidFill>
                <a:latin typeface="Calibri"/>
                <a:ea typeface="DejaVu Sans"/>
              </a:rPr>
              <a:t>correspondant aux habitats tourbeux identifiés dans les inventaires du RPDZH </a:t>
            </a:r>
            <a:r>
              <a:rPr b="0" i="1" lang="fr-FR" sz="1600" spc="-1" strike="noStrike">
                <a:solidFill>
                  <a:srgbClr val="000000"/>
                </a:solidFill>
                <a:latin typeface="Calibri"/>
                <a:ea typeface="DejaVu Sans"/>
              </a:rPr>
              <a:t>(cf. arrêté du 24 juin 2008)</a:t>
            </a:r>
            <a:r>
              <a:rPr b="0" i="1" lang="fr-FR" sz="2800" spc="-1" strike="noStrike">
                <a:solidFill>
                  <a:srgbClr val="000000"/>
                </a:solidFill>
                <a:latin typeface="Calibri"/>
                <a:ea typeface="DejaVu Sans"/>
              </a:rPr>
              <a:t>, </a:t>
            </a:r>
            <a:r>
              <a:rPr b="1" i="1" lang="fr-FR" sz="1600" spc="-1" strike="noStrike">
                <a:solidFill>
                  <a:srgbClr val="000000"/>
                </a:solidFill>
                <a:latin typeface="Calibri"/>
                <a:ea typeface="DejaVu Sans"/>
              </a:rPr>
              <a:t>mais pas de présence de tourbière dans la région PACA</a:t>
            </a:r>
            <a:endParaRPr b="0" lang="fr-FR" sz="1600" spc="-1" strike="noStrike">
              <a:latin typeface="Arial"/>
            </a:endParaRPr>
          </a:p>
          <a:p>
            <a:pPr marL="457200" indent="-456120" algn="just">
              <a:lnSpc>
                <a:spcPct val="90000"/>
              </a:lnSpc>
              <a:spcBef>
                <a:spcPts val="1001"/>
              </a:spcBef>
              <a:buClr>
                <a:srgbClr val="000000"/>
              </a:buClr>
              <a:buFont typeface="Arial"/>
              <a:buChar char="•"/>
            </a:pPr>
            <a:r>
              <a:rPr b="0" lang="fr-FR" sz="1600" spc="-1" strike="noStrike">
                <a:solidFill>
                  <a:srgbClr val="000000"/>
                </a:solidFill>
                <a:latin typeface="Calibri"/>
                <a:ea typeface="DejaVu Sans"/>
              </a:rPr>
              <a:t>Les deux couches sont ensuite croisées avec le RPG</a:t>
            </a:r>
            <a:endParaRPr b="0" lang="fr-FR" sz="1600" spc="-1" strike="noStrike">
              <a:latin typeface="Arial"/>
            </a:endParaRPr>
          </a:p>
          <a:p>
            <a:pPr algn="just">
              <a:lnSpc>
                <a:spcPct val="90000"/>
              </a:lnSpc>
              <a:spcBef>
                <a:spcPts val="1001"/>
              </a:spcBef>
            </a:pP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360000" y="1044000"/>
            <a:ext cx="8422920" cy="71892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1. Principes d’élaboration de la cartographie BCAE2</a:t>
            </a:r>
            <a:r>
              <a:rPr b="1" lang="fr-FR" sz="2550" spc="-1" strike="noStrike">
                <a:solidFill>
                  <a:srgbClr val="000000"/>
                </a:solidFill>
                <a:latin typeface="Marianne"/>
                <a:ea typeface="DejaVu Sans"/>
              </a:rPr>
              <a:t> </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149"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50"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51"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746E89B7-A6DB-4EB1-A4CF-B79C183A4666}"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52" name="Image 10" descr=""/>
          <p:cNvPicPr/>
          <p:nvPr/>
        </p:nvPicPr>
        <p:blipFill>
          <a:blip r:embed="rId1"/>
          <a:stretch/>
        </p:blipFill>
        <p:spPr>
          <a:xfrm>
            <a:off x="8184240" y="133200"/>
            <a:ext cx="710640" cy="586080"/>
          </a:xfrm>
          <a:prstGeom prst="rect">
            <a:avLst/>
          </a:prstGeom>
          <a:ln>
            <a:noFill/>
          </a:ln>
        </p:spPr>
      </p:pic>
      <p:sp>
        <p:nvSpPr>
          <p:cNvPr id="153" name="CustomShape 5"/>
          <p:cNvSpPr/>
          <p:nvPr/>
        </p:nvSpPr>
        <p:spPr>
          <a:xfrm>
            <a:off x="360000" y="1671120"/>
            <a:ext cx="8423280" cy="3080160"/>
          </a:xfrm>
          <a:prstGeom prst="rect">
            <a:avLst/>
          </a:prstGeom>
          <a:noFill/>
          <a:ln>
            <a:noFill/>
          </a:ln>
        </p:spPr>
        <p:style>
          <a:lnRef idx="0"/>
          <a:fillRef idx="0"/>
          <a:effectRef idx="0"/>
          <a:fontRef idx="minor"/>
        </p:style>
        <p:txBody>
          <a:bodyPr lIns="90000" rIns="90000" tIns="45000" bIns="45000">
            <a:normAutofit/>
          </a:bodyPr>
          <a:p>
            <a:pPr algn="just">
              <a:lnSpc>
                <a:spcPct val="90000"/>
              </a:lnSpc>
              <a:spcBef>
                <a:spcPts val="1001"/>
              </a:spcBef>
            </a:pPr>
            <a:r>
              <a:rPr b="0" lang="fr-FR" sz="1800" spc="-1" strike="noStrike">
                <a:solidFill>
                  <a:srgbClr val="00b0f0"/>
                </a:solidFill>
                <a:latin typeface="Calibri"/>
                <a:ea typeface="DejaVu Sans"/>
              </a:rPr>
              <a:t>Le référentiel RPDZH </a:t>
            </a:r>
            <a:r>
              <a:rPr b="1" lang="fr-FR" sz="1800" spc="-1" strike="noStrike">
                <a:solidFill>
                  <a:srgbClr val="000000"/>
                </a:solidFill>
                <a:latin typeface="Calibri"/>
                <a:ea typeface="DejaVu Sans"/>
              </a:rPr>
              <a:t>regroupe l’ensemble des inventaires des zones humides</a:t>
            </a:r>
            <a:r>
              <a:rPr b="0" lang="fr-FR" sz="1800" spc="-1" strike="noStrike">
                <a:solidFill>
                  <a:srgbClr val="000000"/>
                </a:solidFill>
                <a:latin typeface="Calibri"/>
                <a:ea typeface="DejaVu Sans"/>
              </a:rPr>
              <a:t> effectives sur lesquelles des analyses terrains ont été effectuées et des instances locales ont conclu formellement à la présence de zones humides.</a:t>
            </a:r>
            <a:endParaRPr b="0" lang="fr-FR" sz="1800" spc="-1" strike="noStrike">
              <a:latin typeface="Arial"/>
            </a:endParaRPr>
          </a:p>
          <a:p>
            <a:pPr algn="just">
              <a:lnSpc>
                <a:spcPct val="90000"/>
              </a:lnSpc>
              <a:spcBef>
                <a:spcPts val="1001"/>
              </a:spcBef>
            </a:pPr>
            <a:r>
              <a:rPr b="1" lang="fr-FR" sz="1800" spc="-1" strike="noStrike">
                <a:solidFill>
                  <a:srgbClr val="000000"/>
                </a:solidFill>
                <a:latin typeface="Calibri"/>
                <a:ea typeface="DejaVu Sans"/>
              </a:rPr>
              <a:t>Ces inventaires ont été réalisés conformément aux termes de l’arrêté du 24 juin 2008</a:t>
            </a:r>
            <a:r>
              <a:rPr b="0" lang="fr-FR" sz="1800" spc="-1" strike="noStrike">
                <a:solidFill>
                  <a:srgbClr val="000000"/>
                </a:solidFill>
                <a:latin typeface="Calibri"/>
                <a:ea typeface="DejaVu Sans"/>
              </a:rPr>
              <a:t> relatif aux critères d’identification et de délimitation des zones humides en application des articles L. 214-7-1 et R. 211-108 du code de l'environnement. </a:t>
            </a:r>
            <a:endParaRPr b="0" lang="fr-FR" sz="1800" spc="-1" strike="noStrike">
              <a:latin typeface="Arial"/>
            </a:endParaRPr>
          </a:p>
          <a:p>
            <a:pPr algn="just">
              <a:lnSpc>
                <a:spcPct val="90000"/>
              </a:lnSpc>
              <a:spcBef>
                <a:spcPts val="1001"/>
              </a:spcBef>
            </a:pPr>
            <a:r>
              <a:rPr b="0" lang="fr-FR" sz="1800" spc="-1" strike="noStrike">
                <a:solidFill>
                  <a:srgbClr val="000000"/>
                </a:solidFill>
                <a:latin typeface="Calibri"/>
                <a:ea typeface="DejaVu Sans"/>
              </a:rPr>
              <a:t>La classification est réalisée selon </a:t>
            </a:r>
            <a:r>
              <a:rPr b="1" lang="fr-FR" sz="1800" spc="-1" strike="noStrike">
                <a:solidFill>
                  <a:srgbClr val="000000"/>
                </a:solidFill>
                <a:latin typeface="Calibri"/>
                <a:ea typeface="DejaVu Sans"/>
              </a:rPr>
              <a:t>3 critères d’identification et de délimitation</a:t>
            </a:r>
            <a:r>
              <a:rPr b="0" lang="fr-FR" sz="1800" spc="-1" strike="noStrike">
                <a:solidFill>
                  <a:srgbClr val="000000"/>
                </a:solidFill>
                <a:latin typeface="Calibri"/>
                <a:ea typeface="DejaVu Sans"/>
              </a:rPr>
              <a:t> (1 critère suffit pour caractériser la zone humide) : pédologiques, floristiques ou végétations ou habitats</a:t>
            </a:r>
            <a:endParaRPr b="0" lang="fr-FR" sz="1800" spc="-1" strike="noStrike">
              <a:latin typeface="Arial"/>
            </a:endParaRPr>
          </a:p>
          <a:p>
            <a:pPr algn="just">
              <a:lnSpc>
                <a:spcPct val="90000"/>
              </a:lnSpc>
              <a:spcBef>
                <a:spcPts val="1001"/>
              </a:spcBef>
            </a:pP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360000" y="1044000"/>
            <a:ext cx="8422920" cy="71892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1. Principes d’élaboration de la cartographie BCAE2</a:t>
            </a:r>
            <a:r>
              <a:rPr b="1" lang="fr-FR" sz="2550" spc="-1" strike="noStrike">
                <a:solidFill>
                  <a:srgbClr val="000000"/>
                </a:solidFill>
                <a:latin typeface="Marianne"/>
                <a:ea typeface="DejaVu Sans"/>
              </a:rPr>
              <a:t> </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155"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56"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57"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DBB3A5CD-3D80-4D3E-AF7B-D0DCA3E20AB2}"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58" name="Image 10" descr=""/>
          <p:cNvPicPr/>
          <p:nvPr/>
        </p:nvPicPr>
        <p:blipFill>
          <a:blip r:embed="rId1"/>
          <a:stretch/>
        </p:blipFill>
        <p:spPr>
          <a:xfrm>
            <a:off x="8184240" y="133200"/>
            <a:ext cx="710640" cy="586080"/>
          </a:xfrm>
          <a:prstGeom prst="rect">
            <a:avLst/>
          </a:prstGeom>
          <a:ln>
            <a:noFill/>
          </a:ln>
        </p:spPr>
      </p:pic>
      <p:sp>
        <p:nvSpPr>
          <p:cNvPr id="159" name="CustomShape 5"/>
          <p:cNvSpPr/>
          <p:nvPr/>
        </p:nvSpPr>
        <p:spPr>
          <a:xfrm>
            <a:off x="360000" y="1671120"/>
            <a:ext cx="8423280" cy="3080160"/>
          </a:xfrm>
          <a:prstGeom prst="rect">
            <a:avLst/>
          </a:prstGeom>
          <a:noFill/>
          <a:ln>
            <a:noFill/>
          </a:ln>
        </p:spPr>
        <p:style>
          <a:lnRef idx="0"/>
          <a:fillRef idx="0"/>
          <a:effectRef idx="0"/>
          <a:fontRef idx="minor"/>
        </p:style>
        <p:txBody>
          <a:bodyPr lIns="90000" rIns="90000" tIns="45000" bIns="45000">
            <a:normAutofit fontScale="63000"/>
          </a:bodyPr>
          <a:p>
            <a:pPr algn="just">
              <a:lnSpc>
                <a:spcPct val="90000"/>
              </a:lnSpc>
              <a:spcBef>
                <a:spcPts val="1001"/>
              </a:spcBef>
            </a:pPr>
            <a:r>
              <a:rPr b="1" lang="fr-FR" sz="1800" spc="-1" strike="noStrike">
                <a:solidFill>
                  <a:srgbClr val="000000"/>
                </a:solidFill>
                <a:latin typeface="Calibri"/>
                <a:ea typeface="DejaVu Sans"/>
              </a:rPr>
              <a:t>Les zones RAMSAR regroupent les zones humides régies par la Convention RAMSAR.</a:t>
            </a:r>
            <a:r>
              <a:rPr b="0" lang="fr-FR" sz="1600" spc="-1" strike="noStrike">
                <a:solidFill>
                  <a:srgbClr val="000000"/>
                </a:solidFill>
                <a:latin typeface="Calibri"/>
                <a:ea typeface="DejaVu Sans"/>
              </a:rPr>
              <a:t> </a:t>
            </a:r>
            <a:r>
              <a:rPr b="0" i="1" lang="fr-FR" sz="1600" spc="-1" strike="noStrike">
                <a:solidFill>
                  <a:srgbClr val="000000"/>
                </a:solidFill>
                <a:latin typeface="Calibri"/>
                <a:ea typeface="DejaVu Sans"/>
              </a:rPr>
              <a:t>La désignation comme site « Ramsar » constitue un label de reconnaissance international qui récompense et valorise les actions de gestion durable de zones humides remarquables. C’est donc une démarche territoriale volontariste issue d’initiatives locales qui a pour mission de conserver et de mettre en valeur des zones humides. Au 22 mars 2024, la France compte 55 sites Ramsar qui s’étendent sur plus de 3,9 millions d’hectares (terrestres et marins), en métropole et en outre-mer.</a:t>
            </a:r>
            <a:endParaRPr b="0" lang="fr-FR" sz="1600" spc="-1" strike="noStrike">
              <a:latin typeface="Arial"/>
            </a:endParaRPr>
          </a:p>
          <a:p>
            <a:pPr algn="just">
              <a:lnSpc>
                <a:spcPct val="90000"/>
              </a:lnSpc>
              <a:spcBef>
                <a:spcPts val="1001"/>
              </a:spcBef>
            </a:pPr>
            <a:r>
              <a:rPr b="1" lang="fr-FR" sz="1800" spc="-1" strike="noStrike">
                <a:solidFill>
                  <a:srgbClr val="000000"/>
                </a:solidFill>
                <a:latin typeface="Calibri"/>
                <a:ea typeface="DejaVu Sans"/>
              </a:rPr>
              <a:t>Une zone RAMSAR doit satisfaire au moins l’un des critères suivants :</a:t>
            </a:r>
            <a:r>
              <a:rPr b="1" lang="fr-FR" sz="1600" spc="-1" strike="noStrike">
                <a:solidFill>
                  <a:srgbClr val="000000"/>
                </a:solidFill>
                <a:latin typeface="Calibri"/>
                <a:ea typeface="DejaVu Sans"/>
              </a:rPr>
              <a:t> </a:t>
            </a:r>
            <a:endParaRPr b="0" lang="fr-FR" sz="1600" spc="-1" strike="noStrike">
              <a:latin typeface="Arial"/>
            </a:endParaRPr>
          </a:p>
          <a:p>
            <a:pPr algn="just">
              <a:lnSpc>
                <a:spcPct val="90000"/>
              </a:lnSpc>
              <a:spcBef>
                <a:spcPts val="1001"/>
              </a:spcBef>
            </a:pPr>
            <a:r>
              <a:rPr b="0" i="1" lang="fr-FR" sz="1600" spc="-1" strike="noStrike">
                <a:solidFill>
                  <a:srgbClr val="000000"/>
                </a:solidFill>
                <a:latin typeface="Calibri"/>
                <a:ea typeface="DejaVu Sans"/>
              </a:rPr>
              <a:t>Zone réputée naturelle ou quasi naturelle </a:t>
            </a:r>
            <a:endParaRPr b="0" lang="fr-FR" sz="1600" spc="-1" strike="noStrike">
              <a:latin typeface="Arial"/>
            </a:endParaRPr>
          </a:p>
          <a:p>
            <a:pPr algn="just">
              <a:lnSpc>
                <a:spcPct val="90000"/>
              </a:lnSpc>
              <a:spcBef>
                <a:spcPts val="1001"/>
              </a:spcBef>
            </a:pPr>
            <a:r>
              <a:rPr b="0" i="1" lang="fr-FR" sz="1600" spc="-1" strike="noStrike">
                <a:solidFill>
                  <a:srgbClr val="000000"/>
                </a:solidFill>
                <a:latin typeface="Calibri"/>
                <a:ea typeface="DejaVu Sans"/>
              </a:rPr>
              <a:t>Abri d’espèces vulnérables menacées d'extinction</a:t>
            </a:r>
            <a:endParaRPr b="0" lang="fr-FR" sz="1600" spc="-1" strike="noStrike">
              <a:latin typeface="Arial"/>
            </a:endParaRPr>
          </a:p>
          <a:p>
            <a:pPr algn="just">
              <a:lnSpc>
                <a:spcPct val="90000"/>
              </a:lnSpc>
              <a:spcBef>
                <a:spcPts val="1001"/>
              </a:spcBef>
            </a:pPr>
            <a:r>
              <a:rPr b="0" i="1" lang="fr-FR" sz="1600" spc="-1" strike="noStrike">
                <a:solidFill>
                  <a:srgbClr val="000000"/>
                </a:solidFill>
                <a:latin typeface="Calibri"/>
                <a:ea typeface="DejaVu Sans"/>
              </a:rPr>
              <a:t>Abri de populations animales ou végétales importantes pour le maintien de la biodiversité </a:t>
            </a:r>
            <a:endParaRPr b="0" lang="fr-FR" sz="1600" spc="-1" strike="noStrike">
              <a:latin typeface="Arial"/>
            </a:endParaRPr>
          </a:p>
          <a:p>
            <a:pPr algn="just">
              <a:lnSpc>
                <a:spcPct val="90000"/>
              </a:lnSpc>
              <a:spcBef>
                <a:spcPts val="1001"/>
              </a:spcBef>
            </a:pPr>
            <a:r>
              <a:rPr b="0" i="1" lang="fr-FR" sz="1600" spc="-1" strike="noStrike">
                <a:solidFill>
                  <a:srgbClr val="000000"/>
                </a:solidFill>
                <a:latin typeface="Calibri"/>
                <a:ea typeface="DejaVu Sans"/>
              </a:rPr>
              <a:t>Abri de 20 000 oiseaux ou plus</a:t>
            </a:r>
            <a:endParaRPr b="0" lang="fr-FR" sz="1600" spc="-1" strike="noStrike">
              <a:latin typeface="Arial"/>
            </a:endParaRPr>
          </a:p>
          <a:p>
            <a:pPr algn="just">
              <a:lnSpc>
                <a:spcPct val="90000"/>
              </a:lnSpc>
              <a:spcBef>
                <a:spcPts val="1001"/>
              </a:spcBef>
            </a:pPr>
            <a:r>
              <a:rPr b="0" i="1" lang="fr-FR" sz="1600" spc="-1" strike="noStrike">
                <a:solidFill>
                  <a:srgbClr val="000000"/>
                </a:solidFill>
                <a:latin typeface="Calibri"/>
                <a:ea typeface="DejaVu Sans"/>
              </a:rPr>
              <a:t>Abri d’au moins 1% d’une espèce animale dependant des zones humides</a:t>
            </a:r>
            <a:endParaRPr b="0" lang="fr-FR" sz="1600" spc="-1" strike="noStrike">
              <a:latin typeface="Arial"/>
            </a:endParaRPr>
          </a:p>
          <a:p>
            <a:pPr algn="just">
              <a:lnSpc>
                <a:spcPct val="90000"/>
              </a:lnSpc>
              <a:spcBef>
                <a:spcPts val="1001"/>
              </a:spcBef>
            </a:pPr>
            <a:r>
              <a:rPr b="0" i="1" lang="fr-FR" sz="1600" spc="-1" strike="noStrike">
                <a:solidFill>
                  <a:srgbClr val="000000"/>
                </a:solidFill>
                <a:latin typeface="Calibri"/>
                <a:ea typeface="DejaVu Sans"/>
              </a:rPr>
              <a:t>Source d’alimentation importante pour les poissons de frayère, de zone d’alevinage ou de migration </a:t>
            </a:r>
            <a:endParaRPr b="0" lang="fr-FR" sz="1600" spc="-1" strike="noStrike">
              <a:latin typeface="Arial"/>
            </a:endParaRPr>
          </a:p>
          <a:p>
            <a:pPr algn="just">
              <a:lnSpc>
                <a:spcPct val="90000"/>
              </a:lnSpc>
              <a:spcBef>
                <a:spcPts val="1001"/>
              </a:spcBef>
            </a:pPr>
            <a:r>
              <a:rPr b="1" lang="fr-FR" sz="1800" spc="-1" strike="noStrike">
                <a:solidFill>
                  <a:srgbClr val="000000"/>
                </a:solidFill>
                <a:latin typeface="Calibri"/>
                <a:ea typeface="DejaVu Sans"/>
              </a:rPr>
              <a:t>En majorité, les sites Ramsar français ont été créés sur des aires déjà tout ou partie protégées par d’autres statuts</a:t>
            </a:r>
            <a:r>
              <a:rPr b="0" lang="fr-FR" sz="1600" spc="-1" strike="noStrike">
                <a:solidFill>
                  <a:srgbClr val="000000"/>
                </a:solidFill>
                <a:latin typeface="Calibri"/>
                <a:ea typeface="DejaVu Sans"/>
              </a:rPr>
              <a:t> (Réserves naturelles, Parc naturel régional, Réserve de chasse, sites du Conservatoire du littoral, sites Natura 2000, etc.) ou disposant d’une gestion intégrée.</a:t>
            </a:r>
            <a:endParaRPr b="0" lang="fr-FR" sz="1600" spc="-1" strike="noStrike">
              <a:latin typeface="Arial"/>
            </a:endParaRPr>
          </a:p>
          <a:p>
            <a:pPr algn="just">
              <a:lnSpc>
                <a:spcPct val="90000"/>
              </a:lnSpc>
              <a:spcBef>
                <a:spcPts val="1001"/>
              </a:spcBef>
            </a:pP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Image 13" descr=""/>
          <p:cNvPicPr/>
          <p:nvPr/>
        </p:nvPicPr>
        <p:blipFill>
          <a:blip r:embed="rId1"/>
          <a:stretch/>
        </p:blipFill>
        <p:spPr>
          <a:xfrm>
            <a:off x="5319360" y="1512000"/>
            <a:ext cx="3463560" cy="3167280"/>
          </a:xfrm>
          <a:prstGeom prst="rect">
            <a:avLst/>
          </a:prstGeom>
          <a:ln>
            <a:noFill/>
          </a:ln>
        </p:spPr>
      </p:pic>
      <p:pic>
        <p:nvPicPr>
          <p:cNvPr id="161" name="Image 6" descr=""/>
          <p:cNvPicPr/>
          <p:nvPr/>
        </p:nvPicPr>
        <p:blipFill>
          <a:blip r:embed="rId2"/>
          <a:stretch/>
        </p:blipFill>
        <p:spPr>
          <a:xfrm>
            <a:off x="382680" y="1553400"/>
            <a:ext cx="3454560" cy="3229560"/>
          </a:xfrm>
          <a:prstGeom prst="rect">
            <a:avLst/>
          </a:prstGeom>
          <a:ln>
            <a:noFill/>
          </a:ln>
        </p:spPr>
      </p:pic>
      <p:sp>
        <p:nvSpPr>
          <p:cNvPr id="162" name="CustomShape 1"/>
          <p:cNvSpPr/>
          <p:nvPr/>
        </p:nvSpPr>
        <p:spPr>
          <a:xfrm>
            <a:off x="360000" y="1044000"/>
            <a:ext cx="8422920" cy="718920"/>
          </a:xfrm>
          <a:prstGeom prst="rect">
            <a:avLst/>
          </a:prstGeom>
          <a:noFill/>
          <a:ln>
            <a:noFill/>
          </a:ln>
        </p:spPr>
        <p:style>
          <a:lnRef idx="0"/>
          <a:fillRef idx="0"/>
          <a:effectRef idx="0"/>
          <a:fontRef idx="minor"/>
        </p:style>
        <p:txBody>
          <a:bodyPr lIns="0" rIns="0" tIns="0" bIns="0">
            <a:noAutofit/>
          </a:bodyPr>
          <a:p>
            <a:pPr>
              <a:lnSpc>
                <a:spcPct val="90000"/>
              </a:lnSpc>
            </a:pPr>
            <a:r>
              <a:rPr b="1" lang="fr-FR" sz="2550" spc="-1" strike="noStrike">
                <a:solidFill>
                  <a:srgbClr val="000000"/>
                </a:solidFill>
                <a:latin typeface="Marianne"/>
                <a:ea typeface="Microsoft YaHei"/>
              </a:rPr>
              <a:t>1. Principes d’élaboration de la cartographie BCAE2</a:t>
            </a:r>
            <a:r>
              <a:rPr b="1" lang="fr-FR" sz="2550" spc="-1" strike="noStrike">
                <a:solidFill>
                  <a:srgbClr val="000000"/>
                </a:solidFill>
                <a:latin typeface="Marianne"/>
                <a:ea typeface="DejaVu Sans"/>
              </a:rPr>
              <a:t> </a:t>
            </a:r>
            <a:br/>
            <a:r>
              <a:rPr b="1" lang="fr-FR" sz="2550" spc="-1" strike="noStrike">
                <a:solidFill>
                  <a:srgbClr val="000000"/>
                </a:solidFill>
                <a:latin typeface="Marianne"/>
                <a:ea typeface="DejaVu Sans"/>
              </a:rPr>
              <a:t> </a:t>
            </a:r>
            <a:endParaRPr b="0" lang="fr-FR" sz="2550" spc="-1" strike="noStrike">
              <a:latin typeface="Arial"/>
            </a:endParaRPr>
          </a:p>
        </p:txBody>
      </p:sp>
      <p:sp>
        <p:nvSpPr>
          <p:cNvPr id="163" name="CustomShape 2"/>
          <p:cNvSpPr/>
          <p:nvPr/>
        </p:nvSpPr>
        <p:spPr>
          <a:xfrm>
            <a:off x="7614000" y="4783680"/>
            <a:ext cx="116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r>
              <a:rPr b="1" lang="fr-FR" sz="750" spc="-1" strike="noStrike" cap="all">
                <a:solidFill>
                  <a:srgbClr val="000000"/>
                </a:solidFill>
                <a:latin typeface="Marianne"/>
                <a:ea typeface="DejaVu Sans"/>
              </a:rPr>
              <a:t>01/08/2024</a:t>
            </a:r>
            <a:endParaRPr b="0" lang="fr-FR" sz="750" spc="-1" strike="noStrike">
              <a:latin typeface="Arial"/>
            </a:endParaRPr>
          </a:p>
        </p:txBody>
      </p:sp>
      <p:sp>
        <p:nvSpPr>
          <p:cNvPr id="164" name="CustomShape 3"/>
          <p:cNvSpPr/>
          <p:nvPr/>
        </p:nvSpPr>
        <p:spPr>
          <a:xfrm>
            <a:off x="360000" y="4783680"/>
            <a:ext cx="5902920" cy="358920"/>
          </a:xfrm>
          <a:prstGeom prst="rect">
            <a:avLst/>
          </a:prstGeom>
          <a:noFill/>
          <a:ln>
            <a:noFill/>
          </a:ln>
        </p:spPr>
        <p:style>
          <a:lnRef idx="0"/>
          <a:fillRef idx="0"/>
          <a:effectRef idx="0"/>
          <a:fontRef idx="minor"/>
        </p:style>
        <p:txBody>
          <a:bodyPr lIns="0" rIns="0" tIns="0" bIns="0" anchor="ctr">
            <a:noAutofit/>
          </a:bodyPr>
          <a:p>
            <a:pPr>
              <a:lnSpc>
                <a:spcPct val="100000"/>
              </a:lnSpc>
            </a:pPr>
            <a:r>
              <a:rPr b="1" lang="fr-FR" sz="800" spc="-1" strike="noStrike">
                <a:solidFill>
                  <a:srgbClr val="000000"/>
                </a:solidFill>
                <a:latin typeface="Marianne"/>
                <a:ea typeface="DejaVu Sans"/>
              </a:rPr>
              <a:t>Direction régionale de l’alimentation de l’agriculture et de la forêt – Région Provence-Alpes-Côte d’Azur</a:t>
            </a:r>
            <a:endParaRPr b="0" lang="fr-FR" sz="800" spc="-1" strike="noStrike">
              <a:latin typeface="Arial"/>
            </a:endParaRPr>
          </a:p>
        </p:txBody>
      </p:sp>
      <p:sp>
        <p:nvSpPr>
          <p:cNvPr id="165" name="CustomShape 4"/>
          <p:cNvSpPr/>
          <p:nvPr/>
        </p:nvSpPr>
        <p:spPr>
          <a:xfrm>
            <a:off x="6264000" y="4783680"/>
            <a:ext cx="1348920" cy="358920"/>
          </a:xfrm>
          <a:prstGeom prst="rect">
            <a:avLst/>
          </a:prstGeom>
          <a:noFill/>
          <a:ln>
            <a:noFill/>
          </a:ln>
        </p:spPr>
        <p:style>
          <a:lnRef idx="0"/>
          <a:fillRef idx="0"/>
          <a:effectRef idx="0"/>
          <a:fontRef idx="minor"/>
        </p:style>
        <p:txBody>
          <a:bodyPr lIns="0" rIns="0" tIns="0" bIns="0" anchor="ctr">
            <a:noAutofit/>
          </a:bodyPr>
          <a:p>
            <a:pPr algn="r">
              <a:lnSpc>
                <a:spcPct val="100000"/>
              </a:lnSpc>
            </a:pPr>
            <a:fld id="{AE21A79E-3591-4135-9BD8-FBC8898C610E}" type="slidenum">
              <a:rPr b="1" lang="fr-FR" sz="750" spc="-1" strike="noStrike">
                <a:solidFill>
                  <a:srgbClr val="000000"/>
                </a:solidFill>
                <a:latin typeface="Marianne"/>
                <a:ea typeface="DejaVu Sans"/>
              </a:rPr>
              <a:t>&lt;numéro&gt;</a:t>
            </a:fld>
            <a:endParaRPr b="0" lang="fr-FR" sz="750" spc="-1" strike="noStrike">
              <a:latin typeface="Arial"/>
            </a:endParaRPr>
          </a:p>
        </p:txBody>
      </p:sp>
      <p:pic>
        <p:nvPicPr>
          <p:cNvPr id="166" name="Image 10" descr=""/>
          <p:cNvPicPr/>
          <p:nvPr/>
        </p:nvPicPr>
        <p:blipFill>
          <a:blip r:embed="rId3"/>
          <a:stretch/>
        </p:blipFill>
        <p:spPr>
          <a:xfrm>
            <a:off x="8184240" y="133200"/>
            <a:ext cx="710640" cy="586080"/>
          </a:xfrm>
          <a:prstGeom prst="rect">
            <a:avLst/>
          </a:prstGeom>
          <a:ln>
            <a:noFill/>
          </a:ln>
        </p:spPr>
      </p:pic>
      <p:sp>
        <p:nvSpPr>
          <p:cNvPr id="167" name="CustomShape 5"/>
          <p:cNvSpPr/>
          <p:nvPr/>
        </p:nvSpPr>
        <p:spPr>
          <a:xfrm>
            <a:off x="1008000" y="4407120"/>
            <a:ext cx="2249640" cy="632160"/>
          </a:xfrm>
          <a:prstGeom prst="rect">
            <a:avLst/>
          </a:prstGeom>
          <a:noFill/>
          <a:ln>
            <a:noFill/>
          </a:ln>
        </p:spPr>
        <p:style>
          <a:lnRef idx="0"/>
          <a:fillRef idx="0"/>
          <a:effectRef idx="0"/>
          <a:fontRef idx="minor"/>
        </p:style>
        <p:txBody>
          <a:bodyPr lIns="90000" rIns="90000" tIns="45000" bIns="45000">
            <a:normAutofit fontScale="77000"/>
          </a:bodyPr>
          <a:p>
            <a:pPr algn="just">
              <a:lnSpc>
                <a:spcPct val="90000"/>
              </a:lnSpc>
              <a:spcBef>
                <a:spcPts val="1001"/>
              </a:spcBef>
            </a:pPr>
            <a:r>
              <a:rPr b="0" i="1" lang="fr-FR" sz="2800" spc="-1" strike="noStrike">
                <a:solidFill>
                  <a:srgbClr val="000000"/>
                </a:solidFill>
                <a:latin typeface="Calibri"/>
                <a:ea typeface="DejaVu Sans"/>
              </a:rPr>
              <a:t> </a:t>
            </a:r>
            <a:r>
              <a:rPr b="0" i="1" lang="fr-FR" sz="2800" spc="-1" strike="noStrike">
                <a:solidFill>
                  <a:srgbClr val="000000"/>
                </a:solidFill>
                <a:latin typeface="Calibri"/>
                <a:ea typeface="DejaVu Sans"/>
              </a:rPr>
              <a:t>Couche RPDZH</a:t>
            </a:r>
            <a:endParaRPr b="0" lang="fr-FR" sz="2800" spc="-1" strike="noStrike">
              <a:latin typeface="Arial"/>
            </a:endParaRPr>
          </a:p>
        </p:txBody>
      </p:sp>
      <p:sp>
        <p:nvSpPr>
          <p:cNvPr id="168" name="CustomShape 6"/>
          <p:cNvSpPr/>
          <p:nvPr/>
        </p:nvSpPr>
        <p:spPr>
          <a:xfrm>
            <a:off x="5760000" y="4392000"/>
            <a:ext cx="3134880" cy="503280"/>
          </a:xfrm>
          <a:prstGeom prst="rect">
            <a:avLst/>
          </a:prstGeom>
          <a:noFill/>
          <a:ln>
            <a:noFill/>
          </a:ln>
        </p:spPr>
        <p:style>
          <a:lnRef idx="0"/>
          <a:fillRef idx="0"/>
          <a:effectRef idx="0"/>
          <a:fontRef idx="minor"/>
        </p:style>
        <p:txBody>
          <a:bodyPr lIns="90000" rIns="90000" tIns="45000" bIns="45000">
            <a:normAutofit/>
          </a:bodyPr>
          <a:p>
            <a:pPr algn="just">
              <a:lnSpc>
                <a:spcPct val="90000"/>
              </a:lnSpc>
              <a:spcBef>
                <a:spcPts val="1001"/>
              </a:spcBef>
            </a:pPr>
            <a:r>
              <a:rPr b="0" i="1" lang="fr-FR" sz="2800" spc="-1" strike="noStrike">
                <a:solidFill>
                  <a:srgbClr val="000000"/>
                </a:solidFill>
                <a:latin typeface="Calibri"/>
                <a:ea typeface="DejaVu Sans"/>
              </a:rPr>
              <a:t> </a:t>
            </a:r>
            <a:r>
              <a:rPr b="0" i="1" lang="fr-FR" sz="2800" spc="-1" strike="noStrike">
                <a:solidFill>
                  <a:srgbClr val="000000"/>
                </a:solidFill>
                <a:latin typeface="Calibri"/>
                <a:ea typeface="DejaVu Sans"/>
              </a:rPr>
              <a:t>Couche RAMSAR</a:t>
            </a:r>
            <a:endParaRPr b="0" lang="fr-FR" sz="2800" spc="-1" strike="noStrike">
              <a:latin typeface="Arial"/>
            </a:endParaRPr>
          </a:p>
        </p:txBody>
      </p:sp>
      <p:pic>
        <p:nvPicPr>
          <p:cNvPr id="169" name="Image 9" descr=""/>
          <p:cNvPicPr/>
          <p:nvPr/>
        </p:nvPicPr>
        <p:blipFill>
          <a:blip r:embed="rId4"/>
          <a:stretch/>
        </p:blipFill>
        <p:spPr>
          <a:xfrm>
            <a:off x="3586680" y="2736000"/>
            <a:ext cx="1884600" cy="115128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Image 6" descr=""/>
          <p:cNvPicPr/>
          <p:nvPr/>
        </p:nvPicPr>
        <p:blipFill>
          <a:blip r:embed="rId1"/>
          <a:stretch/>
        </p:blipFill>
        <p:spPr>
          <a:xfrm>
            <a:off x="244800" y="3216960"/>
            <a:ext cx="4121280" cy="1842120"/>
          </a:xfrm>
          <a:prstGeom prst="rect">
            <a:avLst/>
          </a:prstGeom>
          <a:ln>
            <a:noFill/>
          </a:ln>
        </p:spPr>
      </p:pic>
      <p:pic>
        <p:nvPicPr>
          <p:cNvPr id="171" name="Image 2" descr=""/>
          <p:cNvPicPr/>
          <p:nvPr/>
        </p:nvPicPr>
        <p:blipFill>
          <a:blip r:embed="rId2"/>
          <a:stretch/>
        </p:blipFill>
        <p:spPr>
          <a:xfrm>
            <a:off x="0" y="936720"/>
            <a:ext cx="3899520" cy="2077920"/>
          </a:xfrm>
          <a:prstGeom prst="rect">
            <a:avLst/>
          </a:prstGeom>
          <a:ln>
            <a:noFill/>
          </a:ln>
        </p:spPr>
      </p:pic>
      <p:sp>
        <p:nvSpPr>
          <p:cNvPr id="172" name="CustomShape 1"/>
          <p:cNvSpPr/>
          <p:nvPr/>
        </p:nvSpPr>
        <p:spPr>
          <a:xfrm>
            <a:off x="431640" y="2206800"/>
            <a:ext cx="187164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Calibri"/>
                <a:ea typeface="DejaVu Sans"/>
              </a:rPr>
              <a:t>Zone RAMSAR de la Camargue</a:t>
            </a:r>
            <a:endParaRPr b="0" lang="fr-FR" sz="1800" spc="-1" strike="noStrike">
              <a:latin typeface="Arial"/>
            </a:endParaRPr>
          </a:p>
        </p:txBody>
      </p:sp>
      <p:sp>
        <p:nvSpPr>
          <p:cNvPr id="173" name="CustomShape 2"/>
          <p:cNvSpPr/>
          <p:nvPr/>
        </p:nvSpPr>
        <p:spPr>
          <a:xfrm>
            <a:off x="533160" y="4683240"/>
            <a:ext cx="15901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Couche RPDZH</a:t>
            </a:r>
            <a:endParaRPr b="0" lang="fr-FR" sz="1800" spc="-1" strike="noStrike">
              <a:latin typeface="Arial"/>
            </a:endParaRPr>
          </a:p>
        </p:txBody>
      </p:sp>
      <p:sp>
        <p:nvSpPr>
          <p:cNvPr id="174" name="CustomShape 3"/>
          <p:cNvSpPr/>
          <p:nvPr/>
        </p:nvSpPr>
        <p:spPr>
          <a:xfrm>
            <a:off x="5879880" y="958320"/>
            <a:ext cx="2520000" cy="912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ce181e"/>
                </a:solidFill>
                <a:latin typeface="Calibri"/>
                <a:ea typeface="DejaVu Sans"/>
              </a:rPr>
              <a:t>Croisement : </a:t>
            </a:r>
            <a:endParaRPr b="0" lang="fr-FR" sz="1800" spc="-1" strike="noStrike">
              <a:latin typeface="Arial"/>
            </a:endParaRPr>
          </a:p>
          <a:p>
            <a:pPr algn="ctr">
              <a:lnSpc>
                <a:spcPct val="100000"/>
              </a:lnSpc>
            </a:pPr>
            <a:r>
              <a:rPr b="1" lang="fr-FR" sz="1800" spc="-1" strike="noStrike">
                <a:solidFill>
                  <a:srgbClr val="ce181e"/>
                </a:solidFill>
                <a:latin typeface="Calibri"/>
                <a:ea typeface="DejaVu Sans"/>
              </a:rPr>
              <a:t>couche RAMSAR X couche RPDZH </a:t>
            </a:r>
            <a:endParaRPr b="0" lang="fr-FR" sz="1800" spc="-1" strike="noStrike">
              <a:latin typeface="Arial"/>
            </a:endParaRPr>
          </a:p>
        </p:txBody>
      </p:sp>
      <p:sp>
        <p:nvSpPr>
          <p:cNvPr id="175" name="CustomShape 4"/>
          <p:cNvSpPr/>
          <p:nvPr/>
        </p:nvSpPr>
        <p:spPr>
          <a:xfrm>
            <a:off x="3477240" y="2636640"/>
            <a:ext cx="924480" cy="378000"/>
          </a:xfrm>
          <a:prstGeom prst="rightArrow">
            <a:avLst>
              <a:gd name="adj1" fmla="val 50000"/>
              <a:gd name="adj2" fmla="val 50000"/>
            </a:avLst>
          </a:prstGeom>
          <a:solidFill>
            <a:srgbClr val="5b9bd5"/>
          </a:solidFill>
          <a:ln w="25560">
            <a:solidFill>
              <a:srgbClr val="43729d"/>
            </a:solidFill>
            <a:round/>
          </a:ln>
        </p:spPr>
        <p:style>
          <a:lnRef idx="0"/>
          <a:fillRef idx="0"/>
          <a:effectRef idx="0"/>
          <a:fontRef idx="minor"/>
        </p:style>
      </p:sp>
      <p:pic>
        <p:nvPicPr>
          <p:cNvPr id="176" name="Image 5" descr=""/>
          <p:cNvPicPr/>
          <p:nvPr/>
        </p:nvPicPr>
        <p:blipFill>
          <a:blip r:embed="rId3"/>
          <a:stretch/>
        </p:blipFill>
        <p:spPr>
          <a:xfrm>
            <a:off x="4928400" y="2030040"/>
            <a:ext cx="4214160" cy="1920600"/>
          </a:xfrm>
          <a:prstGeom prst="rect">
            <a:avLst/>
          </a:prstGeom>
          <a:ln>
            <a:noFill/>
          </a:ln>
        </p:spPr>
      </p:pic>
      <p:pic>
        <p:nvPicPr>
          <p:cNvPr id="177" name="Image 1" descr=""/>
          <p:cNvPicPr/>
          <p:nvPr/>
        </p:nvPicPr>
        <p:blipFill>
          <a:blip r:embed="rId4"/>
          <a:stretch/>
        </p:blipFill>
        <p:spPr>
          <a:xfrm>
            <a:off x="6214680" y="3957120"/>
            <a:ext cx="1413360" cy="863280"/>
          </a:xfrm>
          <a:prstGeom prst="rect">
            <a:avLst/>
          </a:prstGeom>
          <a:ln>
            <a:noFill/>
          </a:ln>
        </p:spPr>
      </p:pic>
      <p:sp>
        <p:nvSpPr>
          <p:cNvPr id="178" name="CustomShape 5"/>
          <p:cNvSpPr/>
          <p:nvPr/>
        </p:nvSpPr>
        <p:spPr>
          <a:xfrm>
            <a:off x="648000" y="72360"/>
            <a:ext cx="8422920" cy="718920"/>
          </a:xfrm>
          <a:prstGeom prst="rect">
            <a:avLst/>
          </a:prstGeom>
          <a:noFill/>
          <a:ln>
            <a:noFill/>
          </a:ln>
        </p:spPr>
        <p:style>
          <a:lnRef idx="0"/>
          <a:fillRef idx="0"/>
          <a:effectRef idx="0"/>
          <a:fontRef idx="minor"/>
        </p:style>
        <p:txBody>
          <a:bodyPr lIns="0" rIns="0" tIns="0" bIns="0">
            <a:noAutofit/>
          </a:bodyPr>
          <a:p>
            <a:pPr algn="ctr">
              <a:lnSpc>
                <a:spcPct val="90000"/>
              </a:lnSpc>
            </a:pPr>
            <a:r>
              <a:rPr b="1" lang="fr-FR" sz="2550" spc="-1" strike="noStrike">
                <a:solidFill>
                  <a:srgbClr val="000000"/>
                </a:solidFill>
                <a:latin typeface="Marianne"/>
                <a:ea typeface="Microsoft YaHei"/>
              </a:rPr>
              <a:t>1. Principes d’élaboration de la cartographie BCAE2</a:t>
            </a:r>
            <a:br/>
            <a:r>
              <a:rPr b="0" lang="fr-FR" sz="2550" spc="-1" strike="noStrike">
                <a:solidFill>
                  <a:srgbClr val="000000"/>
                </a:solidFill>
                <a:latin typeface="Marianne"/>
                <a:ea typeface="Microsoft YaHei"/>
              </a:rPr>
              <a:t>Focus sur la zone Ramsar de la Camargue</a:t>
            </a:r>
            <a:r>
              <a:rPr b="0" lang="fr-FR" sz="2550" spc="-1" strike="noStrike">
                <a:solidFill>
                  <a:srgbClr val="000000"/>
                </a:solidFill>
                <a:latin typeface="Marianne"/>
                <a:ea typeface="DejaVu Sans"/>
              </a:rPr>
              <a:t> </a:t>
            </a:r>
            <a:endParaRPr b="0" lang="fr-FR" sz="25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LibreOffice/6.1.5.2.M7$Windows_X86_64 LibreOffice_project/6bc4c758b9c1f1627083d3a080085e7a14b64ae3</Application>
  <Words>1525</Words>
  <Paragraphs>133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2024-08-01T10:11:11Z</dcterms:created>
  <dc:creator/>
  <dc:description/>
  <dc:language>fr-FR</dc:language>
  <cp:lastModifiedBy/>
  <cp:revision>1</cp:revision>
  <dc:subject>Client</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Manager">
    <vt:lpwstr>Client</vt:lpwstr>
  </property>
  <property fmtid="{D5CDD505-2E9C-101B-9397-08002B2CF9AE}" pid="8" name="Notes">
    <vt:i4>0</vt:i4>
  </property>
  <property fmtid="{D5CDD505-2E9C-101B-9397-08002B2CF9AE}" pid="9" name="PresentationFormat">
    <vt:lpwstr>Affichage à l'écran (16:9)</vt:lpwstr>
  </property>
  <property fmtid="{D5CDD505-2E9C-101B-9397-08002B2CF9AE}" pid="10" name="ScaleCrop">
    <vt:bool>0</vt:bool>
  </property>
  <property fmtid="{D5CDD505-2E9C-101B-9397-08002B2CF9AE}" pid="11" name="ShareDoc">
    <vt:bool>0</vt:bool>
  </property>
  <property fmtid="{D5CDD505-2E9C-101B-9397-08002B2CF9AE}" pid="12" name="Slides">
    <vt:i4>19</vt:i4>
  </property>
</Properties>
</file>