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10801350" cy="28803600"/>
  <p:notesSz cx="6858000" cy="9144000"/>
  <p:defaultTextStyle>
    <a:defPPr>
      <a:defRPr lang="fr-FR"/>
    </a:defPPr>
    <a:lvl1pPr marL="0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131456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2262915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3394371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4525827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5657283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6788742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7920198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9051654" algn="l" defTabSz="2262915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5" autoAdjust="0"/>
    <p:restoredTop sz="86375" autoAdjust="0"/>
  </p:normalViewPr>
  <p:slideViewPr>
    <p:cSldViewPr>
      <p:cViewPr varScale="1">
        <p:scale>
          <a:sx n="19" d="100"/>
          <a:sy n="19" d="100"/>
        </p:scale>
        <p:origin x="2952" y="116"/>
      </p:cViewPr>
      <p:guideLst>
        <p:guide orient="horz" pos="9072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6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45CF1-1399-40A0-BFB5-C9DEE10E206A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1363E-52C1-4102-A708-D87BB83270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898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356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50533" y="4847281"/>
            <a:ext cx="2870983" cy="10321956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7579" y="4847281"/>
            <a:ext cx="8432930" cy="1032195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273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3232" y="18508986"/>
            <a:ext cx="9181148" cy="5720715"/>
          </a:xfrm>
          <a:prstGeom prst="rect">
            <a:avLst/>
          </a:prstGeom>
        </p:spPr>
        <p:txBody>
          <a:bodyPr anchor="t"/>
          <a:lstStyle>
            <a:lvl1pPr algn="l">
              <a:defRPr sz="99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53232" y="12208201"/>
            <a:ext cx="9181148" cy="630078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1pPr>
            <a:lvl2pPr marL="113145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26291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394371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4pPr>
            <a:lvl5pPr marL="4525827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5pPr>
            <a:lvl6pPr marL="5657283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6pPr>
            <a:lvl7pPr marL="6788742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7pPr>
            <a:lvl8pPr marL="7920198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8pPr>
            <a:lvl9pPr marL="9051654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463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7580" y="28230201"/>
            <a:ext cx="5651956" cy="79836645"/>
          </a:xfrm>
          <a:prstGeom prst="rect">
            <a:avLst/>
          </a:prstGeo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69559" y="28230201"/>
            <a:ext cx="5651956" cy="79836645"/>
          </a:xfrm>
          <a:prstGeom prst="rect">
            <a:avLst/>
          </a:prstGeo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893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69" y="1153480"/>
            <a:ext cx="9721215" cy="480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068" y="6447475"/>
            <a:ext cx="4772472" cy="268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900" b="1"/>
            </a:lvl1pPr>
            <a:lvl2pPr marL="1131456" indent="0">
              <a:buNone/>
              <a:defRPr sz="5000" b="1"/>
            </a:lvl2pPr>
            <a:lvl3pPr marL="2262915" indent="0">
              <a:buNone/>
              <a:defRPr sz="4500" b="1"/>
            </a:lvl3pPr>
            <a:lvl4pPr marL="3394371" indent="0">
              <a:buNone/>
              <a:defRPr sz="4000" b="1"/>
            </a:lvl4pPr>
            <a:lvl5pPr marL="4525827" indent="0">
              <a:buNone/>
              <a:defRPr sz="4000" b="1"/>
            </a:lvl5pPr>
            <a:lvl6pPr marL="5657283" indent="0">
              <a:buNone/>
              <a:defRPr sz="4000" b="1"/>
            </a:lvl6pPr>
            <a:lvl7pPr marL="6788742" indent="0">
              <a:buNone/>
              <a:defRPr sz="4000" b="1"/>
            </a:lvl7pPr>
            <a:lvl8pPr marL="7920198" indent="0">
              <a:buNone/>
              <a:defRPr sz="4000" b="1"/>
            </a:lvl8pPr>
            <a:lvl9pPr marL="9051654" indent="0">
              <a:buNone/>
              <a:defRPr sz="40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0068" y="9134475"/>
            <a:ext cx="4772472" cy="16595410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86937" y="6447475"/>
            <a:ext cx="4774347" cy="268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900" b="1"/>
            </a:lvl1pPr>
            <a:lvl2pPr marL="1131456" indent="0">
              <a:buNone/>
              <a:defRPr sz="5000" b="1"/>
            </a:lvl2pPr>
            <a:lvl3pPr marL="2262915" indent="0">
              <a:buNone/>
              <a:defRPr sz="4500" b="1"/>
            </a:lvl3pPr>
            <a:lvl4pPr marL="3394371" indent="0">
              <a:buNone/>
              <a:defRPr sz="4000" b="1"/>
            </a:lvl4pPr>
            <a:lvl5pPr marL="4525827" indent="0">
              <a:buNone/>
              <a:defRPr sz="4000" b="1"/>
            </a:lvl5pPr>
            <a:lvl6pPr marL="5657283" indent="0">
              <a:buNone/>
              <a:defRPr sz="4000" b="1"/>
            </a:lvl6pPr>
            <a:lvl7pPr marL="6788742" indent="0">
              <a:buNone/>
              <a:defRPr sz="4000" b="1"/>
            </a:lvl7pPr>
            <a:lvl8pPr marL="7920198" indent="0">
              <a:buNone/>
              <a:defRPr sz="4000" b="1"/>
            </a:lvl8pPr>
            <a:lvl9pPr marL="9051654" indent="0">
              <a:buNone/>
              <a:defRPr sz="40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86937" y="9134475"/>
            <a:ext cx="4774347" cy="16595410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712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69" y="1153480"/>
            <a:ext cx="9721215" cy="48006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041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79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69" y="1146810"/>
            <a:ext cx="3553570" cy="4880610"/>
          </a:xfrm>
          <a:prstGeom prst="rect">
            <a:avLst/>
          </a:prstGeom>
        </p:spPr>
        <p:txBody>
          <a:bodyPr anchor="b"/>
          <a:lstStyle>
            <a:lvl1pPr algn="l">
              <a:defRPr sz="5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3029" y="1146816"/>
            <a:ext cx="6038255" cy="24583075"/>
          </a:xfrm>
          <a:prstGeom prst="rect">
            <a:avLst/>
          </a:prstGeom>
        </p:spPr>
        <p:txBody>
          <a:bodyPr/>
          <a:lstStyle>
            <a:lvl1pPr>
              <a:defRPr sz="7900"/>
            </a:lvl1pPr>
            <a:lvl2pPr>
              <a:defRPr sz="6900"/>
            </a:lvl2pPr>
            <a:lvl3pPr>
              <a:defRPr sz="59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0069" y="6027426"/>
            <a:ext cx="3553570" cy="19702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1131456" indent="0">
              <a:buNone/>
              <a:defRPr sz="3000"/>
            </a:lvl2pPr>
            <a:lvl3pPr marL="2262915" indent="0">
              <a:buNone/>
              <a:defRPr sz="2500"/>
            </a:lvl3pPr>
            <a:lvl4pPr marL="3394371" indent="0">
              <a:buNone/>
              <a:defRPr sz="2200"/>
            </a:lvl4pPr>
            <a:lvl5pPr marL="4525827" indent="0">
              <a:buNone/>
              <a:defRPr sz="2200"/>
            </a:lvl5pPr>
            <a:lvl6pPr marL="5657283" indent="0">
              <a:buNone/>
              <a:defRPr sz="2200"/>
            </a:lvl6pPr>
            <a:lvl7pPr marL="6788742" indent="0">
              <a:buNone/>
              <a:defRPr sz="2200"/>
            </a:lvl7pPr>
            <a:lvl8pPr marL="7920198" indent="0">
              <a:buNone/>
              <a:defRPr sz="2200"/>
            </a:lvl8pPr>
            <a:lvl9pPr marL="9051654" indent="0">
              <a:buNone/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798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7140" y="20162520"/>
            <a:ext cx="6480810" cy="2380300"/>
          </a:xfrm>
          <a:prstGeom prst="rect">
            <a:avLst/>
          </a:prstGeom>
        </p:spPr>
        <p:txBody>
          <a:bodyPr anchor="b"/>
          <a:lstStyle>
            <a:lvl1pPr algn="l">
              <a:defRPr sz="5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117140" y="2573655"/>
            <a:ext cx="6480810" cy="17282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00"/>
            </a:lvl1pPr>
            <a:lvl2pPr marL="1131456" indent="0">
              <a:buNone/>
              <a:defRPr sz="6900"/>
            </a:lvl2pPr>
            <a:lvl3pPr marL="2262915" indent="0">
              <a:buNone/>
              <a:defRPr sz="5900"/>
            </a:lvl3pPr>
            <a:lvl4pPr marL="3394371" indent="0">
              <a:buNone/>
              <a:defRPr sz="5000"/>
            </a:lvl4pPr>
            <a:lvl5pPr marL="4525827" indent="0">
              <a:buNone/>
              <a:defRPr sz="5000"/>
            </a:lvl5pPr>
            <a:lvl6pPr marL="5657283" indent="0">
              <a:buNone/>
              <a:defRPr sz="5000"/>
            </a:lvl6pPr>
            <a:lvl7pPr marL="6788742" indent="0">
              <a:buNone/>
              <a:defRPr sz="5000"/>
            </a:lvl7pPr>
            <a:lvl8pPr marL="7920198" indent="0">
              <a:buNone/>
              <a:defRPr sz="5000"/>
            </a:lvl8pPr>
            <a:lvl9pPr marL="9051654" indent="0">
              <a:buNone/>
              <a:defRPr sz="5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17140" y="22542820"/>
            <a:ext cx="6480810" cy="33804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1131456" indent="0">
              <a:buNone/>
              <a:defRPr sz="3000"/>
            </a:lvl2pPr>
            <a:lvl3pPr marL="2262915" indent="0">
              <a:buNone/>
              <a:defRPr sz="2500"/>
            </a:lvl3pPr>
            <a:lvl4pPr marL="3394371" indent="0">
              <a:buNone/>
              <a:defRPr sz="2200"/>
            </a:lvl4pPr>
            <a:lvl5pPr marL="4525827" indent="0">
              <a:buNone/>
              <a:defRPr sz="2200"/>
            </a:lvl5pPr>
            <a:lvl6pPr marL="5657283" indent="0">
              <a:buNone/>
              <a:defRPr sz="2200"/>
            </a:lvl6pPr>
            <a:lvl7pPr marL="6788742" indent="0">
              <a:buNone/>
              <a:defRPr sz="2200"/>
            </a:lvl7pPr>
            <a:lvl8pPr marL="7920198" indent="0">
              <a:buNone/>
              <a:defRPr sz="2200"/>
            </a:lvl8pPr>
            <a:lvl9pPr marL="9051654" indent="0">
              <a:buNone/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129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69" y="1153480"/>
            <a:ext cx="9721215" cy="48006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0069" y="6720846"/>
            <a:ext cx="9721215" cy="190090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400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21/07/2023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90461" y="26696676"/>
            <a:ext cx="3420428" cy="15335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740969" y="26696676"/>
            <a:ext cx="2520315" cy="15335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492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256961" y="130545"/>
            <a:ext cx="10287428" cy="230832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accent6"/>
                </a:solidFill>
              </a:rPr>
              <a:t>Premier carrefour des PAT  Accompagner les changements d’échelles </a:t>
            </a:r>
            <a:endParaRPr lang="fr-FR" sz="4800" b="1" dirty="0">
              <a:solidFill>
                <a:schemeClr val="accent6"/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1716022" y="25491031"/>
            <a:ext cx="79602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Avec le parrainage du Ministère de l’Agriculture et de la Souveraineté Alimentaire. </a:t>
            </a:r>
          </a:p>
          <a:p>
            <a:pPr algn="just"/>
            <a:r>
              <a:rPr lang="fr-FR" sz="2400" dirty="0" smtClean="0"/>
              <a:t>En partenariat avec l’ADEME</a:t>
            </a:r>
            <a:r>
              <a:rPr lang="fr-FR" sz="3000" dirty="0" smtClean="0"/>
              <a:t>. </a:t>
            </a:r>
            <a:endParaRPr lang="fr-FR" sz="3000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61" y="25491031"/>
            <a:ext cx="1332365" cy="132284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54" y="27121720"/>
            <a:ext cx="8221895" cy="147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97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2262915" rtl="0" eaLnBrk="1" latinLnBrk="0" hangingPunct="1">
        <a:spcBef>
          <a:spcPct val="0"/>
        </a:spcBef>
        <a:buNone/>
        <a:defRPr sz="10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8593" indent="-848593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1838618" indent="-707159" algn="l" defTabSz="2262915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2828643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3960099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91555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»"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223014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354470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485926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9617382" indent="-565728" algn="l" defTabSz="226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31456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62915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394371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25827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57283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788742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920198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051654" algn="l" defTabSz="2262915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74" y="27121720"/>
            <a:ext cx="1585148" cy="135934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54" y="27121720"/>
            <a:ext cx="8221895" cy="14755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61" y="25491031"/>
            <a:ext cx="1332365" cy="132284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16022" y="25491031"/>
            <a:ext cx="79602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Avec le parrainage du Ministère de l’Agriculture et de la Souveraineté Alimentaire. </a:t>
            </a:r>
          </a:p>
          <a:p>
            <a:pPr algn="just"/>
            <a:r>
              <a:rPr lang="fr-FR" sz="2400" dirty="0" smtClean="0"/>
              <a:t>En partenariat avec l’ADEME</a:t>
            </a:r>
            <a:r>
              <a:rPr lang="fr-FR" sz="3000" dirty="0" smtClean="0"/>
              <a:t>. </a:t>
            </a:r>
            <a:endParaRPr lang="fr-FR" sz="3000" dirty="0"/>
          </a:p>
        </p:txBody>
      </p:sp>
      <p:sp>
        <p:nvSpPr>
          <p:cNvPr id="7" name="ZoneTexte 6"/>
          <p:cNvSpPr txBox="1"/>
          <p:nvPr/>
        </p:nvSpPr>
        <p:spPr>
          <a:xfrm>
            <a:off x="494941" y="2808512"/>
            <a:ext cx="9937902" cy="216981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>
              <a:spcAft>
                <a:spcPts val="1799"/>
              </a:spcAft>
            </a:pPr>
            <a:r>
              <a:rPr lang="fr-FR" sz="4000" b="1" dirty="0" smtClean="0">
                <a:solidFill>
                  <a:srgbClr val="33CC33"/>
                </a:solidFill>
              </a:rPr>
              <a:t>LA CO’ALIM </a:t>
            </a:r>
          </a:p>
          <a:p>
            <a:pPr algn="ctr">
              <a:spcAft>
                <a:spcPts val="1799"/>
              </a:spcAft>
            </a:pPr>
            <a:r>
              <a:rPr lang="fr-FR" sz="4000" b="1" dirty="0">
                <a:solidFill>
                  <a:srgbClr val="33CC33"/>
                </a:solidFill>
              </a:rPr>
              <a:t>Guichet unique de l’alimentation durable en PACA </a:t>
            </a:r>
            <a:endParaRPr lang="fr-FR" sz="4000" b="1" dirty="0" smtClean="0">
              <a:solidFill>
                <a:srgbClr val="33CC33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8157" y="4902767"/>
            <a:ext cx="99379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000" dirty="0" smtClean="0">
                <a:sym typeface="Wingdings" pitchFamily="2" charset="2"/>
              </a:rPr>
              <a:t>Depuis 2019, cette communauté </a:t>
            </a:r>
            <a:r>
              <a:rPr lang="fr-FR" sz="3000" dirty="0">
                <a:sym typeface="Wingdings" pitchFamily="2" charset="2"/>
              </a:rPr>
              <a:t>de travail </a:t>
            </a:r>
            <a:r>
              <a:rPr lang="fr-FR" sz="3000" dirty="0" smtClean="0">
                <a:sym typeface="Wingdings" pitchFamily="2" charset="2"/>
              </a:rPr>
              <a:t>regroupe 6 partenaires :</a:t>
            </a:r>
            <a:endParaRPr lang="fr-FR" sz="3000" dirty="0">
              <a:sym typeface="Wingdings" pitchFamily="2" charset="2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1" t="905" r="35696" b="29653"/>
          <a:stretch/>
        </p:blipFill>
        <p:spPr>
          <a:xfrm>
            <a:off x="684881" y="6034119"/>
            <a:ext cx="2304257" cy="698477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84881" y="13944831"/>
            <a:ext cx="932430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33CC33"/>
                </a:solidFill>
                <a:sym typeface="Wingdings" pitchFamily="2" charset="2"/>
              </a:rPr>
              <a:t>Un mode de fonctionnement structuré …</a:t>
            </a:r>
            <a:endParaRPr lang="fr-FR" sz="3000" dirty="0" smtClean="0">
              <a:sym typeface="Wingdings" pitchFamily="2" charset="2"/>
            </a:endParaRPr>
          </a:p>
          <a:p>
            <a:pPr marL="457200" indent="-457200" algn="just">
              <a:buFontTx/>
              <a:buChar char="-"/>
            </a:pPr>
            <a:r>
              <a:rPr lang="fr-FR" sz="3000" dirty="0" smtClean="0">
                <a:sym typeface="Wingdings" pitchFamily="2" charset="2"/>
              </a:rPr>
              <a:t>Mutualisation des appels à projets sur l’alimentation projets</a:t>
            </a:r>
            <a:r>
              <a:rPr lang="fr-FR" sz="3000" dirty="0">
                <a:sym typeface="Wingdings" pitchFamily="2" charset="2"/>
              </a:rPr>
              <a:t> </a:t>
            </a:r>
            <a:r>
              <a:rPr lang="fr-FR" sz="3000" dirty="0" smtClean="0">
                <a:sym typeface="Wingdings" pitchFamily="2" charset="2"/>
              </a:rPr>
              <a:t>(AAP PNA, AAP Mieux Manger pour Tous, AMI Lutte contre le gaspillage alimentaire…)</a:t>
            </a:r>
          </a:p>
          <a:p>
            <a:pPr marL="457200" indent="-457200" algn="just">
              <a:buFontTx/>
              <a:buChar char="-"/>
            </a:pPr>
            <a:r>
              <a:rPr lang="fr-FR" sz="3000" dirty="0">
                <a:sym typeface="Wingdings" pitchFamily="2" charset="2"/>
              </a:rPr>
              <a:t>Réunions mensuelles </a:t>
            </a:r>
          </a:p>
          <a:p>
            <a:pPr marL="457200" indent="-457200" algn="just">
              <a:buFontTx/>
              <a:buChar char="-"/>
            </a:pPr>
            <a:endParaRPr lang="fr-FR" sz="3000" dirty="0">
              <a:sym typeface="Wingdings" pitchFamily="2" charset="2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4882" y="17095736"/>
            <a:ext cx="9324306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33CC33"/>
                </a:solidFill>
                <a:sym typeface="Wingdings" pitchFamily="2" charset="2"/>
              </a:rPr>
              <a:t>… pour :</a:t>
            </a:r>
            <a:endParaRPr lang="fr-FR" sz="2800" b="1" dirty="0" smtClean="0">
              <a:solidFill>
                <a:srgbClr val="33CC33"/>
              </a:solidFill>
              <a:sym typeface="Wingdings" pitchFamily="2" charset="2"/>
            </a:endParaRPr>
          </a:p>
          <a:p>
            <a:pPr marL="457200" indent="-457200" algn="just">
              <a:buFontTx/>
              <a:buChar char="-"/>
            </a:pPr>
            <a:r>
              <a:rPr lang="fr-FR" sz="3000" dirty="0" smtClean="0">
                <a:sym typeface="Wingdings" pitchFamily="2" charset="2"/>
              </a:rPr>
              <a:t>Construire une </a:t>
            </a:r>
            <a:r>
              <a:rPr lang="fr-FR" sz="3000" b="1" dirty="0" smtClean="0">
                <a:sym typeface="Wingdings" pitchFamily="2" charset="2"/>
              </a:rPr>
              <a:t>politique cohérente et intégrale</a:t>
            </a:r>
            <a:r>
              <a:rPr lang="fr-FR" sz="3000" dirty="0" smtClean="0">
                <a:sym typeface="Wingdings" pitchFamily="2" charset="2"/>
              </a:rPr>
              <a:t> de l’alimentation durable en région PACA </a:t>
            </a:r>
          </a:p>
          <a:p>
            <a:pPr marL="457200" indent="-457200" algn="just">
              <a:buFontTx/>
              <a:buChar char="-"/>
            </a:pPr>
            <a:r>
              <a:rPr lang="fr-FR" sz="3000" dirty="0" smtClean="0">
                <a:sym typeface="Wingdings" pitchFamily="2" charset="2"/>
              </a:rPr>
              <a:t>Afficher une </a:t>
            </a:r>
            <a:r>
              <a:rPr lang="fr-FR" sz="3000" b="1" dirty="0" smtClean="0">
                <a:sym typeface="Wingdings" pitchFamily="2" charset="2"/>
              </a:rPr>
              <a:t>unité</a:t>
            </a:r>
            <a:r>
              <a:rPr lang="fr-FR" sz="3000" dirty="0" smtClean="0">
                <a:sym typeface="Wingdings" pitchFamily="2" charset="2"/>
              </a:rPr>
              <a:t> auprès des porteurs de projets, dans une logique de guichet unique</a:t>
            </a:r>
          </a:p>
          <a:p>
            <a:pPr marL="457200" indent="-457200" algn="just">
              <a:buFontTx/>
              <a:buChar char="-"/>
            </a:pPr>
            <a:r>
              <a:rPr lang="fr-FR" sz="3000" dirty="0" smtClean="0">
                <a:sym typeface="Wingdings" pitchFamily="2" charset="2"/>
              </a:rPr>
              <a:t>Réunir des </a:t>
            </a:r>
            <a:r>
              <a:rPr lang="fr-FR" sz="3000" b="1" dirty="0" smtClean="0">
                <a:sym typeface="Wingdings" pitchFamily="2" charset="2"/>
              </a:rPr>
              <a:t>compétences</a:t>
            </a:r>
            <a:r>
              <a:rPr lang="fr-FR" sz="3000" dirty="0" smtClean="0">
                <a:sym typeface="Wingdings" pitchFamily="2" charset="2"/>
              </a:rPr>
              <a:t> </a:t>
            </a:r>
            <a:r>
              <a:rPr lang="fr-FR" sz="3000" b="1" dirty="0" smtClean="0">
                <a:sym typeface="Wingdings" pitchFamily="2" charset="2"/>
              </a:rPr>
              <a:t>complémentaires</a:t>
            </a:r>
            <a:r>
              <a:rPr lang="fr-FR" sz="3000" dirty="0" smtClean="0">
                <a:sym typeface="Wingdings" pitchFamily="2" charset="2"/>
              </a:rPr>
              <a:t> pour une </a:t>
            </a:r>
            <a:r>
              <a:rPr lang="fr-FR" sz="3000" b="1" dirty="0" smtClean="0">
                <a:sym typeface="Wingdings" pitchFamily="2" charset="2"/>
              </a:rPr>
              <a:t>approche systémique </a:t>
            </a:r>
            <a:r>
              <a:rPr lang="fr-FR" sz="3000" dirty="0" smtClean="0">
                <a:sym typeface="Wingdings" pitchFamily="2" charset="2"/>
              </a:rPr>
              <a:t>de l’alimentation durable </a:t>
            </a:r>
          </a:p>
          <a:p>
            <a:pPr marL="457200" indent="-457200" algn="just">
              <a:buFontTx/>
              <a:buChar char="-"/>
            </a:pPr>
            <a:r>
              <a:rPr lang="fr-FR" sz="3000" dirty="0" smtClean="0">
                <a:sym typeface="Wingdings" pitchFamily="2" charset="2"/>
              </a:rPr>
              <a:t>Favoriser le </a:t>
            </a:r>
            <a:r>
              <a:rPr lang="fr-FR" sz="3000" b="1" dirty="0" smtClean="0">
                <a:sym typeface="Wingdings" pitchFamily="2" charset="2"/>
              </a:rPr>
              <a:t>partage</a:t>
            </a:r>
            <a:r>
              <a:rPr lang="fr-FR" sz="3000" dirty="0" smtClean="0">
                <a:sym typeface="Wingdings" pitchFamily="2" charset="2"/>
              </a:rPr>
              <a:t> d’informations, d’outils et de ressources</a:t>
            </a:r>
          </a:p>
          <a:p>
            <a:pPr marL="457200" indent="-457200" algn="just">
              <a:buFontTx/>
              <a:buChar char="-"/>
            </a:pPr>
            <a:r>
              <a:rPr lang="fr-FR" sz="3000" dirty="0" smtClean="0">
                <a:sym typeface="Wingdings" pitchFamily="2" charset="2"/>
              </a:rPr>
              <a:t>Améliorer l’</a:t>
            </a:r>
            <a:r>
              <a:rPr lang="fr-FR" sz="3000" b="1" dirty="0" smtClean="0">
                <a:sym typeface="Wingdings" pitchFamily="2" charset="2"/>
              </a:rPr>
              <a:t>interconnaissance</a:t>
            </a:r>
            <a:r>
              <a:rPr lang="fr-FR" sz="3000" dirty="0" smtClean="0">
                <a:sym typeface="Wingdings" pitchFamily="2" charset="2"/>
              </a:rPr>
              <a:t> entre institutions pour faire émerger le consensus</a:t>
            </a:r>
          </a:p>
          <a:p>
            <a:pPr marL="457200" indent="-457200" algn="just">
              <a:buFontTx/>
              <a:buChar char="-"/>
            </a:pPr>
            <a:r>
              <a:rPr lang="fr-FR" sz="3000" b="1" smtClean="0">
                <a:sym typeface="Wingdings" pitchFamily="2" charset="2"/>
              </a:rPr>
              <a:t>Améliorer l’efficience </a:t>
            </a:r>
            <a:r>
              <a:rPr lang="fr-FR" sz="3000" smtClean="0">
                <a:sym typeface="Wingdings" pitchFamily="2" charset="2"/>
              </a:rPr>
              <a:t>sur </a:t>
            </a:r>
            <a:r>
              <a:rPr lang="fr-FR" sz="3000" dirty="0" smtClean="0">
                <a:sym typeface="Wingdings" pitchFamily="2" charset="2"/>
              </a:rPr>
              <a:t>le long-terme pour les porteurs de projets comme pour les instructeurs</a:t>
            </a:r>
          </a:p>
          <a:p>
            <a:pPr marL="457200" indent="-457200" algn="just">
              <a:buFontTx/>
              <a:buChar char="-"/>
            </a:pPr>
            <a:r>
              <a:rPr lang="fr-FR" sz="3000" dirty="0" smtClean="0">
                <a:sym typeface="Wingdings" pitchFamily="2" charset="2"/>
              </a:rPr>
              <a:t>Rendre les </a:t>
            </a:r>
            <a:r>
              <a:rPr lang="fr-FR" sz="3000" b="1" dirty="0" smtClean="0">
                <a:sym typeface="Wingdings" pitchFamily="2" charset="2"/>
              </a:rPr>
              <a:t>aides publiques plus efficientes</a:t>
            </a:r>
            <a:r>
              <a:rPr lang="fr-FR" sz="3000" dirty="0" smtClean="0">
                <a:sym typeface="Wingdings" pitchFamily="2" charset="2"/>
              </a:rPr>
              <a:t> grâce à la concertation des différents financeurs</a:t>
            </a:r>
          </a:p>
          <a:p>
            <a:pPr marL="457200" indent="-457200" algn="just">
              <a:buFontTx/>
              <a:buChar char="-"/>
            </a:pPr>
            <a:endParaRPr lang="fr-FR" sz="3000" dirty="0" smtClean="0">
              <a:sym typeface="Wingdings" pitchFamily="2" charset="2"/>
            </a:endParaRPr>
          </a:p>
          <a:p>
            <a:pPr marL="457200" indent="-457200" algn="just">
              <a:buFontTx/>
              <a:buChar char="-"/>
            </a:pPr>
            <a:endParaRPr lang="fr-FR" sz="3000" dirty="0" smtClean="0">
              <a:sym typeface="Wingdings" pitchFamily="2" charset="2"/>
            </a:endParaRPr>
          </a:p>
          <a:p>
            <a:pPr marL="457200" indent="-457200" algn="just">
              <a:buFontTx/>
              <a:buChar char="-"/>
            </a:pPr>
            <a:endParaRPr lang="fr-FR" sz="3000" dirty="0" smtClean="0">
              <a:sym typeface="Wingdings" pitchFamily="2" charset="2"/>
            </a:endParaRPr>
          </a:p>
          <a:p>
            <a:pPr marL="457200" indent="-457200" algn="just">
              <a:buFontTx/>
              <a:buChar char="-"/>
            </a:pPr>
            <a:endParaRPr lang="fr-FR" sz="2800" b="1" dirty="0">
              <a:solidFill>
                <a:srgbClr val="33CC33"/>
              </a:solidFill>
              <a:sym typeface="Wingdings" pitchFamily="2" charset="2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1" t="8415" r="17866" b="7155"/>
          <a:stretch/>
        </p:blipFill>
        <p:spPr>
          <a:xfrm>
            <a:off x="3312444" y="6013603"/>
            <a:ext cx="6923806" cy="672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6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a:ln>
      </a:spPr>
      <a:bodyPr wrap="square" rtlCol="0" anchor="ctr">
        <a:sp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Words>157</Words>
  <Application>Microsoft Office PowerPoint</Application>
  <PresentationFormat>Personnalisé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rimbauda75n</dc:creator>
  <cp:lastModifiedBy>Marie ALLEMAND</cp:lastModifiedBy>
  <cp:revision>85</cp:revision>
  <dcterms:created xsi:type="dcterms:W3CDTF">2017-06-13T13:31:50Z</dcterms:created>
  <dcterms:modified xsi:type="dcterms:W3CDTF">2023-07-21T08:59:58Z</dcterms:modified>
</cp:coreProperties>
</file>