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0801350" cy="28803600"/>
  <p:notesSz cx="6858000" cy="9144000"/>
  <p:defaultTextStyle>
    <a:defPPr>
      <a:defRPr lang="fr-FR"/>
    </a:defPPr>
    <a:lvl1pPr marL="0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1pPr>
    <a:lvl2pPr marL="1131456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2pPr>
    <a:lvl3pPr marL="2262915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3pPr>
    <a:lvl4pPr marL="3394371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4pPr>
    <a:lvl5pPr marL="4525827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5pPr>
    <a:lvl6pPr marL="5657283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6pPr>
    <a:lvl7pPr marL="6788742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7pPr>
    <a:lvl8pPr marL="7920198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8pPr>
    <a:lvl9pPr marL="9051654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33CC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3" autoAdjust="0"/>
    <p:restoredTop sz="94676"/>
  </p:normalViewPr>
  <p:slideViewPr>
    <p:cSldViewPr>
      <p:cViewPr varScale="1">
        <p:scale>
          <a:sx n="18" d="100"/>
          <a:sy n="18" d="100"/>
        </p:scale>
        <p:origin x="2664" y="148"/>
      </p:cViewPr>
      <p:guideLst>
        <p:guide orient="horz" pos="9072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16" y="-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45CF1-1399-40A0-BFB5-C9DEE10E206A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1363E-52C1-4102-A708-D87BB83270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898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8FD70-3158-4A6F-BFAB-40FD54F1B3A1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786063" y="685800"/>
            <a:ext cx="128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5D81-5D4C-4009-B3BA-02F023B8CF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333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95D81-5D4C-4009-B3BA-02F023B8CF4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10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69" y="1153480"/>
            <a:ext cx="9721215" cy="4800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0068" y="6447475"/>
            <a:ext cx="4772472" cy="268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900" b="1"/>
            </a:lvl1pPr>
            <a:lvl2pPr marL="1131456" indent="0">
              <a:buNone/>
              <a:defRPr sz="5000" b="1"/>
            </a:lvl2pPr>
            <a:lvl3pPr marL="2262915" indent="0">
              <a:buNone/>
              <a:defRPr sz="4500" b="1"/>
            </a:lvl3pPr>
            <a:lvl4pPr marL="3394371" indent="0">
              <a:buNone/>
              <a:defRPr sz="4000" b="1"/>
            </a:lvl4pPr>
            <a:lvl5pPr marL="4525827" indent="0">
              <a:buNone/>
              <a:defRPr sz="4000" b="1"/>
            </a:lvl5pPr>
            <a:lvl6pPr marL="5657283" indent="0">
              <a:buNone/>
              <a:defRPr sz="4000" b="1"/>
            </a:lvl6pPr>
            <a:lvl7pPr marL="6788742" indent="0">
              <a:buNone/>
              <a:defRPr sz="4000" b="1"/>
            </a:lvl7pPr>
            <a:lvl8pPr marL="7920198" indent="0">
              <a:buNone/>
              <a:defRPr sz="4000" b="1"/>
            </a:lvl8pPr>
            <a:lvl9pPr marL="9051654" indent="0">
              <a:buNone/>
              <a:defRPr sz="40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0068" y="9134475"/>
            <a:ext cx="4772472" cy="16595410"/>
          </a:xfrm>
          <a:prstGeom prst="rect">
            <a:avLst/>
          </a:prstGeom>
        </p:spPr>
        <p:txBody>
          <a:bodyPr/>
          <a:lstStyle>
            <a:lvl1pPr>
              <a:defRPr sz="5900"/>
            </a:lvl1pPr>
            <a:lvl2pPr>
              <a:defRPr sz="50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86937" y="6447475"/>
            <a:ext cx="4774347" cy="268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900" b="1"/>
            </a:lvl1pPr>
            <a:lvl2pPr marL="1131456" indent="0">
              <a:buNone/>
              <a:defRPr sz="5000" b="1"/>
            </a:lvl2pPr>
            <a:lvl3pPr marL="2262915" indent="0">
              <a:buNone/>
              <a:defRPr sz="4500" b="1"/>
            </a:lvl3pPr>
            <a:lvl4pPr marL="3394371" indent="0">
              <a:buNone/>
              <a:defRPr sz="4000" b="1"/>
            </a:lvl4pPr>
            <a:lvl5pPr marL="4525827" indent="0">
              <a:buNone/>
              <a:defRPr sz="4000" b="1"/>
            </a:lvl5pPr>
            <a:lvl6pPr marL="5657283" indent="0">
              <a:buNone/>
              <a:defRPr sz="4000" b="1"/>
            </a:lvl6pPr>
            <a:lvl7pPr marL="6788742" indent="0">
              <a:buNone/>
              <a:defRPr sz="4000" b="1"/>
            </a:lvl7pPr>
            <a:lvl8pPr marL="7920198" indent="0">
              <a:buNone/>
              <a:defRPr sz="4000" b="1"/>
            </a:lvl8pPr>
            <a:lvl9pPr marL="9051654" indent="0">
              <a:buNone/>
              <a:defRPr sz="40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86937" y="9134475"/>
            <a:ext cx="4774347" cy="16595410"/>
          </a:xfrm>
          <a:prstGeom prst="rect">
            <a:avLst/>
          </a:prstGeom>
        </p:spPr>
        <p:txBody>
          <a:bodyPr/>
          <a:lstStyle>
            <a:lvl1pPr>
              <a:defRPr sz="5900"/>
            </a:lvl1pPr>
            <a:lvl2pPr>
              <a:defRPr sz="50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5400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21/07/2023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690461" y="26696676"/>
            <a:ext cx="3420428" cy="15335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7409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712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69" y="1153480"/>
            <a:ext cx="9721215" cy="48006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400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21/07/2023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690461" y="26696676"/>
            <a:ext cx="3420428" cy="15335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7409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041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5400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21/07/2023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690461" y="26696676"/>
            <a:ext cx="3420428" cy="15335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7409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379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798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17140" y="20162520"/>
            <a:ext cx="6480810" cy="2380300"/>
          </a:xfrm>
          <a:prstGeom prst="rect">
            <a:avLst/>
          </a:prstGeom>
        </p:spPr>
        <p:txBody>
          <a:bodyPr anchor="b"/>
          <a:lstStyle>
            <a:lvl1pPr algn="l">
              <a:defRPr sz="5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117140" y="2573655"/>
            <a:ext cx="6480810" cy="17282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00"/>
            </a:lvl1pPr>
            <a:lvl2pPr marL="1131456" indent="0">
              <a:buNone/>
              <a:defRPr sz="6900"/>
            </a:lvl2pPr>
            <a:lvl3pPr marL="2262915" indent="0">
              <a:buNone/>
              <a:defRPr sz="5900"/>
            </a:lvl3pPr>
            <a:lvl4pPr marL="3394371" indent="0">
              <a:buNone/>
              <a:defRPr sz="5000"/>
            </a:lvl4pPr>
            <a:lvl5pPr marL="4525827" indent="0">
              <a:buNone/>
              <a:defRPr sz="5000"/>
            </a:lvl5pPr>
            <a:lvl6pPr marL="5657283" indent="0">
              <a:buNone/>
              <a:defRPr sz="5000"/>
            </a:lvl6pPr>
            <a:lvl7pPr marL="6788742" indent="0">
              <a:buNone/>
              <a:defRPr sz="5000"/>
            </a:lvl7pPr>
            <a:lvl8pPr marL="7920198" indent="0">
              <a:buNone/>
              <a:defRPr sz="5000"/>
            </a:lvl8pPr>
            <a:lvl9pPr marL="9051654" indent="0">
              <a:buNone/>
              <a:defRPr sz="5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17140" y="22542820"/>
            <a:ext cx="6480810" cy="33804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/>
            </a:lvl1pPr>
            <a:lvl2pPr marL="1131456" indent="0">
              <a:buNone/>
              <a:defRPr sz="3000"/>
            </a:lvl2pPr>
            <a:lvl3pPr marL="2262915" indent="0">
              <a:buNone/>
              <a:defRPr sz="2500"/>
            </a:lvl3pPr>
            <a:lvl4pPr marL="3394371" indent="0">
              <a:buNone/>
              <a:defRPr sz="2200"/>
            </a:lvl4pPr>
            <a:lvl5pPr marL="4525827" indent="0">
              <a:buNone/>
              <a:defRPr sz="2200"/>
            </a:lvl5pPr>
            <a:lvl6pPr marL="5657283" indent="0">
              <a:buNone/>
              <a:defRPr sz="2200"/>
            </a:lvl6pPr>
            <a:lvl7pPr marL="6788742" indent="0">
              <a:buNone/>
              <a:defRPr sz="2200"/>
            </a:lvl7pPr>
            <a:lvl8pPr marL="7920198" indent="0">
              <a:buNone/>
              <a:defRPr sz="2200"/>
            </a:lvl8pPr>
            <a:lvl9pPr marL="9051654" indent="0">
              <a:buNone/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400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21/07/2023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690461" y="26696676"/>
            <a:ext cx="3420428" cy="15335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7409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129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69" y="1153480"/>
            <a:ext cx="9721215" cy="48006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40069" y="6720846"/>
            <a:ext cx="9721215" cy="190090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400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21/07/2023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690461" y="26696676"/>
            <a:ext cx="3420428" cy="15335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7409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49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50533" y="4847281"/>
            <a:ext cx="2870983" cy="10321956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37579" y="4847281"/>
            <a:ext cx="8432930" cy="10321956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400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21/07/2023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690461" y="26696676"/>
            <a:ext cx="3420428" cy="15335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7409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6273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354" y="27121720"/>
            <a:ext cx="8221895" cy="147551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74" y="27121720"/>
            <a:ext cx="1585148" cy="1359343"/>
          </a:xfrm>
          <a:prstGeom prst="rect">
            <a:avLst/>
          </a:prstGeom>
        </p:spPr>
      </p:pic>
      <p:sp>
        <p:nvSpPr>
          <p:cNvPr id="10" name="ZoneTexte 9"/>
          <p:cNvSpPr txBox="1"/>
          <p:nvPr userDrawn="1"/>
        </p:nvSpPr>
        <p:spPr>
          <a:xfrm>
            <a:off x="1716022" y="25491031"/>
            <a:ext cx="796028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Avec le parrainage du Ministère de l’Agriculture et de la Souveraineté Alimentaire. </a:t>
            </a:r>
          </a:p>
          <a:p>
            <a:pPr algn="just"/>
            <a:r>
              <a:rPr lang="fr-FR" sz="2400" dirty="0" smtClean="0"/>
              <a:t>En partenariat avec l’ADEME</a:t>
            </a:r>
            <a:r>
              <a:rPr lang="fr-FR" sz="3000" dirty="0" smtClean="0"/>
              <a:t>. </a:t>
            </a:r>
            <a:endParaRPr lang="fr-FR" sz="3000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61" y="25491031"/>
            <a:ext cx="1332365" cy="1322847"/>
          </a:xfrm>
          <a:prstGeom prst="rect">
            <a:avLst/>
          </a:prstGeom>
        </p:spPr>
      </p:pic>
      <p:sp>
        <p:nvSpPr>
          <p:cNvPr id="12" name="Rectangle 11"/>
          <p:cNvSpPr>
            <a:spLocks noChangeAspect="1"/>
          </p:cNvSpPr>
          <p:nvPr userDrawn="1"/>
        </p:nvSpPr>
        <p:spPr>
          <a:xfrm>
            <a:off x="256961" y="130545"/>
            <a:ext cx="10287428" cy="230832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4800" b="1" dirty="0" smtClean="0">
                <a:solidFill>
                  <a:schemeClr val="accent6"/>
                </a:solidFill>
              </a:rPr>
              <a:t>Premier carrefour des PAT  Accompagner les changements d’échelles </a:t>
            </a:r>
            <a:endParaRPr lang="fr-FR" sz="4800" b="1" dirty="0">
              <a:solidFill>
                <a:schemeClr val="accent6"/>
              </a:solidFill>
            </a:endParaRP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431724" y="15470210"/>
            <a:ext cx="9937902" cy="3171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fr-FR" sz="3000" b="1" dirty="0">
                <a:solidFill>
                  <a:srgbClr val="33CC33"/>
                </a:solidFill>
              </a:rPr>
              <a:t> </a:t>
            </a:r>
            <a:r>
              <a:rPr lang="fr-FR" sz="4000" b="1" dirty="0">
                <a:solidFill>
                  <a:srgbClr val="33CC33"/>
                </a:solidFill>
              </a:rPr>
              <a:t>FACTEURS DE </a:t>
            </a:r>
            <a:r>
              <a:rPr lang="fr-FR" sz="4000" b="1" dirty="0" smtClean="0">
                <a:solidFill>
                  <a:srgbClr val="33CC33"/>
                </a:solidFill>
              </a:rPr>
              <a:t>RÉUSSITE</a:t>
            </a:r>
            <a:endParaRPr lang="fr-FR" sz="4000" b="1" u="sng" dirty="0">
              <a:solidFill>
                <a:srgbClr val="33CC33"/>
              </a:solidFill>
            </a:endParaRPr>
          </a:p>
        </p:txBody>
      </p:sp>
      <p:sp>
        <p:nvSpPr>
          <p:cNvPr id="14" name="ZoneTexte 13"/>
          <p:cNvSpPr txBox="1"/>
          <p:nvPr userDrawn="1"/>
        </p:nvSpPr>
        <p:spPr>
          <a:xfrm>
            <a:off x="431724" y="20637796"/>
            <a:ext cx="9939600" cy="317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accent6"/>
                </a:solidFill>
              </a:rPr>
              <a:t>POINTS DE </a:t>
            </a:r>
            <a:r>
              <a:rPr lang="fr-FR" sz="4000" b="1" dirty="0" smtClean="0">
                <a:solidFill>
                  <a:schemeClr val="accent6"/>
                </a:solidFill>
              </a:rPr>
              <a:t>VIGILANCE</a:t>
            </a:r>
            <a:endParaRPr lang="fr-FR" sz="3000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9898">
            <a:off x="1681408" y="19190033"/>
            <a:ext cx="762039" cy="749339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547" y="18946452"/>
            <a:ext cx="2061722" cy="1461062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885" y="19082318"/>
            <a:ext cx="800141" cy="88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97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ctr" defTabSz="2262915" rtl="0" eaLnBrk="1" latinLnBrk="0" hangingPunct="1">
        <a:spcBef>
          <a:spcPct val="0"/>
        </a:spcBef>
        <a:buNone/>
        <a:defRPr sz="10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48593" indent="-848593" algn="l" defTabSz="226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1pPr>
      <a:lvl2pPr marL="1838618" indent="-707159" algn="l" defTabSz="2262915" rtl="0" eaLnBrk="1" latinLnBrk="0" hangingPunct="1">
        <a:spcBef>
          <a:spcPct val="20000"/>
        </a:spcBef>
        <a:buFont typeface="Arial" panose="020B0604020202020204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2828643" indent="-565728" algn="l" defTabSz="226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3960099" indent="-565728" algn="l" defTabSz="2262915" rtl="0" eaLnBrk="1" latinLnBrk="0" hangingPunct="1">
        <a:spcBef>
          <a:spcPct val="20000"/>
        </a:spcBef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091555" indent="-565728" algn="l" defTabSz="2262915" rtl="0" eaLnBrk="1" latinLnBrk="0" hangingPunct="1">
        <a:spcBef>
          <a:spcPct val="20000"/>
        </a:spcBef>
        <a:buFont typeface="Arial" panose="020B0604020202020204" pitchFamily="34" charset="0"/>
        <a:buChar char="»"/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223014" indent="-565728" algn="l" defTabSz="226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354470" indent="-565728" algn="l" defTabSz="226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8485926" indent="-565728" algn="l" defTabSz="226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9617382" indent="-565728" algn="l" defTabSz="226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131456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2262915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394371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525827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657283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788742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920198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9051654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82221" y="20738504"/>
            <a:ext cx="9563176" cy="2554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accent6"/>
                </a:solidFill>
              </a:rPr>
              <a:t>POINTS DE </a:t>
            </a:r>
            <a:r>
              <a:rPr lang="fr-FR" sz="4000" b="1" dirty="0" smtClean="0">
                <a:solidFill>
                  <a:schemeClr val="accent6"/>
                </a:solidFill>
              </a:rPr>
              <a:t>VIGILANCE</a:t>
            </a:r>
            <a:endParaRPr lang="fr-FR" sz="3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000" dirty="0" smtClean="0"/>
              <a:t>Maîtriser la durée des processus de concertation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000" dirty="0" smtClean="0"/>
              <a:t>Dépasser les </a:t>
            </a:r>
            <a:r>
              <a:rPr lang="fr-FR" sz="3000" b="1" dirty="0" smtClean="0"/>
              <a:t>concurrences</a:t>
            </a:r>
            <a:r>
              <a:rPr lang="fr-FR" sz="3000" dirty="0" smtClean="0"/>
              <a:t> et les </a:t>
            </a:r>
            <a:r>
              <a:rPr lang="fr-FR" sz="3000" b="1" dirty="0" smtClean="0"/>
              <a:t>oppositions </a:t>
            </a:r>
            <a:r>
              <a:rPr lang="fr-FR" sz="3000" dirty="0" smtClean="0"/>
              <a:t>par la concertation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000" smtClean="0"/>
              <a:t>Savoir dépasser son </a:t>
            </a:r>
            <a:r>
              <a:rPr lang="fr-FR" sz="3000" b="1" dirty="0" smtClean="0"/>
              <a:t>prisme territorial</a:t>
            </a:r>
            <a:endParaRPr lang="fr-FR" sz="30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432123" y="2592488"/>
            <a:ext cx="9937902" cy="707878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ctr">
              <a:spcAft>
                <a:spcPts val="1799"/>
              </a:spcAft>
            </a:pPr>
            <a:r>
              <a:rPr lang="fr-FR" sz="4000" b="1" dirty="0" smtClean="0">
                <a:solidFill>
                  <a:srgbClr val="33CC33"/>
                </a:solidFill>
              </a:rPr>
              <a:t>La coopération en PACA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31724" y="15553928"/>
            <a:ext cx="9937902" cy="25545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fr-FR" sz="3000" b="1" dirty="0">
                <a:solidFill>
                  <a:srgbClr val="33CC33"/>
                </a:solidFill>
              </a:rPr>
              <a:t> </a:t>
            </a:r>
            <a:r>
              <a:rPr lang="fr-FR" sz="4000" b="1" dirty="0">
                <a:solidFill>
                  <a:srgbClr val="33CC33"/>
                </a:solidFill>
              </a:rPr>
              <a:t>FACTEURS DE RÉUSSITE</a:t>
            </a:r>
            <a:endParaRPr lang="fr-FR" sz="4000" b="1" u="sng" dirty="0">
              <a:solidFill>
                <a:srgbClr val="33CC33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000" dirty="0"/>
              <a:t>Favoriser l’</a:t>
            </a:r>
            <a:r>
              <a:rPr lang="fr-FR" sz="3000" b="1" dirty="0"/>
              <a:t>interconnaissance</a:t>
            </a:r>
            <a:r>
              <a:rPr lang="fr-FR" sz="3000" dirty="0"/>
              <a:t> entre acteurs de l’alimentation durable et entre </a:t>
            </a:r>
            <a:r>
              <a:rPr lang="fr-FR" sz="3000" dirty="0" smtClean="0"/>
              <a:t>réseaux</a:t>
            </a:r>
            <a:endParaRPr lang="fr-FR" sz="3000" b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000" b="1" dirty="0" smtClean="0"/>
              <a:t>Partager</a:t>
            </a:r>
            <a:r>
              <a:rPr lang="fr-FR" sz="3000" dirty="0" smtClean="0"/>
              <a:t> des informations et des outils grâce à des plateformes collaboratives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590163" y="3557102"/>
            <a:ext cx="5942050" cy="3508645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3200" b="1" dirty="0" smtClean="0">
                <a:solidFill>
                  <a:srgbClr val="33CC33"/>
                </a:solidFill>
                <a:sym typeface="Wingdings" pitchFamily="2" charset="2"/>
              </a:rPr>
              <a:t>La région PACA</a:t>
            </a:r>
          </a:p>
          <a:p>
            <a:pPr algn="just"/>
            <a:endParaRPr lang="fr-FR" sz="3000" dirty="0" smtClean="0">
              <a:sym typeface="Wingdings" pitchFamily="2" charset="2"/>
            </a:endParaRPr>
          </a:p>
          <a:p>
            <a:pPr algn="just"/>
            <a:r>
              <a:rPr lang="fr-FR" sz="3000" dirty="0" smtClean="0">
                <a:sym typeface="Wingdings" pitchFamily="2" charset="2"/>
              </a:rPr>
              <a:t>En juin 2023 :</a:t>
            </a:r>
          </a:p>
          <a:p>
            <a:pPr marL="457200" indent="-457200" algn="just">
              <a:buFontTx/>
              <a:buChar char="-"/>
            </a:pPr>
            <a:r>
              <a:rPr lang="fr-FR" sz="3000" dirty="0" smtClean="0">
                <a:sym typeface="Wingdings" pitchFamily="2" charset="2"/>
              </a:rPr>
              <a:t>31 PAT </a:t>
            </a:r>
          </a:p>
          <a:p>
            <a:pPr marL="1588656" lvl="1" indent="-457200" algn="just">
              <a:buFont typeface="Courier New" panose="02070309020205020404" pitchFamily="49" charset="0"/>
              <a:buChar char="o"/>
            </a:pPr>
            <a:r>
              <a:rPr lang="fr-FR" sz="3000" dirty="0" smtClean="0">
                <a:sym typeface="Wingdings" pitchFamily="2" charset="2"/>
              </a:rPr>
              <a:t>28 PAT de niveau 1 </a:t>
            </a:r>
            <a:endParaRPr lang="fr-FR" sz="3000" dirty="0">
              <a:sym typeface="Wingdings" pitchFamily="2" charset="2"/>
            </a:endParaRPr>
          </a:p>
          <a:p>
            <a:pPr marL="1588656" lvl="1" indent="-457200" algn="just">
              <a:buFont typeface="Courier New" panose="02070309020205020404" pitchFamily="49" charset="0"/>
              <a:buChar char="o"/>
            </a:pPr>
            <a:r>
              <a:rPr lang="fr-FR" sz="3000" dirty="0" smtClean="0">
                <a:sym typeface="Wingdings" pitchFamily="2" charset="2"/>
              </a:rPr>
              <a:t>3 PAT de niveau 2</a:t>
            </a:r>
          </a:p>
          <a:p>
            <a:pPr algn="just"/>
            <a:endParaRPr lang="fr-FR" sz="2000" b="1" dirty="0"/>
          </a:p>
          <a:p>
            <a:pPr algn="just"/>
            <a:r>
              <a:rPr lang="fr-FR" sz="2000" b="1" i="1" dirty="0"/>
              <a:t>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49704" y="7704570"/>
            <a:ext cx="10080918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3200" b="1" dirty="0" smtClean="0">
              <a:solidFill>
                <a:srgbClr val="33CC33"/>
              </a:solidFill>
              <a:sym typeface="Wingdings" pitchFamily="2" charset="2"/>
            </a:endParaRPr>
          </a:p>
          <a:p>
            <a:pPr algn="just"/>
            <a:endParaRPr lang="fr-FR" sz="3200" b="1" dirty="0">
              <a:solidFill>
                <a:srgbClr val="33CC33"/>
              </a:solidFill>
              <a:sym typeface="Wingdings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3200" b="1" dirty="0" smtClean="0">
                <a:solidFill>
                  <a:srgbClr val="33CC33"/>
                </a:solidFill>
                <a:sym typeface="Wingdings" pitchFamily="2" charset="2"/>
              </a:rPr>
              <a:t>La coopération : un enjeu à différentes échelles</a:t>
            </a:r>
          </a:p>
          <a:p>
            <a:pPr algn="just"/>
            <a:endParaRPr lang="fr-FR" sz="3200" b="1" u="sng" dirty="0">
              <a:solidFill>
                <a:srgbClr val="33CC33"/>
              </a:solidFill>
              <a:sym typeface="Wingdings" pitchFamily="2" charset="2"/>
            </a:endParaRPr>
          </a:p>
          <a:p>
            <a:pPr marL="457200" indent="-457200" algn="just">
              <a:buFontTx/>
              <a:buChar char="-"/>
            </a:pPr>
            <a:r>
              <a:rPr lang="fr-FR" sz="3000" u="sng" dirty="0" err="1" smtClean="0">
                <a:sym typeface="Wingdings" pitchFamily="2" charset="2"/>
              </a:rPr>
              <a:t>InterPAT</a:t>
            </a:r>
            <a:r>
              <a:rPr lang="fr-FR" sz="3000" u="sng" dirty="0" smtClean="0">
                <a:sym typeface="Wingdings" pitchFamily="2" charset="2"/>
              </a:rPr>
              <a:t> </a:t>
            </a:r>
            <a:r>
              <a:rPr lang="fr-FR" sz="3000" dirty="0">
                <a:sym typeface="Wingdings" pitchFamily="2" charset="2"/>
              </a:rPr>
              <a:t>: </a:t>
            </a:r>
            <a:r>
              <a:rPr lang="fr-FR" sz="3000" dirty="0" smtClean="0">
                <a:sym typeface="Wingdings" pitchFamily="2" charset="2"/>
              </a:rPr>
              <a:t>à </a:t>
            </a:r>
            <a:r>
              <a:rPr lang="fr-FR" sz="3000" dirty="0">
                <a:sym typeface="Wingdings" pitchFamily="2" charset="2"/>
              </a:rPr>
              <a:t>l’échelle locale, départementale et </a:t>
            </a:r>
            <a:r>
              <a:rPr lang="fr-FR" sz="3000" dirty="0" smtClean="0">
                <a:sym typeface="Wingdings" pitchFamily="2" charset="2"/>
              </a:rPr>
              <a:t>régionale</a:t>
            </a:r>
          </a:p>
          <a:p>
            <a:pPr marL="457200" indent="-457200" algn="just">
              <a:buFontTx/>
              <a:buChar char="-"/>
            </a:pPr>
            <a:r>
              <a:rPr lang="fr-FR" sz="3000" u="sng" dirty="0" smtClean="0">
                <a:sym typeface="Wingdings" pitchFamily="2" charset="2"/>
              </a:rPr>
              <a:t>Institutionnelle</a:t>
            </a:r>
            <a:r>
              <a:rPr lang="fr-FR" sz="3000" dirty="0" smtClean="0">
                <a:sym typeface="Wingdings" pitchFamily="2" charset="2"/>
              </a:rPr>
              <a:t> : au sein de la </a:t>
            </a:r>
            <a:r>
              <a:rPr lang="fr-FR" sz="3000" dirty="0" err="1" smtClean="0">
                <a:sym typeface="Wingdings" pitchFamily="2" charset="2"/>
              </a:rPr>
              <a:t>Coalim</a:t>
            </a:r>
            <a:endParaRPr lang="fr-FR" sz="3000" dirty="0">
              <a:sym typeface="Wingdings" pitchFamily="2" charset="2"/>
            </a:endParaRPr>
          </a:p>
          <a:p>
            <a:pPr marL="457200" indent="-457200" algn="just">
              <a:buFontTx/>
              <a:buChar char="-"/>
            </a:pPr>
            <a:r>
              <a:rPr lang="fr-FR" sz="3000" u="sng" dirty="0" err="1" smtClean="0">
                <a:sym typeface="Wingdings" pitchFamily="2" charset="2"/>
              </a:rPr>
              <a:t>Interréseaux</a:t>
            </a:r>
            <a:r>
              <a:rPr lang="fr-FR" sz="3000" dirty="0" smtClean="0">
                <a:sym typeface="Wingdings" pitchFamily="2" charset="2"/>
              </a:rPr>
              <a:t> : PAT, réseau LEADER, tiers-lieux nourriciers…</a:t>
            </a:r>
            <a:endParaRPr lang="fr-FR" sz="3200" b="1" dirty="0">
              <a:solidFill>
                <a:srgbClr val="33CC33"/>
              </a:solidFill>
              <a:sym typeface="Wingdings" pitchFamily="2" charset="2"/>
            </a:endParaRPr>
          </a:p>
          <a:p>
            <a:pPr algn="just"/>
            <a:endParaRPr lang="fr-FR" sz="3000" b="1" dirty="0">
              <a:solidFill>
                <a:srgbClr val="33CC33"/>
              </a:solidFill>
              <a:sym typeface="Wingdings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3200" b="1" dirty="0">
              <a:solidFill>
                <a:srgbClr val="33CC33"/>
              </a:solidFill>
              <a:sym typeface="Wingdings" pitchFamily="2" charset="2"/>
            </a:endParaRPr>
          </a:p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2" t="13991" r="-737" b="943"/>
          <a:stretch/>
        </p:blipFill>
        <p:spPr>
          <a:xfrm>
            <a:off x="596197" y="4065587"/>
            <a:ext cx="4794064" cy="385570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96197" y="11560273"/>
            <a:ext cx="998833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3200" b="1" dirty="0" smtClean="0">
                <a:solidFill>
                  <a:srgbClr val="33CC33"/>
                </a:solidFill>
                <a:sym typeface="Wingdings" pitchFamily="2" charset="2"/>
              </a:rPr>
              <a:t>Illustrations</a:t>
            </a:r>
            <a:endParaRPr lang="fr-FR" sz="3200" dirty="0">
              <a:sym typeface="Wingdings" pitchFamily="2" charset="2"/>
            </a:endParaRPr>
          </a:p>
          <a:p>
            <a:pPr marL="457200" indent="-457200" algn="just">
              <a:buFontTx/>
              <a:buChar char="-"/>
            </a:pPr>
            <a:r>
              <a:rPr lang="fr-FR" sz="3000" dirty="0"/>
              <a:t>Charte des communes établie par le PAT de la Métropole Aix-Marseille-Provence et du PETR du Pays </a:t>
            </a:r>
            <a:r>
              <a:rPr lang="fr-FR" sz="3000" dirty="0" smtClean="0"/>
              <a:t>d’Arles</a:t>
            </a:r>
          </a:p>
          <a:p>
            <a:pPr marL="457200" indent="-457200" algn="just">
              <a:buFontTx/>
              <a:buChar char="-"/>
            </a:pPr>
            <a:r>
              <a:rPr lang="fr-FR" sz="3000" dirty="0" smtClean="0"/>
              <a:t>Mise en place de réseaux départementaux (le </a:t>
            </a:r>
            <a:r>
              <a:rPr lang="fr-FR" sz="3000" dirty="0"/>
              <a:t>réseau des PAT du </a:t>
            </a:r>
            <a:r>
              <a:rPr lang="fr-FR" sz="3000" dirty="0" smtClean="0"/>
              <a:t>83 et le </a:t>
            </a:r>
            <a:r>
              <a:rPr lang="fr-FR" sz="3000" dirty="0"/>
              <a:t>réseau </a:t>
            </a:r>
            <a:r>
              <a:rPr lang="fr-FR" sz="3000" dirty="0" smtClean="0"/>
              <a:t>interPAT06)</a:t>
            </a:r>
          </a:p>
          <a:p>
            <a:pPr marL="457200" indent="-457200" algn="just">
              <a:buFontTx/>
              <a:buChar char="-"/>
            </a:pPr>
            <a:r>
              <a:rPr lang="fr-FR" sz="3000" dirty="0" smtClean="0"/>
              <a:t>Organisation par le PAT du Pays de Grasse d’une journée de rencontre entre PAT, tiers-lieux nourriciers et GAL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590163" y="6486932"/>
            <a:ext cx="4198245" cy="2092873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just"/>
            <a:r>
              <a:rPr lang="fr-FR" sz="3000" dirty="0" smtClean="0">
                <a:sym typeface="Wingdings" pitchFamily="2" charset="2"/>
              </a:rPr>
              <a:t>Un réseau régional des PAT, animé par le Réseau Rural.</a:t>
            </a:r>
          </a:p>
          <a:p>
            <a:pPr algn="just"/>
            <a:endParaRPr lang="fr-FR" sz="2000" b="1" dirty="0"/>
          </a:p>
          <a:p>
            <a:pPr algn="just"/>
            <a:r>
              <a:rPr lang="fr-FR" sz="2000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164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a:ln>
      </a:spPr>
      <a:bodyPr wrap="square" rtlCol="0" anchor="ctr">
        <a:sp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</TotalTime>
  <Words>176</Words>
  <Application>Microsoft Office PowerPoint</Application>
  <PresentationFormat>Personnalisé</PresentationFormat>
  <Paragraphs>32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rimbauda75n</dc:creator>
  <cp:lastModifiedBy>Marie ALLEMAND</cp:lastModifiedBy>
  <cp:revision>85</cp:revision>
  <dcterms:created xsi:type="dcterms:W3CDTF">2017-06-13T13:31:50Z</dcterms:created>
  <dcterms:modified xsi:type="dcterms:W3CDTF">2023-07-21T08:48:12Z</dcterms:modified>
</cp:coreProperties>
</file>