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media/image9.jpeg" ContentType="image/jpeg"/>
  <Override PartName="/ppt/media/image1.jpeg" ContentType="image/jpeg"/>
  <Override PartName="/ppt/media/image8.png" ContentType="image/pn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10.jpeg" ContentType="image/jpeg"/>
  <Override PartName="/ppt/media/image11.jpeg" ContentType="image/jpeg"/>
  <Override PartName="/ppt/media/image12.jpeg" ContentType="image/jpeg"/>
  <Override PartName="/ppt/media/image13.jpeg" ContentType="image/jpeg"/>
  <Override PartName="/ppt/media/image14.jpeg" ContentType="image/jpeg"/>
  <Override PartName="/ppt/media/image15.jpeg" ContentType="image/jpeg"/>
  <Override PartName="/ppt/media/image16.jpeg" ContentType="image/jpeg"/>
  <Override PartName="/ppt/media/image17.jpeg" ContentType="image/jpeg"/>
  <Override PartName="/ppt/media/image18.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rIns="0" tIns="0" bIns="0" anchor="ctr"/>
          <a:p>
            <a:pPr algn="ctr"/>
            <a:endParaRPr b="0" lang="fr-FR" sz="4400" spc="-1" strike="noStrike">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normAutofit/>
          </a:bodyPr>
          <a:p>
            <a:endParaRPr b="0" lang="fr-FR" sz="3200" spc="-1" strike="noStrike">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p>
            <a:pPr algn="ctr"/>
            <a:endParaRPr b="0" lang="fr-FR" sz="4400" spc="-1" strike="noStrike">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3200" spc="-1" strike="noStrike">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3200" spc="-1" strike="noStrike">
              <a:latin typeface="Arial"/>
            </a:endParaRPr>
          </a:p>
        </p:txBody>
      </p:sp>
      <p:sp>
        <p:nvSpPr>
          <p:cNvPr id="29" name="PlaceHolder 4"/>
          <p:cNvSpPr>
            <a:spLocks noGrp="1"/>
          </p:cNvSpPr>
          <p:nvPr>
            <p:ph type="body"/>
          </p:nvPr>
        </p:nvSpPr>
        <p:spPr>
          <a:xfrm>
            <a:off x="6231960" y="3682080"/>
            <a:ext cx="5354280" cy="1896840"/>
          </a:xfrm>
          <a:prstGeom prst="rect">
            <a:avLst/>
          </a:prstGeom>
        </p:spPr>
        <p:txBody>
          <a:bodyPr lIns="0" rIns="0" tIns="0" bIns="0">
            <a:normAutofit/>
          </a:bodyPr>
          <a:p>
            <a:endParaRPr b="0" lang="fr-FR" sz="3200" spc="-1" strike="noStrike">
              <a:latin typeface="Arial"/>
            </a:endParaRPr>
          </a:p>
        </p:txBody>
      </p:sp>
      <p:sp>
        <p:nvSpPr>
          <p:cNvPr id="30" name="PlaceHolder 5"/>
          <p:cNvSpPr>
            <a:spLocks noGrp="1"/>
          </p:cNvSpPr>
          <p:nvPr>
            <p:ph type="body"/>
          </p:nvPr>
        </p:nvSpPr>
        <p:spPr>
          <a:xfrm>
            <a:off x="609480" y="3682080"/>
            <a:ext cx="535428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rIns="0" tIns="0" bIns="0" anchor="ctr"/>
          <a:p>
            <a:pPr algn="ctr"/>
            <a:endParaRPr b="0" lang="fr-FR" sz="4400" spc="-1" strike="noStrike">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rIns="0" tIns="0" bIns="0">
            <a:normAutofit/>
          </a:bodyPr>
          <a:p>
            <a:endParaRPr b="0" lang="fr-FR" sz="3200" spc="-1" strike="noStrike">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rIns="0" tIns="0" bIns="0">
            <a:normAutofit/>
          </a:bodyPr>
          <a:p>
            <a:endParaRPr b="0" lang="fr-FR" sz="3200" spc="-1" strike="noStrike">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rIns="0" tIns="0" bIns="0">
            <a:normAutofit/>
          </a:bodyPr>
          <a:p>
            <a:endParaRPr b="0" lang="fr-FR" sz="3200" spc="-1" strike="noStrike">
              <a:latin typeface="Arial"/>
            </a:endParaRPr>
          </a:p>
        </p:txBody>
      </p:sp>
      <p:sp>
        <p:nvSpPr>
          <p:cNvPr id="35" name="PlaceHolder 5"/>
          <p:cNvSpPr>
            <a:spLocks noGrp="1"/>
          </p:cNvSpPr>
          <p:nvPr>
            <p:ph type="body"/>
          </p:nvPr>
        </p:nvSpPr>
        <p:spPr>
          <a:xfrm>
            <a:off x="8029800" y="3682080"/>
            <a:ext cx="3533040" cy="1896840"/>
          </a:xfrm>
          <a:prstGeom prst="rect">
            <a:avLst/>
          </a:prstGeom>
        </p:spPr>
        <p:txBody>
          <a:bodyPr lIns="0" rIns="0" tIns="0" bIns="0">
            <a:normAutofit/>
          </a:bodyPr>
          <a:p>
            <a:endParaRPr b="0" lang="fr-FR" sz="3200" spc="-1" strike="noStrike">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rIns="0" tIns="0" bIns="0">
            <a:normAutofit/>
          </a:bodyPr>
          <a:p>
            <a:endParaRPr b="0" lang="fr-FR" sz="3200" spc="-1" strike="noStrike">
              <a:latin typeface="Arial"/>
            </a:endParaRPr>
          </a:p>
        </p:txBody>
      </p:sp>
      <p:sp>
        <p:nvSpPr>
          <p:cNvPr id="37" name="PlaceHolder 7"/>
          <p:cNvSpPr>
            <a:spLocks noGrp="1"/>
          </p:cNvSpPr>
          <p:nvPr>
            <p:ph type="body"/>
          </p:nvPr>
        </p:nvSpPr>
        <p:spPr>
          <a:xfrm>
            <a:off x="609480" y="3682080"/>
            <a:ext cx="35330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rIns="0" tIns="0" bIns="0" anchor="ctr"/>
          <a:p>
            <a:pPr algn="ctr"/>
            <a:endParaRPr b="0" lang="fr-FR" sz="4400" spc="-1" strike="noStrike">
              <a:latin typeface="Arial"/>
            </a:endParaRPr>
          </a:p>
        </p:txBody>
      </p:sp>
      <p:sp>
        <p:nvSpPr>
          <p:cNvPr id="41"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rIns="0" tIns="0" bIns="0" anchor="ctr"/>
          <a:p>
            <a:pPr algn="ctr"/>
            <a:endParaRPr b="0" lang="fr-FR" sz="4400" spc="-1" strike="noStrike">
              <a:latin typeface="Arial"/>
            </a:endParaRPr>
          </a:p>
        </p:txBody>
      </p:sp>
      <p:sp>
        <p:nvSpPr>
          <p:cNvPr id="43" name="PlaceHolder 2"/>
          <p:cNvSpPr>
            <a:spLocks noGrp="1"/>
          </p:cNvSpPr>
          <p:nvPr>
            <p:ph type="body"/>
          </p:nvPr>
        </p:nvSpPr>
        <p:spPr>
          <a:xfrm>
            <a:off x="609480" y="1604520"/>
            <a:ext cx="1097244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rIns="0" tIns="0" bIns="0" anchor="ctr"/>
          <a:p>
            <a:pPr algn="ctr"/>
            <a:endParaRPr b="0" lang="fr-FR" sz="4400" spc="-1" strike="noStrike">
              <a:latin typeface="Arial"/>
            </a:endParaRPr>
          </a:p>
        </p:txBody>
      </p:sp>
      <p:sp>
        <p:nvSpPr>
          <p:cNvPr id="45"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3200" spc="-1" strike="noStrike">
              <a:latin typeface="Arial"/>
            </a:endParaRPr>
          </a:p>
        </p:txBody>
      </p:sp>
      <p:sp>
        <p:nvSpPr>
          <p:cNvPr id="46"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rIns="0" tIns="0" bIns="0" anchor="ctr"/>
          <a:p>
            <a:pPr algn="ctr"/>
            <a:endParaRPr b="0" lang="fr-F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rIns="0" tIns="0" bIns="0" anchor="ctr"/>
          <a:p>
            <a:pPr algn="ctr"/>
            <a:endParaRPr b="0" lang="fr-FR" sz="4400" spc="-1" strike="noStrike">
              <a:latin typeface="Arial"/>
            </a:endParaRPr>
          </a:p>
        </p:txBody>
      </p:sp>
      <p:sp>
        <p:nvSpPr>
          <p:cNvPr id="50"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3200" spc="-1" strike="noStrike">
              <a:latin typeface="Arial"/>
            </a:endParaRPr>
          </a:p>
        </p:txBody>
      </p:sp>
      <p:sp>
        <p:nvSpPr>
          <p:cNvPr id="51" name="PlaceHolder 3"/>
          <p:cNvSpPr>
            <a:spLocks noGrp="1"/>
          </p:cNvSpPr>
          <p:nvPr>
            <p:ph type="body"/>
          </p:nvPr>
        </p:nvSpPr>
        <p:spPr>
          <a:xfrm>
            <a:off x="609480" y="3682080"/>
            <a:ext cx="5354280" cy="1896840"/>
          </a:xfrm>
          <a:prstGeom prst="rect">
            <a:avLst/>
          </a:prstGeom>
        </p:spPr>
        <p:txBody>
          <a:bodyPr lIns="0" rIns="0" tIns="0" bIns="0">
            <a:normAutofit/>
          </a:bodyPr>
          <a:p>
            <a:endParaRPr b="0" lang="fr-FR" sz="3200" spc="-1" strike="noStrike">
              <a:latin typeface="Arial"/>
            </a:endParaRPr>
          </a:p>
        </p:txBody>
      </p:sp>
      <p:sp>
        <p:nvSpPr>
          <p:cNvPr id="52" name="PlaceHolder 4"/>
          <p:cNvSpPr>
            <a:spLocks noGrp="1"/>
          </p:cNvSpPr>
          <p:nvPr>
            <p:ph type="body"/>
          </p:nvPr>
        </p:nvSpPr>
        <p:spPr>
          <a:xfrm>
            <a:off x="6231960" y="1604520"/>
            <a:ext cx="535428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rIns="0" tIns="0" bIns="0" anchor="ctr"/>
          <a:p>
            <a:pPr algn="ctr"/>
            <a:endParaRPr b="0" lang="fr-FR" sz="4400" spc="-1" strike="noStrike">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rIns="0" tIns="0" bIns="0" anchor="ctr"/>
          <a:p>
            <a:pPr algn="ctr"/>
            <a:endParaRPr b="0" lang="fr-FR" sz="4400" spc="-1" strike="noStrike">
              <a:latin typeface="Arial"/>
            </a:endParaRPr>
          </a:p>
        </p:txBody>
      </p:sp>
      <p:sp>
        <p:nvSpPr>
          <p:cNvPr id="54"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3200" spc="-1" strike="noStrike">
              <a:latin typeface="Arial"/>
            </a:endParaRPr>
          </a:p>
        </p:txBody>
      </p:sp>
      <p:sp>
        <p:nvSpPr>
          <p:cNvPr id="55"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3200" spc="-1" strike="noStrike">
              <a:latin typeface="Arial"/>
            </a:endParaRPr>
          </a:p>
        </p:txBody>
      </p:sp>
      <p:sp>
        <p:nvSpPr>
          <p:cNvPr id="56" name="PlaceHolder 4"/>
          <p:cNvSpPr>
            <a:spLocks noGrp="1"/>
          </p:cNvSpPr>
          <p:nvPr>
            <p:ph type="body"/>
          </p:nvPr>
        </p:nvSpPr>
        <p:spPr>
          <a:xfrm>
            <a:off x="6231960" y="3682080"/>
            <a:ext cx="535428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rIns="0" tIns="0" bIns="0" anchor="ctr"/>
          <a:p>
            <a:pPr algn="ctr"/>
            <a:endParaRPr b="0" lang="fr-FR" sz="4400" spc="-1" strike="noStrike">
              <a:latin typeface="Arial"/>
            </a:endParaRPr>
          </a:p>
        </p:txBody>
      </p:sp>
      <p:sp>
        <p:nvSpPr>
          <p:cNvPr id="58"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3200" spc="-1" strike="noStrike">
              <a:latin typeface="Arial"/>
            </a:endParaRPr>
          </a:p>
        </p:txBody>
      </p:sp>
      <p:sp>
        <p:nvSpPr>
          <p:cNvPr id="59"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3200" spc="-1" strike="noStrike">
              <a:latin typeface="Arial"/>
            </a:endParaRPr>
          </a:p>
        </p:txBody>
      </p:sp>
      <p:sp>
        <p:nvSpPr>
          <p:cNvPr id="60" name="PlaceHolder 4"/>
          <p:cNvSpPr>
            <a:spLocks noGrp="1"/>
          </p:cNvSpPr>
          <p:nvPr>
            <p:ph type="body"/>
          </p:nvPr>
        </p:nvSpPr>
        <p:spPr>
          <a:xfrm>
            <a:off x="609480" y="3682080"/>
            <a:ext cx="109724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rIns="0" tIns="0" bIns="0" anchor="ctr"/>
          <a:p>
            <a:pPr algn="ctr"/>
            <a:endParaRPr b="0" lang="fr-FR" sz="4400" spc="-1" strike="noStrike">
              <a:latin typeface="Arial"/>
            </a:endParaRPr>
          </a:p>
        </p:txBody>
      </p:sp>
      <p:sp>
        <p:nvSpPr>
          <p:cNvPr id="62" name="PlaceHolder 2"/>
          <p:cNvSpPr>
            <a:spLocks noGrp="1"/>
          </p:cNvSpPr>
          <p:nvPr>
            <p:ph type="body"/>
          </p:nvPr>
        </p:nvSpPr>
        <p:spPr>
          <a:xfrm>
            <a:off x="609480" y="1604520"/>
            <a:ext cx="10972440" cy="1896840"/>
          </a:xfrm>
          <a:prstGeom prst="rect">
            <a:avLst/>
          </a:prstGeom>
        </p:spPr>
        <p:txBody>
          <a:bodyPr lIns="0" rIns="0" tIns="0" bIns="0">
            <a:normAutofit/>
          </a:bodyPr>
          <a:p>
            <a:endParaRPr b="0" lang="fr-FR" sz="3200" spc="-1" strike="noStrike">
              <a:latin typeface="Arial"/>
            </a:endParaRPr>
          </a:p>
        </p:txBody>
      </p:sp>
      <p:sp>
        <p:nvSpPr>
          <p:cNvPr id="63" name="PlaceHolder 3"/>
          <p:cNvSpPr>
            <a:spLocks noGrp="1"/>
          </p:cNvSpPr>
          <p:nvPr>
            <p:ph type="body"/>
          </p:nvPr>
        </p:nvSpPr>
        <p:spPr>
          <a:xfrm>
            <a:off x="609480" y="3682080"/>
            <a:ext cx="109724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rIns="0" tIns="0" bIns="0" anchor="ctr"/>
          <a:p>
            <a:pPr algn="ctr"/>
            <a:endParaRPr b="0" lang="fr-FR" sz="4400" spc="-1" strike="noStrike">
              <a:latin typeface="Arial"/>
            </a:endParaRPr>
          </a:p>
        </p:txBody>
      </p:sp>
      <p:sp>
        <p:nvSpPr>
          <p:cNvPr id="65"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3200" spc="-1" strike="noStrike">
              <a:latin typeface="Arial"/>
            </a:endParaRPr>
          </a:p>
        </p:txBody>
      </p:sp>
      <p:sp>
        <p:nvSpPr>
          <p:cNvPr id="66"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3200" spc="-1" strike="noStrike">
              <a:latin typeface="Arial"/>
            </a:endParaRPr>
          </a:p>
        </p:txBody>
      </p:sp>
      <p:sp>
        <p:nvSpPr>
          <p:cNvPr id="67" name="PlaceHolder 4"/>
          <p:cNvSpPr>
            <a:spLocks noGrp="1"/>
          </p:cNvSpPr>
          <p:nvPr>
            <p:ph type="body"/>
          </p:nvPr>
        </p:nvSpPr>
        <p:spPr>
          <a:xfrm>
            <a:off x="6231960" y="3682080"/>
            <a:ext cx="5354280" cy="1896840"/>
          </a:xfrm>
          <a:prstGeom prst="rect">
            <a:avLst/>
          </a:prstGeom>
        </p:spPr>
        <p:txBody>
          <a:bodyPr lIns="0" rIns="0" tIns="0" bIns="0">
            <a:normAutofit/>
          </a:bodyPr>
          <a:p>
            <a:endParaRPr b="0" lang="fr-FR" sz="3200" spc="-1" strike="noStrike">
              <a:latin typeface="Arial"/>
            </a:endParaRPr>
          </a:p>
        </p:txBody>
      </p:sp>
      <p:sp>
        <p:nvSpPr>
          <p:cNvPr id="68" name="PlaceHolder 5"/>
          <p:cNvSpPr>
            <a:spLocks noGrp="1"/>
          </p:cNvSpPr>
          <p:nvPr>
            <p:ph type="body"/>
          </p:nvPr>
        </p:nvSpPr>
        <p:spPr>
          <a:xfrm>
            <a:off x="609480" y="3682080"/>
            <a:ext cx="535428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rIns="0" tIns="0" bIns="0" anchor="ctr"/>
          <a:p>
            <a:pPr algn="ctr"/>
            <a:endParaRPr b="0" lang="fr-FR" sz="4400" spc="-1" strike="noStrike">
              <a:latin typeface="Arial"/>
            </a:endParaRPr>
          </a:p>
        </p:txBody>
      </p:sp>
      <p:sp>
        <p:nvSpPr>
          <p:cNvPr id="70" name="PlaceHolder 2"/>
          <p:cNvSpPr>
            <a:spLocks noGrp="1"/>
          </p:cNvSpPr>
          <p:nvPr>
            <p:ph type="body"/>
          </p:nvPr>
        </p:nvSpPr>
        <p:spPr>
          <a:xfrm>
            <a:off x="609480" y="1604520"/>
            <a:ext cx="3533040" cy="1896840"/>
          </a:xfrm>
          <a:prstGeom prst="rect">
            <a:avLst/>
          </a:prstGeom>
        </p:spPr>
        <p:txBody>
          <a:bodyPr lIns="0" rIns="0" tIns="0" bIns="0">
            <a:normAutofit/>
          </a:bodyPr>
          <a:p>
            <a:endParaRPr b="0" lang="fr-FR" sz="3200" spc="-1" strike="noStrike">
              <a:latin typeface="Arial"/>
            </a:endParaRPr>
          </a:p>
        </p:txBody>
      </p:sp>
      <p:sp>
        <p:nvSpPr>
          <p:cNvPr id="71" name="PlaceHolder 3"/>
          <p:cNvSpPr>
            <a:spLocks noGrp="1"/>
          </p:cNvSpPr>
          <p:nvPr>
            <p:ph type="body"/>
          </p:nvPr>
        </p:nvSpPr>
        <p:spPr>
          <a:xfrm>
            <a:off x="4319640" y="1604520"/>
            <a:ext cx="3533040" cy="1896840"/>
          </a:xfrm>
          <a:prstGeom prst="rect">
            <a:avLst/>
          </a:prstGeom>
        </p:spPr>
        <p:txBody>
          <a:bodyPr lIns="0" rIns="0" tIns="0" bIns="0">
            <a:normAutofit/>
          </a:bodyPr>
          <a:p>
            <a:endParaRPr b="0" lang="fr-FR" sz="3200" spc="-1" strike="noStrike">
              <a:latin typeface="Arial"/>
            </a:endParaRPr>
          </a:p>
        </p:txBody>
      </p:sp>
      <p:sp>
        <p:nvSpPr>
          <p:cNvPr id="72" name="PlaceHolder 4"/>
          <p:cNvSpPr>
            <a:spLocks noGrp="1"/>
          </p:cNvSpPr>
          <p:nvPr>
            <p:ph type="body"/>
          </p:nvPr>
        </p:nvSpPr>
        <p:spPr>
          <a:xfrm>
            <a:off x="8029800" y="1604520"/>
            <a:ext cx="3533040" cy="1896840"/>
          </a:xfrm>
          <a:prstGeom prst="rect">
            <a:avLst/>
          </a:prstGeom>
        </p:spPr>
        <p:txBody>
          <a:bodyPr lIns="0" rIns="0" tIns="0" bIns="0">
            <a:normAutofit/>
          </a:bodyPr>
          <a:p>
            <a:endParaRPr b="0" lang="fr-FR" sz="3200" spc="-1" strike="noStrike">
              <a:latin typeface="Arial"/>
            </a:endParaRPr>
          </a:p>
        </p:txBody>
      </p:sp>
      <p:sp>
        <p:nvSpPr>
          <p:cNvPr id="73" name="PlaceHolder 5"/>
          <p:cNvSpPr>
            <a:spLocks noGrp="1"/>
          </p:cNvSpPr>
          <p:nvPr>
            <p:ph type="body"/>
          </p:nvPr>
        </p:nvSpPr>
        <p:spPr>
          <a:xfrm>
            <a:off x="8029800" y="3682080"/>
            <a:ext cx="3533040" cy="1896840"/>
          </a:xfrm>
          <a:prstGeom prst="rect">
            <a:avLst/>
          </a:prstGeom>
        </p:spPr>
        <p:txBody>
          <a:bodyPr lIns="0" rIns="0" tIns="0" bIns="0">
            <a:normAutofit/>
          </a:bodyPr>
          <a:p>
            <a:endParaRPr b="0" lang="fr-FR" sz="3200" spc="-1" strike="noStrike">
              <a:latin typeface="Arial"/>
            </a:endParaRPr>
          </a:p>
        </p:txBody>
      </p:sp>
      <p:sp>
        <p:nvSpPr>
          <p:cNvPr id="74" name="PlaceHolder 6"/>
          <p:cNvSpPr>
            <a:spLocks noGrp="1"/>
          </p:cNvSpPr>
          <p:nvPr>
            <p:ph type="body"/>
          </p:nvPr>
        </p:nvSpPr>
        <p:spPr>
          <a:xfrm>
            <a:off x="4319640" y="3682080"/>
            <a:ext cx="3533040" cy="1896840"/>
          </a:xfrm>
          <a:prstGeom prst="rect">
            <a:avLst/>
          </a:prstGeom>
        </p:spPr>
        <p:txBody>
          <a:bodyPr lIns="0" rIns="0" tIns="0" bIns="0">
            <a:normAutofit/>
          </a:bodyPr>
          <a:p>
            <a:endParaRPr b="0" lang="fr-FR" sz="3200" spc="-1" strike="noStrike">
              <a:latin typeface="Arial"/>
            </a:endParaRPr>
          </a:p>
        </p:txBody>
      </p:sp>
      <p:sp>
        <p:nvSpPr>
          <p:cNvPr id="75" name="PlaceHolder 7"/>
          <p:cNvSpPr>
            <a:spLocks noGrp="1"/>
          </p:cNvSpPr>
          <p:nvPr>
            <p:ph type="body"/>
          </p:nvPr>
        </p:nvSpPr>
        <p:spPr>
          <a:xfrm>
            <a:off x="609480" y="3682080"/>
            <a:ext cx="35330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rIns="0" tIns="0" bIns="0" anchor="ctr"/>
          <a:p>
            <a:pPr algn="ctr"/>
            <a:endParaRPr b="0" lang="fr-FR"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rIns="0" tIns="0" bIns="0" anchor="ctr"/>
          <a:p>
            <a:pPr algn="ctr"/>
            <a:endParaRPr b="0" lang="fr-FR" sz="4400" spc="-1" strike="noStrike">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3200" spc="-1" strike="noStrike">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p>
            <a:pPr algn="ctr"/>
            <a:endParaRPr b="0" lang="fr-F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rIns="0" tIns="0" bIns="0" anchor="ctr"/>
          <a:p>
            <a:pPr algn="ctr"/>
            <a:endParaRPr b="0" lang="fr-FR" sz="4400" spc="-1" strike="noStrike">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3200" spc="-1" strike="noStrike">
              <a:latin typeface="Arial"/>
            </a:endParaRPr>
          </a:p>
        </p:txBody>
      </p:sp>
      <p:sp>
        <p:nvSpPr>
          <p:cNvPr id="13" name="PlaceHolder 3"/>
          <p:cNvSpPr>
            <a:spLocks noGrp="1"/>
          </p:cNvSpPr>
          <p:nvPr>
            <p:ph type="body"/>
          </p:nvPr>
        </p:nvSpPr>
        <p:spPr>
          <a:xfrm>
            <a:off x="609480" y="3682080"/>
            <a:ext cx="5354280" cy="1896840"/>
          </a:xfrm>
          <a:prstGeom prst="rect">
            <a:avLst/>
          </a:prstGeom>
        </p:spPr>
        <p:txBody>
          <a:bodyPr lIns="0" rIns="0" tIns="0" bIns="0">
            <a:normAutofit/>
          </a:bodyPr>
          <a:p>
            <a:endParaRPr b="0" lang="fr-FR" sz="3200" spc="-1" strike="noStrike">
              <a:latin typeface="Arial"/>
            </a:endParaRPr>
          </a:p>
        </p:txBody>
      </p:sp>
      <p:sp>
        <p:nvSpPr>
          <p:cNvPr id="14" name="PlaceHolder 4"/>
          <p:cNvSpPr>
            <a:spLocks noGrp="1"/>
          </p:cNvSpPr>
          <p:nvPr>
            <p:ph type="body"/>
          </p:nvPr>
        </p:nvSpPr>
        <p:spPr>
          <a:xfrm>
            <a:off x="6231960" y="1604520"/>
            <a:ext cx="535428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rIns="0" tIns="0" bIns="0" anchor="ctr"/>
          <a:p>
            <a:pPr algn="ctr"/>
            <a:endParaRPr b="0" lang="fr-FR" sz="4400" spc="-1" strike="noStrike">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3200" spc="-1" strike="noStrike">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3200" spc="-1" strike="noStrike">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rIns="0" tIns="0" bIns="0" anchor="ctr"/>
          <a:p>
            <a:pPr algn="ctr"/>
            <a:endParaRPr b="0" lang="fr-FR" sz="4400" spc="-1" strike="noStrike">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3200" spc="-1" strike="noStrike">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3200" spc="-1" strike="noStrike">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normAutofit/>
          </a:bodyPr>
          <a:p>
            <a:endParaRPr b="0" lang="fr-F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p:spPr>
        <p:txBody>
          <a:bodyPr lIns="0" rIns="0" tIns="0" bIns="0" anchor="ctr"/>
          <a:p>
            <a:pPr algn="ctr"/>
            <a:r>
              <a:rPr b="0" lang="fr-FR" sz="4400" spc="-1" strike="noStrike">
                <a:latin typeface="Arial"/>
              </a:rPr>
              <a:t>Cliquez pour éditer le format du texte-titre</a:t>
            </a:r>
            <a:endParaRPr b="0" lang="fr-FR" sz="4400" spc="-1" strike="noStrike">
              <a:latin typeface="Arial"/>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rIns="0" tIns="0" bIns="0" anchor="ctr"/>
          <a:p>
            <a:pPr algn="ctr"/>
            <a:r>
              <a:rPr b="0" lang="fr-FR" sz="4400" spc="-1" strike="noStrike">
                <a:latin typeface="Arial"/>
              </a:rPr>
              <a:t>Cliquez pour éditer le format du texte-titre</a:t>
            </a:r>
            <a:endParaRPr b="0" lang="fr-FR" sz="4400" spc="-1" strike="noStrike">
              <a:latin typeface="Arial"/>
            </a:endParaRPr>
          </a:p>
        </p:txBody>
      </p:sp>
      <p:sp>
        <p:nvSpPr>
          <p:cNvPr id="39"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14.jpeg"/><Relationship Id="rId2" Type="http://schemas.openxmlformats.org/officeDocument/2006/relationships/hyperlink" Target="https://agriculture.gouv.fr/regimes-daides-detat-regimes-en-vigueur-et-projets-de-notification-ou-dinformation-la-commission" TargetMode="External"/><Relationship Id="rId3" Type="http://schemas.openxmlformats.org/officeDocument/2006/relationships/hyperlink" Target="https://www.europe-en-france.gouv.fr/fr/aides-d-etat" TargetMode="External"/><Relationship Id="rId4" Type="http://schemas.openxmlformats.org/officeDocument/2006/relationships/hyperlink" Target="https://competition-cases.ec.europa.eu/latest-updates/SA" TargetMode="External"/><Relationship Id="rId5" Type="http://schemas.openxmlformats.org/officeDocument/2006/relationships/hyperlink" Target="https://agriculture.gouv.fr/regimes-daides-detat-regimes-en-vigueur-et-projets-de-notification-ou-dinformation-la-commission" TargetMode="External"/><Relationship Id="rId6"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15.jpeg"/><Relationship Id="rId2"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16.jpeg"/><Relationship Id="rId2"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image" Target="../media/image17.jpeg"/><Relationship Id="rId2"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18.jpeg"/><Relationship Id="rId2" Type="http://schemas.openxmlformats.org/officeDocument/2006/relationships/hyperlink" Target="mailto:aidesetatagricoles.dgpe@agriculture.gouv.fr" TargetMode="External"/><Relationship Id="rId3" Type="http://schemas.openxmlformats.org/officeDocument/2006/relationships/hyperlink" Target="mailto:alexis.thiolliere@agriculture.gouv.fr" TargetMode="External"/><Relationship Id="rId4"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image" Target="../media/image8.png"/><Relationship Id="rId3"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CustomShape 1"/>
          <p:cNvSpPr/>
          <p:nvPr/>
        </p:nvSpPr>
        <p:spPr>
          <a:xfrm>
            <a:off x="1004400" y="2169720"/>
            <a:ext cx="10505520" cy="4254480"/>
          </a:xfrm>
          <a:prstGeom prst="rect">
            <a:avLst/>
          </a:prstGeom>
          <a:noFill/>
          <a:ln>
            <a:noFill/>
          </a:ln>
        </p:spPr>
        <p:style>
          <a:lnRef idx="0"/>
          <a:fillRef idx="0"/>
          <a:effectRef idx="0"/>
          <a:fontRef idx="minor"/>
        </p:style>
        <p:txBody>
          <a:bodyPr lIns="90000" rIns="90000" tIns="45000" bIns="45000" anchor="ctr">
            <a:normAutofit/>
          </a:bodyPr>
          <a:p>
            <a:pPr algn="ctr">
              <a:lnSpc>
                <a:spcPct val="100000"/>
              </a:lnSpc>
            </a:pPr>
            <a:br/>
            <a:br/>
            <a:br/>
            <a:r>
              <a:rPr b="0" lang="fr-FR" sz="4400" spc="-1" strike="noStrike">
                <a:solidFill>
                  <a:srgbClr val="000000"/>
                </a:solidFill>
                <a:latin typeface="Calibri Light"/>
                <a:ea typeface="DejaVu Sans"/>
              </a:rPr>
              <a:t>Les aides publiques nationales dans les secteurs agricoles et forestiers et dans les zones rurales</a:t>
            </a:r>
            <a:br/>
            <a:br/>
            <a:br/>
            <a:br/>
            <a:br/>
            <a:br/>
            <a:endParaRPr b="0" lang="fr-FR" sz="4400" spc="-1" strike="noStrike">
              <a:latin typeface="Arial"/>
            </a:endParaRPr>
          </a:p>
        </p:txBody>
      </p:sp>
      <p:pic>
        <p:nvPicPr>
          <p:cNvPr id="77" name="Espace réservé du contenu 3" descr=""/>
          <p:cNvPicPr/>
          <p:nvPr/>
        </p:nvPicPr>
        <p:blipFill>
          <a:blip r:embed="rId1"/>
          <a:stretch/>
        </p:blipFill>
        <p:spPr>
          <a:xfrm>
            <a:off x="289440" y="419040"/>
            <a:ext cx="4038120" cy="141876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2" name="CustomShape 1"/>
          <p:cNvSpPr/>
          <p:nvPr/>
        </p:nvSpPr>
        <p:spPr>
          <a:xfrm>
            <a:off x="3441600" y="365040"/>
            <a:ext cx="7902360" cy="131544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3 </a:t>
            </a:r>
            <a:r>
              <a:rPr b="0" lang="fr-FR" sz="2000" spc="-1" strike="noStrike">
                <a:solidFill>
                  <a:srgbClr val="000000"/>
                </a:solidFill>
                <a:latin typeface="Calibri Light"/>
                <a:ea typeface="DejaVu Sans"/>
              </a:rPr>
              <a:t>La réglementation des aides agricoles : une réglementation dérivée du TFUE</a:t>
            </a:r>
            <a:r>
              <a:rPr b="0" lang="fr-FR" sz="1800" spc="-1" strike="noStrike">
                <a:solidFill>
                  <a:srgbClr val="000000"/>
                </a:solidFill>
                <a:latin typeface="Calibri Light"/>
                <a:ea typeface="DejaVu Sans"/>
              </a:rPr>
              <a:t> </a:t>
            </a:r>
            <a:endParaRPr b="0" lang="fr-FR" sz="1800" spc="-1" strike="noStrike">
              <a:latin typeface="Arial"/>
            </a:endParaRPr>
          </a:p>
        </p:txBody>
      </p:sp>
      <p:sp>
        <p:nvSpPr>
          <p:cNvPr id="103" name="CustomShape 2"/>
          <p:cNvSpPr/>
          <p:nvPr/>
        </p:nvSpPr>
        <p:spPr>
          <a:xfrm>
            <a:off x="838080" y="1825560"/>
            <a:ext cx="10505520" cy="434124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1001"/>
              </a:spcBef>
            </a:pPr>
            <a:r>
              <a:rPr b="0" lang="fr-FR" sz="2000" spc="-1" strike="noStrike">
                <a:solidFill>
                  <a:srgbClr val="000000"/>
                </a:solidFill>
                <a:latin typeface="Calibri"/>
                <a:ea typeface="DejaVu Sans"/>
              </a:rPr>
              <a:t>3.2 Les Lignes Directrices concernant les aides d’État dans les secteurs agricole et forestier et dans les zones rurales (communication de la CE au JOUE du 21.12.2022)</a:t>
            </a:r>
            <a:endParaRPr b="0" lang="fr-FR" sz="2000" spc="-1" strike="noStrike">
              <a:latin typeface="Arial"/>
            </a:endParaRPr>
          </a:p>
          <a:p>
            <a:pPr>
              <a:lnSpc>
                <a:spcPct val="100000"/>
              </a:lnSpc>
              <a:spcBef>
                <a:spcPts val="1001"/>
              </a:spcBef>
            </a:pPr>
            <a:endParaRPr b="0" lang="fr-FR" sz="2000" spc="-1" strike="noStrike">
              <a:latin typeface="Arial"/>
            </a:endParaRPr>
          </a:p>
          <a:p>
            <a:pPr>
              <a:lnSpc>
                <a:spcPct val="100000"/>
              </a:lnSpc>
              <a:spcBef>
                <a:spcPts val="1001"/>
              </a:spcBef>
            </a:pPr>
            <a:r>
              <a:rPr b="0" i="1" lang="fr-FR" sz="1500" spc="-1" strike="noStrike">
                <a:solidFill>
                  <a:srgbClr val="000000"/>
                </a:solidFill>
                <a:latin typeface="Calibri"/>
                <a:ea typeface="DejaVu Sans"/>
              </a:rPr>
              <a:t>(178)</a:t>
            </a:r>
            <a:r>
              <a:rPr b="0" i="1" lang="fr-FR" sz="1500" spc="-1" strike="noStrike">
                <a:solidFill>
                  <a:srgbClr val="000000"/>
                </a:solidFill>
                <a:latin typeface="Calibri"/>
                <a:ea typeface="DejaVu Sans"/>
              </a:rPr>
              <a:t>	</a:t>
            </a:r>
            <a:r>
              <a:rPr b="0" i="1" lang="fr-FR" sz="1500" spc="-1" strike="noStrike">
                <a:solidFill>
                  <a:srgbClr val="000000"/>
                </a:solidFill>
                <a:latin typeface="Calibri"/>
                <a:ea typeface="DejaVu Sans"/>
              </a:rPr>
              <a:t>La Commission considérera les </a:t>
            </a:r>
            <a:r>
              <a:rPr b="1" i="1" lang="fr-FR" sz="1500" spc="-1" strike="noStrike">
                <a:solidFill>
                  <a:srgbClr val="000000"/>
                </a:solidFill>
                <a:latin typeface="Calibri"/>
                <a:ea typeface="DejaVu Sans"/>
              </a:rPr>
              <a:t>aides au démarrage</a:t>
            </a:r>
            <a:r>
              <a:rPr b="0" i="1" lang="fr-FR" sz="1500" spc="-1" strike="noStrike">
                <a:solidFill>
                  <a:srgbClr val="000000"/>
                </a:solidFill>
                <a:latin typeface="Calibri"/>
                <a:ea typeface="DejaVu Sans"/>
              </a:rPr>
              <a:t> comme compatibles avec le marché intérieur en vertu de l’article 107, paragraphe 3, point c), du traité si elles sont conformes à la partie I, chapitre 3, des présentes lignes directrices et aux conditions énoncées dans la présente section.</a:t>
            </a:r>
            <a:endParaRPr b="0" lang="fr-FR" sz="1500" spc="-1" strike="noStrike">
              <a:latin typeface="Arial"/>
            </a:endParaRPr>
          </a:p>
          <a:p>
            <a:pPr>
              <a:lnSpc>
                <a:spcPct val="100000"/>
              </a:lnSpc>
              <a:spcBef>
                <a:spcPts val="1001"/>
              </a:spcBef>
            </a:pPr>
            <a:endParaRPr b="0" lang="fr-FR" sz="1500" spc="-1" strike="noStrike">
              <a:latin typeface="Arial"/>
            </a:endParaRPr>
          </a:p>
          <a:p>
            <a:pPr>
              <a:lnSpc>
                <a:spcPct val="100000"/>
              </a:lnSpc>
              <a:spcBef>
                <a:spcPts val="1001"/>
              </a:spcBef>
            </a:pPr>
            <a:endParaRPr b="0" lang="fr-FR" sz="1500" spc="-1" strike="noStrike">
              <a:latin typeface="Arial"/>
            </a:endParaRPr>
          </a:p>
          <a:p>
            <a:pPr>
              <a:lnSpc>
                <a:spcPct val="100000"/>
              </a:lnSpc>
              <a:spcBef>
                <a:spcPts val="1001"/>
              </a:spcBef>
            </a:pPr>
            <a:r>
              <a:rPr b="0" i="1" lang="fr-FR" sz="1500" spc="-1" strike="noStrike">
                <a:solidFill>
                  <a:srgbClr val="000000"/>
                </a:solidFill>
                <a:latin typeface="Calibri"/>
                <a:ea typeface="DejaVu Sans"/>
              </a:rPr>
              <a:t>(249)</a:t>
            </a:r>
            <a:r>
              <a:rPr b="0" i="1" lang="fr-FR" sz="1500" spc="-1" strike="noStrike">
                <a:solidFill>
                  <a:srgbClr val="000000"/>
                </a:solidFill>
                <a:latin typeface="Calibri"/>
                <a:ea typeface="DejaVu Sans"/>
              </a:rPr>
              <a:t>	</a:t>
            </a:r>
            <a:r>
              <a:rPr b="0" i="1" lang="fr-FR" sz="1500" spc="-1" strike="noStrike">
                <a:solidFill>
                  <a:srgbClr val="000000"/>
                </a:solidFill>
                <a:latin typeface="Calibri"/>
                <a:ea typeface="DejaVu Sans"/>
              </a:rPr>
              <a:t>La Commission considérera les aides en faveur des </a:t>
            </a:r>
            <a:r>
              <a:rPr b="1" i="1" lang="fr-FR" sz="1500" spc="-1" strike="noStrike">
                <a:solidFill>
                  <a:srgbClr val="000000"/>
                </a:solidFill>
                <a:latin typeface="Calibri"/>
                <a:ea typeface="DejaVu Sans"/>
              </a:rPr>
              <a:t>zones de montagne et autres zones soumises à des contraintes naturelles</a:t>
            </a:r>
            <a:r>
              <a:rPr b="0" i="1" lang="fr-FR" sz="1500" spc="-1" strike="noStrike">
                <a:solidFill>
                  <a:srgbClr val="000000"/>
                </a:solidFill>
                <a:latin typeface="Calibri"/>
                <a:ea typeface="DejaVu Sans"/>
              </a:rPr>
              <a:t> ou autres contraintes spécifiques comme compatibles avec le marché intérieur en vertu de l’article 107, paragraphe 3, point c), du traité si elles sont conformes à la partie I, chapitre 3, des présentes lignes directrices et aux conditions énoncées dans la présente section.</a:t>
            </a:r>
            <a:endParaRPr b="0" lang="fr-FR" sz="1500" spc="-1" strike="noStrike">
              <a:latin typeface="Arial"/>
            </a:endParaRPr>
          </a:p>
          <a:p>
            <a:pPr>
              <a:lnSpc>
                <a:spcPct val="100000"/>
              </a:lnSpc>
              <a:spcBef>
                <a:spcPts val="1001"/>
              </a:spcBef>
            </a:pPr>
            <a:endParaRPr b="0" lang="fr-FR" sz="1500" spc="-1" strike="noStrike">
              <a:latin typeface="Arial"/>
            </a:endParaRPr>
          </a:p>
          <a:p>
            <a:pPr>
              <a:lnSpc>
                <a:spcPct val="100000"/>
              </a:lnSpc>
              <a:spcBef>
                <a:spcPts val="1001"/>
              </a:spcBef>
            </a:pPr>
            <a:r>
              <a:rPr b="0" i="1" lang="fr-FR" sz="2000" spc="-1" strike="noStrike">
                <a:solidFill>
                  <a:srgbClr val="000000"/>
                </a:solidFill>
                <a:latin typeface="Calibri"/>
                <a:ea typeface="DejaVu Sans"/>
              </a:rPr>
              <a:t> </a:t>
            </a:r>
            <a:endParaRPr b="0" lang="fr-FR" sz="2000" spc="-1" strike="noStrike">
              <a:latin typeface="Arial"/>
            </a:endParaRPr>
          </a:p>
        </p:txBody>
      </p:sp>
      <p:pic>
        <p:nvPicPr>
          <p:cNvPr id="104" name="Espace réservé du contenu 3" descr=""/>
          <p:cNvPicPr/>
          <p:nvPr/>
        </p:nvPicPr>
        <p:blipFill>
          <a:blip r:embed="rId1"/>
          <a:stretch/>
        </p:blipFill>
        <p:spPr>
          <a:xfrm>
            <a:off x="0" y="419040"/>
            <a:ext cx="2485440" cy="870840"/>
          </a:xfrm>
          <a:prstGeom prst="rect">
            <a:avLst/>
          </a:prstGeom>
          <a:ln>
            <a:noFill/>
          </a:ln>
        </p:spPr>
      </p:pic>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5" name="CustomShape 1"/>
          <p:cNvSpPr/>
          <p:nvPr/>
        </p:nvSpPr>
        <p:spPr>
          <a:xfrm>
            <a:off x="3441600" y="365040"/>
            <a:ext cx="7902360" cy="131544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4. Les aides d’État : définition et description</a:t>
            </a:r>
            <a:endParaRPr b="0" lang="fr-FR" sz="1800" spc="-1" strike="noStrike">
              <a:latin typeface="Arial"/>
            </a:endParaRPr>
          </a:p>
        </p:txBody>
      </p:sp>
      <p:sp>
        <p:nvSpPr>
          <p:cNvPr id="106" name="CustomShape 2"/>
          <p:cNvSpPr/>
          <p:nvPr/>
        </p:nvSpPr>
        <p:spPr>
          <a:xfrm>
            <a:off x="838440" y="1689480"/>
            <a:ext cx="10505520" cy="4341240"/>
          </a:xfrm>
          <a:prstGeom prst="rect">
            <a:avLst/>
          </a:prstGeom>
          <a:noFill/>
          <a:ln>
            <a:noFill/>
          </a:ln>
        </p:spPr>
        <p:style>
          <a:lnRef idx="0"/>
          <a:fillRef idx="0"/>
          <a:effectRef idx="0"/>
          <a:fontRef idx="minor"/>
        </p:style>
      </p:sp>
      <p:pic>
        <p:nvPicPr>
          <p:cNvPr id="107" name="Espace réservé du contenu 3" descr=""/>
          <p:cNvPicPr/>
          <p:nvPr/>
        </p:nvPicPr>
        <p:blipFill>
          <a:blip r:embed="rId1"/>
          <a:stretch/>
        </p:blipFill>
        <p:spPr>
          <a:xfrm>
            <a:off x="0" y="419040"/>
            <a:ext cx="2485440" cy="870840"/>
          </a:xfrm>
          <a:prstGeom prst="rect">
            <a:avLst/>
          </a:prstGeom>
          <a:ln>
            <a:noFill/>
          </a:ln>
        </p:spPr>
      </p:pic>
      <p:sp>
        <p:nvSpPr>
          <p:cNvPr id="108" name="CustomShape 3"/>
          <p:cNvSpPr/>
          <p:nvPr/>
        </p:nvSpPr>
        <p:spPr>
          <a:xfrm>
            <a:off x="1152000" y="2005200"/>
            <a:ext cx="11060280" cy="4469400"/>
          </a:xfrm>
          <a:prstGeom prst="rect">
            <a:avLst/>
          </a:prstGeom>
          <a:noFill/>
          <a:ln>
            <a:noFill/>
          </a:ln>
        </p:spPr>
        <p:style>
          <a:lnRef idx="0"/>
          <a:fillRef idx="0"/>
          <a:effectRef idx="0"/>
          <a:fontRef idx="minor"/>
        </p:style>
        <p:txBody>
          <a:bodyPr lIns="90000" rIns="90000" tIns="45000" bIns="45000"/>
          <a:p>
            <a:pPr>
              <a:lnSpc>
                <a:spcPct val="100000"/>
              </a:lnSpc>
              <a:spcBef>
                <a:spcPts val="1001"/>
              </a:spcBef>
            </a:pPr>
            <a:r>
              <a:rPr b="0" lang="fr-FR" sz="2000" spc="-1" strike="noStrike">
                <a:solidFill>
                  <a:srgbClr val="000000"/>
                </a:solidFill>
                <a:latin typeface="Calibri"/>
                <a:ea typeface="DejaVu Sans"/>
              </a:rPr>
              <a:t>4. 1 Définition</a:t>
            </a:r>
            <a:endParaRPr b="0" lang="fr-FR" sz="2000" spc="-1" strike="noStrike">
              <a:latin typeface="Arial"/>
            </a:endParaRPr>
          </a:p>
          <a:p>
            <a:pPr>
              <a:lnSpc>
                <a:spcPct val="100000"/>
              </a:lnSpc>
              <a:spcBef>
                <a:spcPts val="1001"/>
              </a:spcBef>
            </a:pPr>
            <a:r>
              <a:rPr b="0" lang="fr-FR" sz="2000" spc="-1" strike="noStrike">
                <a:solidFill>
                  <a:srgbClr val="000000"/>
                </a:solidFill>
                <a:latin typeface="Calibri"/>
                <a:ea typeface="DejaVu Sans"/>
              </a:rPr>
              <a:t>Une aide est qualifiée d’aide d’État si elle réunit 5 critères cumulatifs :</a:t>
            </a:r>
            <a:endParaRPr b="0" lang="fr-FR" sz="2000" spc="-1" strike="noStrike">
              <a:latin typeface="Arial"/>
            </a:endParaRPr>
          </a:p>
          <a:p>
            <a:pPr marL="216000" indent="-207000">
              <a:lnSpc>
                <a:spcPct val="100000"/>
              </a:lnSpc>
              <a:spcBef>
                <a:spcPts val="1001"/>
              </a:spcBef>
              <a:buClr>
                <a:srgbClr val="000000"/>
              </a:buClr>
              <a:buSzPct val="45000"/>
              <a:buFont typeface="Wingdings" charset="2"/>
              <a:buChar char=""/>
            </a:pPr>
            <a:r>
              <a:rPr b="0" lang="fr-FR" sz="2000" spc="-1" strike="noStrike">
                <a:solidFill>
                  <a:srgbClr val="000000"/>
                </a:solidFill>
                <a:latin typeface="Calibri"/>
                <a:ea typeface="DejaVu Sans"/>
              </a:rPr>
              <a:t>Elle est accordée à une « entreprise » ayant une « activité économique » située dans un Etat membre</a:t>
            </a:r>
            <a:endParaRPr b="0" lang="fr-FR" sz="2000" spc="-1" strike="noStrike">
              <a:latin typeface="Arial"/>
            </a:endParaRPr>
          </a:p>
          <a:p>
            <a:pPr marL="216000" indent="-207000">
              <a:lnSpc>
                <a:spcPct val="100000"/>
              </a:lnSpc>
              <a:spcBef>
                <a:spcPts val="1001"/>
              </a:spcBef>
              <a:buClr>
                <a:srgbClr val="000000"/>
              </a:buClr>
              <a:buSzPct val="45000"/>
              <a:buFont typeface="Wingdings" charset="2"/>
              <a:buChar char=""/>
            </a:pPr>
            <a:r>
              <a:rPr b="0" lang="fr-FR" sz="2000" spc="-1" strike="noStrike">
                <a:solidFill>
                  <a:srgbClr val="000000"/>
                </a:solidFill>
                <a:latin typeface="Calibri"/>
                <a:ea typeface="DejaVu Sans"/>
              </a:rPr>
              <a:t>Elle est octroyée par une autorité publique au moyen de ressources d’État</a:t>
            </a:r>
            <a:endParaRPr b="0" lang="fr-FR" sz="2000" spc="-1" strike="noStrike">
              <a:latin typeface="Arial"/>
            </a:endParaRPr>
          </a:p>
          <a:p>
            <a:pPr marL="216000" indent="-207000">
              <a:lnSpc>
                <a:spcPct val="100000"/>
              </a:lnSpc>
              <a:spcBef>
                <a:spcPts val="1001"/>
              </a:spcBef>
              <a:buClr>
                <a:srgbClr val="000000"/>
              </a:buClr>
              <a:buSzPct val="45000"/>
              <a:buFont typeface="Wingdings" charset="2"/>
              <a:buChar char=""/>
            </a:pPr>
            <a:r>
              <a:rPr b="0" lang="fr-FR" sz="2000" spc="-1" strike="noStrike">
                <a:solidFill>
                  <a:srgbClr val="000000"/>
                </a:solidFill>
                <a:latin typeface="Calibri"/>
                <a:ea typeface="DejaVu Sans"/>
              </a:rPr>
              <a:t>Elle procure un avantage sélectif</a:t>
            </a:r>
            <a:endParaRPr b="0" lang="fr-FR" sz="2000" spc="-1" strike="noStrike">
              <a:latin typeface="Arial"/>
            </a:endParaRPr>
          </a:p>
          <a:p>
            <a:pPr marL="216000" indent="-207000">
              <a:lnSpc>
                <a:spcPct val="100000"/>
              </a:lnSpc>
              <a:spcBef>
                <a:spcPts val="1001"/>
              </a:spcBef>
              <a:buClr>
                <a:srgbClr val="000000"/>
              </a:buClr>
              <a:buSzPct val="45000"/>
              <a:buFont typeface="Wingdings" charset="2"/>
              <a:buChar char=""/>
            </a:pPr>
            <a:r>
              <a:rPr b="0" lang="fr-FR" sz="2000" spc="-1" strike="noStrike">
                <a:solidFill>
                  <a:srgbClr val="000000"/>
                </a:solidFill>
                <a:latin typeface="Calibri"/>
                <a:ea typeface="DejaVu Sans"/>
              </a:rPr>
              <a:t>Elle fausse ou menace de fausser la concurrence</a:t>
            </a:r>
            <a:endParaRPr b="0" lang="fr-FR" sz="2000" spc="-1" strike="noStrike">
              <a:latin typeface="Arial"/>
            </a:endParaRPr>
          </a:p>
          <a:p>
            <a:pPr marL="216000" indent="-207000">
              <a:lnSpc>
                <a:spcPct val="100000"/>
              </a:lnSpc>
              <a:spcBef>
                <a:spcPts val="1001"/>
              </a:spcBef>
              <a:buClr>
                <a:srgbClr val="000000"/>
              </a:buClr>
              <a:buSzPct val="45000"/>
              <a:buFont typeface="Wingdings" charset="2"/>
              <a:buChar char=""/>
            </a:pPr>
            <a:r>
              <a:rPr b="0" lang="fr-FR" sz="2000" spc="-1" strike="noStrike">
                <a:solidFill>
                  <a:srgbClr val="000000"/>
                </a:solidFill>
                <a:latin typeface="Calibri"/>
                <a:ea typeface="DejaVu Sans"/>
              </a:rPr>
              <a:t>Elle affecte les échanges entre les Etats membres </a:t>
            </a:r>
            <a:endParaRPr b="0" lang="fr-FR" sz="2000" spc="-1" strike="noStrike">
              <a:latin typeface="Arial"/>
            </a:endParaRPr>
          </a:p>
          <a:p>
            <a:pPr>
              <a:lnSpc>
                <a:spcPct val="100000"/>
              </a:lnSpc>
              <a:spcBef>
                <a:spcPts val="1001"/>
              </a:spcBef>
            </a:pPr>
            <a:endParaRPr b="0" lang="fr-FR" sz="2000" spc="-1" strike="noStrike">
              <a:latin typeface="Arial"/>
            </a:endParaRPr>
          </a:p>
          <a:p>
            <a:pPr>
              <a:lnSpc>
                <a:spcPct val="100000"/>
              </a:lnSpc>
              <a:spcBef>
                <a:spcPts val="1001"/>
              </a:spcBef>
            </a:pPr>
            <a:endParaRPr b="0" lang="fr-FR" sz="2000" spc="-1" strike="noStrike">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9" name="CustomShape 1"/>
          <p:cNvSpPr/>
          <p:nvPr/>
        </p:nvSpPr>
        <p:spPr>
          <a:xfrm>
            <a:off x="2488680" y="370800"/>
            <a:ext cx="7902360" cy="131544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4. Les aides d’État : définition et description</a:t>
            </a:r>
            <a:endParaRPr b="0" lang="fr-FR" sz="1800" spc="-1" strike="noStrike">
              <a:latin typeface="Arial"/>
            </a:endParaRPr>
          </a:p>
        </p:txBody>
      </p:sp>
      <p:sp>
        <p:nvSpPr>
          <p:cNvPr id="110" name="CustomShape 2"/>
          <p:cNvSpPr/>
          <p:nvPr/>
        </p:nvSpPr>
        <p:spPr>
          <a:xfrm>
            <a:off x="838440" y="1689480"/>
            <a:ext cx="10505520" cy="4341240"/>
          </a:xfrm>
          <a:prstGeom prst="rect">
            <a:avLst/>
          </a:prstGeom>
          <a:noFill/>
          <a:ln>
            <a:noFill/>
          </a:ln>
        </p:spPr>
        <p:style>
          <a:lnRef idx="0"/>
          <a:fillRef idx="0"/>
          <a:effectRef idx="0"/>
          <a:fontRef idx="minor"/>
        </p:style>
      </p:sp>
      <p:pic>
        <p:nvPicPr>
          <p:cNvPr id="111" name="Espace réservé du contenu 3" descr=""/>
          <p:cNvPicPr/>
          <p:nvPr/>
        </p:nvPicPr>
        <p:blipFill>
          <a:blip r:embed="rId1"/>
          <a:stretch/>
        </p:blipFill>
        <p:spPr>
          <a:xfrm>
            <a:off x="0" y="419040"/>
            <a:ext cx="2485440" cy="870840"/>
          </a:xfrm>
          <a:prstGeom prst="rect">
            <a:avLst/>
          </a:prstGeom>
          <a:ln>
            <a:noFill/>
          </a:ln>
        </p:spPr>
      </p:pic>
      <p:sp>
        <p:nvSpPr>
          <p:cNvPr id="112" name="CustomShape 3"/>
          <p:cNvSpPr/>
          <p:nvPr/>
        </p:nvSpPr>
        <p:spPr>
          <a:xfrm>
            <a:off x="1224000" y="1808280"/>
            <a:ext cx="11060280" cy="4469400"/>
          </a:xfrm>
          <a:prstGeom prst="rect">
            <a:avLst/>
          </a:prstGeom>
          <a:noFill/>
          <a:ln>
            <a:noFill/>
          </a:ln>
        </p:spPr>
        <p:style>
          <a:lnRef idx="0"/>
          <a:fillRef idx="0"/>
          <a:effectRef idx="0"/>
          <a:fontRef idx="minor"/>
        </p:style>
        <p:txBody>
          <a:bodyPr lIns="90000" rIns="90000" tIns="45000" bIns="45000"/>
          <a:p>
            <a:pPr>
              <a:lnSpc>
                <a:spcPct val="100000"/>
              </a:lnSpc>
              <a:spcBef>
                <a:spcPts val="1001"/>
              </a:spcBef>
            </a:pPr>
            <a:r>
              <a:rPr b="0" lang="fr-FR" sz="2000" spc="-1" strike="noStrike">
                <a:solidFill>
                  <a:srgbClr val="000000"/>
                </a:solidFill>
                <a:latin typeface="Calibri"/>
                <a:ea typeface="DejaVu Sans"/>
              </a:rPr>
              <a:t>4.2 Description</a:t>
            </a:r>
            <a:endParaRPr b="0" lang="fr-FR" sz="2000" spc="-1" strike="noStrike">
              <a:latin typeface="Arial"/>
            </a:endParaRPr>
          </a:p>
          <a:p>
            <a:pPr>
              <a:lnSpc>
                <a:spcPct val="100000"/>
              </a:lnSpc>
              <a:spcBef>
                <a:spcPts val="1001"/>
              </a:spcBef>
            </a:pPr>
            <a:r>
              <a:rPr b="0" lang="fr-FR" sz="1500" spc="-1" strike="noStrike">
                <a:solidFill>
                  <a:srgbClr val="000000"/>
                </a:solidFill>
                <a:latin typeface="Calibri"/>
                <a:ea typeface="DejaVu Sans"/>
              </a:rPr>
              <a:t>4.2.1 Différence entre les régimes notifiés et les régimes exemptés de notification </a:t>
            </a:r>
            <a:endParaRPr b="0" lang="fr-FR" sz="1500" spc="-1" strike="noStrike">
              <a:latin typeface="Arial"/>
            </a:endParaRPr>
          </a:p>
          <a:p>
            <a:pPr>
              <a:lnSpc>
                <a:spcPct val="100000"/>
              </a:lnSpc>
              <a:spcBef>
                <a:spcPts val="1001"/>
              </a:spcBef>
            </a:pPr>
            <a:r>
              <a:rPr b="0" lang="fr-FR" sz="1500" spc="-1" strike="noStrike">
                <a:solidFill>
                  <a:srgbClr val="000000"/>
                </a:solidFill>
                <a:latin typeface="Calibri"/>
                <a:ea typeface="DejaVu Sans"/>
              </a:rPr>
              <a:t>Elle tient à leur procédure d’adoption par la commission.  Un </a:t>
            </a:r>
            <a:r>
              <a:rPr b="1" lang="fr-FR" sz="1500" spc="-1" strike="noStrike">
                <a:solidFill>
                  <a:srgbClr val="000000"/>
                </a:solidFill>
                <a:latin typeface="Calibri"/>
                <a:ea typeface="DejaVu Sans"/>
              </a:rPr>
              <a:t>régime notifié</a:t>
            </a:r>
            <a:r>
              <a:rPr b="0" lang="fr-FR" sz="1500" spc="-1" strike="noStrike">
                <a:solidFill>
                  <a:srgbClr val="000000"/>
                </a:solidFill>
                <a:latin typeface="Calibri"/>
                <a:ea typeface="DejaVu Sans"/>
              </a:rPr>
              <a:t> est adopté après une procédure pouvant durer jusqu’à 18 mois au terme d’un dialogue entre l’État membre et la commission. Le régime notifié se présente comme une lettre de réponse de la commission à l’État membre qui lui a notifié un régime. Il a donc un en-tête de la commission, une adresse, une signature. Il s’adosse aux LDAF</a:t>
            </a:r>
            <a:endParaRPr b="0" lang="fr-FR" sz="1500" spc="-1" strike="noStrike">
              <a:latin typeface="Arial"/>
            </a:endParaRPr>
          </a:p>
          <a:p>
            <a:pPr>
              <a:lnSpc>
                <a:spcPct val="100000"/>
              </a:lnSpc>
              <a:spcBef>
                <a:spcPts val="1001"/>
              </a:spcBef>
            </a:pPr>
            <a:r>
              <a:rPr b="0" lang="fr-FR" sz="1500" spc="-1" strike="noStrike">
                <a:solidFill>
                  <a:srgbClr val="000000"/>
                </a:solidFill>
                <a:latin typeface="Calibri"/>
                <a:ea typeface="DejaVu Sans"/>
              </a:rPr>
              <a:t>Un </a:t>
            </a:r>
            <a:r>
              <a:rPr b="1" lang="fr-FR" sz="1500" spc="-1" strike="noStrike">
                <a:solidFill>
                  <a:srgbClr val="000000"/>
                </a:solidFill>
                <a:latin typeface="Calibri"/>
                <a:ea typeface="DejaVu Sans"/>
              </a:rPr>
              <a:t>régime exempté de notification </a:t>
            </a:r>
            <a:r>
              <a:rPr b="0" lang="fr-FR" sz="1500" spc="-1" strike="noStrike">
                <a:solidFill>
                  <a:srgbClr val="000000"/>
                </a:solidFill>
                <a:latin typeface="Calibri"/>
                <a:ea typeface="DejaVu Sans"/>
              </a:rPr>
              <a:t>a été enregistré par la commission, qui lui a donné son numéro, au terme d’une procédure plus courte.   Il n’a ni en-tête, ni adresse, ni signature. Sa base juridique est le REAF</a:t>
            </a:r>
            <a:endParaRPr b="0" lang="fr-FR" sz="1500" spc="-1" strike="noStrike">
              <a:latin typeface="Arial"/>
            </a:endParaRPr>
          </a:p>
          <a:p>
            <a:pPr>
              <a:lnSpc>
                <a:spcPct val="100000"/>
              </a:lnSpc>
              <a:spcBef>
                <a:spcPts val="1001"/>
              </a:spcBef>
            </a:pPr>
            <a:r>
              <a:rPr b="0" lang="fr-FR" sz="1500" spc="-1" strike="noStrike">
                <a:solidFill>
                  <a:srgbClr val="000000"/>
                </a:solidFill>
                <a:latin typeface="Calibri"/>
                <a:ea typeface="DejaVu Sans"/>
              </a:rPr>
              <a:t>4.2.2. Caractéristiques des régimes</a:t>
            </a:r>
            <a:endParaRPr b="0" lang="fr-FR" sz="1500" spc="-1" strike="noStrike">
              <a:latin typeface="Arial"/>
            </a:endParaRPr>
          </a:p>
          <a:p>
            <a:pPr>
              <a:lnSpc>
                <a:spcPct val="100000"/>
              </a:lnSpc>
              <a:spcBef>
                <a:spcPts val="1001"/>
              </a:spcBef>
            </a:pPr>
            <a:r>
              <a:rPr b="0" lang="fr-FR" sz="1500" spc="-1" strike="noStrike">
                <a:solidFill>
                  <a:srgbClr val="000000"/>
                </a:solidFill>
                <a:latin typeface="Calibri"/>
                <a:ea typeface="DejaVu Sans"/>
              </a:rPr>
              <a:t>Chaque régime se caractérise par des bénéficiaires, des coûts admissibles, des conditions, des intensités (taux maximum), budget (plafond) et différents seuils bien définis. </a:t>
            </a:r>
            <a:endParaRPr b="0" lang="fr-FR" sz="1500" spc="-1" strike="noStrike">
              <a:latin typeface="Arial"/>
            </a:endParaRPr>
          </a:p>
          <a:p>
            <a:pPr>
              <a:lnSpc>
                <a:spcPct val="100000"/>
              </a:lnSpc>
              <a:spcBef>
                <a:spcPts val="1001"/>
              </a:spcBef>
            </a:pPr>
            <a:r>
              <a:rPr b="0" lang="fr-FR" sz="1500" spc="-1" strike="noStrike">
                <a:solidFill>
                  <a:srgbClr val="000000"/>
                </a:solidFill>
                <a:latin typeface="Calibri"/>
                <a:ea typeface="DejaVu Sans"/>
              </a:rPr>
              <a:t>La vérification des compteurs explique les déclarations préalables et la constitution du réseau des aides agricoles, interface entre la DGPE et les autorités locales qui octroyent ces aides : services déconcentrés de l’État et collectivités territoriales (CT).</a:t>
            </a:r>
            <a:endParaRPr b="0" lang="fr-FR" sz="1500" spc="-1" strike="noStrike">
              <a:latin typeface="Arial"/>
            </a:endParaRPr>
          </a:p>
          <a:p>
            <a:pPr>
              <a:lnSpc>
                <a:spcPct val="100000"/>
              </a:lnSpc>
              <a:spcBef>
                <a:spcPts val="1001"/>
              </a:spcBef>
            </a:pPr>
            <a:r>
              <a:rPr b="0" lang="fr-FR" sz="1500" spc="-1" strike="noStrike">
                <a:solidFill>
                  <a:srgbClr val="000000"/>
                </a:solidFill>
                <a:latin typeface="Calibri"/>
                <a:ea typeface="DejaVu Sans"/>
              </a:rPr>
              <a:t>Le dépassement des budgets ou le non-respect des seuils d’un régime peuvent conduire la Commission à déclarer illégale les aides qui en dépendent.</a:t>
            </a:r>
            <a:endParaRPr b="0" lang="fr-FR" sz="1500" spc="-1" strike="noStrike">
              <a:latin typeface="Arial"/>
            </a:endParaRPr>
          </a:p>
          <a:p>
            <a:pPr>
              <a:lnSpc>
                <a:spcPct val="100000"/>
              </a:lnSpc>
              <a:spcBef>
                <a:spcPts val="1001"/>
              </a:spcBef>
            </a:pPr>
            <a:endParaRPr b="0" lang="fr-FR" sz="1500" spc="-1" strike="noStrike">
              <a:latin typeface="Arial"/>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3" name="CustomShape 1"/>
          <p:cNvSpPr/>
          <p:nvPr/>
        </p:nvSpPr>
        <p:spPr>
          <a:xfrm>
            <a:off x="3441600" y="365040"/>
            <a:ext cx="7902360" cy="131544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4. Les aides d’État : définition et description</a:t>
            </a:r>
            <a:endParaRPr b="0" lang="fr-FR" sz="1800" spc="-1" strike="noStrike">
              <a:latin typeface="Arial"/>
            </a:endParaRPr>
          </a:p>
        </p:txBody>
      </p:sp>
      <p:sp>
        <p:nvSpPr>
          <p:cNvPr id="114" name="CustomShape 2"/>
          <p:cNvSpPr/>
          <p:nvPr/>
        </p:nvSpPr>
        <p:spPr>
          <a:xfrm>
            <a:off x="838440" y="1689480"/>
            <a:ext cx="10505520" cy="4341240"/>
          </a:xfrm>
          <a:prstGeom prst="rect">
            <a:avLst/>
          </a:prstGeom>
          <a:noFill/>
          <a:ln>
            <a:noFill/>
          </a:ln>
        </p:spPr>
        <p:style>
          <a:lnRef idx="0"/>
          <a:fillRef idx="0"/>
          <a:effectRef idx="0"/>
          <a:fontRef idx="minor"/>
        </p:style>
      </p:sp>
      <p:pic>
        <p:nvPicPr>
          <p:cNvPr id="115" name="Espace réservé du contenu 3" descr=""/>
          <p:cNvPicPr/>
          <p:nvPr/>
        </p:nvPicPr>
        <p:blipFill>
          <a:blip r:embed="rId1"/>
          <a:stretch/>
        </p:blipFill>
        <p:spPr>
          <a:xfrm>
            <a:off x="0" y="419040"/>
            <a:ext cx="2485440" cy="870840"/>
          </a:xfrm>
          <a:prstGeom prst="rect">
            <a:avLst/>
          </a:prstGeom>
          <a:ln>
            <a:noFill/>
          </a:ln>
        </p:spPr>
      </p:pic>
      <p:sp>
        <p:nvSpPr>
          <p:cNvPr id="116" name="CustomShape 3"/>
          <p:cNvSpPr/>
          <p:nvPr/>
        </p:nvSpPr>
        <p:spPr>
          <a:xfrm>
            <a:off x="1224000" y="1808280"/>
            <a:ext cx="11060280" cy="4469400"/>
          </a:xfrm>
          <a:prstGeom prst="rect">
            <a:avLst/>
          </a:prstGeom>
          <a:noFill/>
          <a:ln>
            <a:noFill/>
          </a:ln>
        </p:spPr>
        <p:style>
          <a:lnRef idx="0"/>
          <a:fillRef idx="0"/>
          <a:effectRef idx="0"/>
          <a:fontRef idx="minor"/>
        </p:style>
        <p:txBody>
          <a:bodyPr lIns="90000" rIns="90000" tIns="45000" bIns="45000"/>
          <a:p>
            <a:pPr>
              <a:lnSpc>
                <a:spcPct val="100000"/>
              </a:lnSpc>
              <a:spcBef>
                <a:spcPts val="1001"/>
              </a:spcBef>
            </a:pPr>
            <a:r>
              <a:rPr b="0" lang="fr-FR" sz="2000" spc="-1" strike="noStrike">
                <a:solidFill>
                  <a:srgbClr val="000000"/>
                </a:solidFill>
                <a:latin typeface="Calibri"/>
                <a:ea typeface="DejaVu Sans"/>
              </a:rPr>
              <a:t>4.2 Description</a:t>
            </a:r>
            <a:endParaRPr b="0" lang="fr-FR" sz="2000" spc="-1" strike="noStrike">
              <a:latin typeface="Arial"/>
            </a:endParaRPr>
          </a:p>
          <a:p>
            <a:pPr>
              <a:lnSpc>
                <a:spcPct val="100000"/>
              </a:lnSpc>
              <a:spcBef>
                <a:spcPts val="1001"/>
              </a:spcBef>
            </a:pPr>
            <a:r>
              <a:rPr b="0" lang="fr-FR" sz="1500" spc="-1" strike="noStrike">
                <a:solidFill>
                  <a:srgbClr val="000000"/>
                </a:solidFill>
                <a:latin typeface="Calibri"/>
                <a:ea typeface="DejaVu Sans"/>
              </a:rPr>
              <a:t>4.2.3 Une liste de régimes potentiellement extensible</a:t>
            </a:r>
            <a:endParaRPr b="0" lang="fr-FR" sz="1500" spc="-1" strike="noStrike">
              <a:latin typeface="Arial"/>
            </a:endParaRPr>
          </a:p>
          <a:p>
            <a:pPr>
              <a:lnSpc>
                <a:spcPct val="100000"/>
              </a:lnSpc>
              <a:spcBef>
                <a:spcPts val="1001"/>
              </a:spcBef>
            </a:pPr>
            <a:endParaRPr b="0" lang="fr-FR" sz="1500" spc="-1" strike="noStrike">
              <a:latin typeface="Arial"/>
            </a:endParaRPr>
          </a:p>
          <a:p>
            <a:pPr>
              <a:lnSpc>
                <a:spcPct val="100000"/>
              </a:lnSpc>
              <a:spcBef>
                <a:spcPts val="1001"/>
              </a:spcBef>
            </a:pPr>
            <a:r>
              <a:rPr b="0" lang="fr-FR" sz="1500" spc="-1" strike="noStrike">
                <a:solidFill>
                  <a:srgbClr val="000000"/>
                </a:solidFill>
                <a:latin typeface="Calibri"/>
                <a:ea typeface="DejaVu Sans"/>
              </a:rPr>
              <a:t>Les collectivités territoriales ont la possibilité de notifier leurs propres régimes d’aides ; elles ont les mêmes obligations que les SD</a:t>
            </a:r>
            <a:endParaRPr b="0" lang="fr-FR" sz="1500" spc="-1" strike="noStrike">
              <a:latin typeface="Arial"/>
            </a:endParaRPr>
          </a:p>
          <a:p>
            <a:pPr>
              <a:lnSpc>
                <a:spcPct val="100000"/>
              </a:lnSpc>
              <a:spcBef>
                <a:spcPts val="1001"/>
              </a:spcBef>
            </a:pPr>
            <a:endParaRPr b="0" lang="fr-FR" sz="1500" spc="-1" strike="noStrike">
              <a:latin typeface="Arial"/>
            </a:endParaRPr>
          </a:p>
          <a:p>
            <a:pPr>
              <a:lnSpc>
                <a:spcPct val="100000"/>
              </a:lnSpc>
              <a:spcBef>
                <a:spcPts val="1001"/>
              </a:spcBef>
            </a:pPr>
            <a:r>
              <a:rPr b="0" lang="fr-FR" sz="1500" spc="-1" strike="noStrike">
                <a:solidFill>
                  <a:srgbClr val="000000"/>
                </a:solidFill>
                <a:latin typeface="Calibri"/>
                <a:ea typeface="DejaVu Sans"/>
              </a:rPr>
              <a:t>Pour les trouver, les liens internet : </a:t>
            </a:r>
            <a:endParaRPr b="0" lang="fr-FR" sz="1500" spc="-1" strike="noStrike">
              <a:latin typeface="Arial"/>
            </a:endParaRPr>
          </a:p>
          <a:p>
            <a:pPr>
              <a:lnSpc>
                <a:spcPct val="100000"/>
              </a:lnSpc>
              <a:spcBef>
                <a:spcPts val="1001"/>
              </a:spcBef>
            </a:pPr>
            <a:r>
              <a:rPr b="0" lang="fr-FR" sz="1500" spc="-1" strike="noStrike" u="sng">
                <a:solidFill>
                  <a:srgbClr val="0000ff"/>
                </a:solidFill>
                <a:uFillTx/>
                <a:latin typeface="Calibri"/>
                <a:ea typeface="DejaVu Sans"/>
                <a:hlinkClick r:id="rId2"/>
              </a:rPr>
              <a:t>https://agriculture.gouv.fr/regimes-daides-detat-regimes-en-vigueur-et-projets-de-notification-ou-dinformation-la-commission</a:t>
            </a:r>
            <a:endParaRPr b="0" lang="fr-FR" sz="1500" spc="-1" strike="noStrike">
              <a:latin typeface="Arial"/>
            </a:endParaRPr>
          </a:p>
          <a:p>
            <a:pPr>
              <a:lnSpc>
                <a:spcPct val="100000"/>
              </a:lnSpc>
              <a:spcBef>
                <a:spcPts val="1001"/>
              </a:spcBef>
            </a:pPr>
            <a:r>
              <a:rPr b="0" lang="fr-FR" sz="1500" spc="-1" strike="noStrike" u="sng">
                <a:solidFill>
                  <a:srgbClr val="0000ff"/>
                </a:solidFill>
                <a:uFillTx/>
                <a:latin typeface="Calibri"/>
                <a:ea typeface="DejaVu Sans"/>
                <a:hlinkClick r:id="rId3"/>
              </a:rPr>
              <a:t>https://www.europe-en-france.gouv.fr/fr/aides-d-etat</a:t>
            </a:r>
            <a:endParaRPr b="0" lang="fr-FR" sz="1500" spc="-1" strike="noStrike">
              <a:latin typeface="Arial"/>
            </a:endParaRPr>
          </a:p>
          <a:p>
            <a:pPr>
              <a:lnSpc>
                <a:spcPct val="100000"/>
              </a:lnSpc>
              <a:spcBef>
                <a:spcPts val="1001"/>
              </a:spcBef>
            </a:pPr>
            <a:r>
              <a:rPr b="0" lang="fr-FR" sz="1500" spc="-1" strike="noStrike" u="sng">
                <a:solidFill>
                  <a:srgbClr val="0000ff"/>
                </a:solidFill>
                <a:uFillTx/>
                <a:latin typeface="Calibri"/>
                <a:ea typeface="DejaVu Sans"/>
                <a:hlinkClick r:id="rId4"/>
              </a:rPr>
              <a:t>https://competition-cases.ec.europa.eu/latest-updates/SA</a:t>
            </a:r>
            <a:endParaRPr b="0" lang="fr-FR" sz="1500" spc="-1" strike="noStrike">
              <a:latin typeface="Arial"/>
            </a:endParaRPr>
          </a:p>
          <a:p>
            <a:pPr>
              <a:lnSpc>
                <a:spcPct val="100000"/>
              </a:lnSpc>
              <a:spcBef>
                <a:spcPts val="1001"/>
              </a:spcBef>
            </a:pPr>
            <a:r>
              <a:rPr b="0" lang="fr-FR" sz="1500" spc="-1" strike="noStrike" u="sng">
                <a:solidFill>
                  <a:srgbClr val="0000ff"/>
                </a:solidFill>
                <a:uFillTx/>
                <a:latin typeface="Calibri"/>
                <a:ea typeface="DejaVu Sans"/>
                <a:hlinkClick r:id="rId5"/>
              </a:rPr>
              <a:t>https://agriculture.gouv.fr/regimes-daides-detat-regimes-en-vigueur-et-projets-de-notification-ou-dinformation-la-commission</a:t>
            </a:r>
            <a:endParaRPr b="0" lang="fr-FR" sz="1500" spc="-1" strike="noStrike">
              <a:latin typeface="Arial"/>
            </a:endParaRPr>
          </a:p>
          <a:p>
            <a:pPr>
              <a:lnSpc>
                <a:spcPct val="100000"/>
              </a:lnSpc>
              <a:spcBef>
                <a:spcPts val="1001"/>
              </a:spcBef>
            </a:pPr>
            <a:endParaRPr b="0" lang="fr-FR" sz="1500" spc="-1" strike="noStrike">
              <a:latin typeface="Arial"/>
            </a:endParaRPr>
          </a:p>
          <a:p>
            <a:pPr>
              <a:lnSpc>
                <a:spcPct val="100000"/>
              </a:lnSpc>
              <a:spcBef>
                <a:spcPts val="1001"/>
              </a:spcBef>
            </a:pPr>
            <a:endParaRPr b="0" lang="fr-FR" sz="1500" spc="-1" strike="noStrike">
              <a:latin typeface="Arial"/>
            </a:endParaRPr>
          </a:p>
          <a:p>
            <a:pPr>
              <a:lnSpc>
                <a:spcPct val="100000"/>
              </a:lnSpc>
              <a:spcBef>
                <a:spcPts val="1001"/>
              </a:spcBef>
            </a:pPr>
            <a:endParaRPr b="0" lang="fr-FR" sz="1500" spc="-1" strike="noStrike">
              <a:latin typeface="Arial"/>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7" name="CustomShape 1"/>
          <p:cNvSpPr/>
          <p:nvPr/>
        </p:nvSpPr>
        <p:spPr>
          <a:xfrm>
            <a:off x="3441600" y="365040"/>
            <a:ext cx="7902360" cy="131544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5. Les aides « de minimis »</a:t>
            </a:r>
            <a:endParaRPr b="0" lang="fr-FR" sz="1800" spc="-1" strike="noStrike">
              <a:latin typeface="Arial"/>
            </a:endParaRPr>
          </a:p>
        </p:txBody>
      </p:sp>
      <p:sp>
        <p:nvSpPr>
          <p:cNvPr id="118" name="CustomShape 2"/>
          <p:cNvSpPr/>
          <p:nvPr/>
        </p:nvSpPr>
        <p:spPr>
          <a:xfrm>
            <a:off x="838440" y="1689480"/>
            <a:ext cx="10505520" cy="4341240"/>
          </a:xfrm>
          <a:prstGeom prst="rect">
            <a:avLst/>
          </a:prstGeom>
          <a:noFill/>
          <a:ln>
            <a:noFill/>
          </a:ln>
        </p:spPr>
        <p:style>
          <a:lnRef idx="0"/>
          <a:fillRef idx="0"/>
          <a:effectRef idx="0"/>
          <a:fontRef idx="minor"/>
        </p:style>
      </p:sp>
      <p:pic>
        <p:nvPicPr>
          <p:cNvPr id="119" name="Espace réservé du contenu 3" descr=""/>
          <p:cNvPicPr/>
          <p:nvPr/>
        </p:nvPicPr>
        <p:blipFill>
          <a:blip r:embed="rId1"/>
          <a:stretch/>
        </p:blipFill>
        <p:spPr>
          <a:xfrm>
            <a:off x="0" y="419040"/>
            <a:ext cx="2485440" cy="870840"/>
          </a:xfrm>
          <a:prstGeom prst="rect">
            <a:avLst/>
          </a:prstGeom>
          <a:ln>
            <a:noFill/>
          </a:ln>
        </p:spPr>
      </p:pic>
      <p:sp>
        <p:nvSpPr>
          <p:cNvPr id="120" name="CustomShape 3"/>
          <p:cNvSpPr/>
          <p:nvPr/>
        </p:nvSpPr>
        <p:spPr>
          <a:xfrm>
            <a:off x="1224000" y="1808280"/>
            <a:ext cx="11060280" cy="4469400"/>
          </a:xfrm>
          <a:prstGeom prst="rect">
            <a:avLst/>
          </a:prstGeom>
          <a:noFill/>
          <a:ln>
            <a:noFill/>
          </a:ln>
        </p:spPr>
        <p:style>
          <a:lnRef idx="0"/>
          <a:fillRef idx="0"/>
          <a:effectRef idx="0"/>
          <a:fontRef idx="minor"/>
        </p:style>
        <p:txBody>
          <a:bodyPr lIns="90000" rIns="90000" tIns="45000" bIns="45000"/>
          <a:p>
            <a:pPr>
              <a:lnSpc>
                <a:spcPct val="100000"/>
              </a:lnSpc>
              <a:spcBef>
                <a:spcPts val="1001"/>
              </a:spcBef>
            </a:pPr>
            <a:r>
              <a:rPr b="0" lang="fr-FR" sz="1800" spc="-1" strike="noStrike">
                <a:solidFill>
                  <a:srgbClr val="000000"/>
                </a:solidFill>
                <a:latin typeface="Calibri"/>
                <a:ea typeface="DejaVu Sans"/>
              </a:rPr>
              <a:t>Les aides « de minimis » ne sont pas des aides d’État car elles ne sont pas considérées comme susceptibles de fausser la concurrence du fait de leurs faibles montants. Elles ont un plafond par bénéficiaire sur 3 exercices fiscaux glissants et, parfois, un plafond national sur la période . Elles ont plusieurs formes : exonérations fiscales ou subventions. Quatre réglements les encadrent.</a:t>
            </a:r>
            <a:endParaRPr b="0" lang="fr-FR" sz="1800" spc="-1" strike="noStrike">
              <a:latin typeface="Arial"/>
            </a:endParaRPr>
          </a:p>
          <a:p>
            <a:pPr>
              <a:lnSpc>
                <a:spcPct val="100000"/>
              </a:lnSpc>
              <a:spcBef>
                <a:spcPts val="1001"/>
              </a:spcBef>
            </a:pPr>
            <a:endParaRPr b="0" lang="fr-FR" sz="1800" spc="-1" strike="noStrike">
              <a:latin typeface="Arial"/>
            </a:endParaRPr>
          </a:p>
          <a:p>
            <a:pPr>
              <a:lnSpc>
                <a:spcPct val="100000"/>
              </a:lnSpc>
              <a:spcBef>
                <a:spcPts val="1001"/>
              </a:spcBef>
            </a:pPr>
            <a:endParaRPr b="0" lang="fr-FR" sz="1800" spc="-1" strike="noStrike">
              <a:latin typeface="Arial"/>
            </a:endParaRPr>
          </a:p>
          <a:p>
            <a:pPr>
              <a:lnSpc>
                <a:spcPct val="100000"/>
              </a:lnSpc>
              <a:spcBef>
                <a:spcPts val="1001"/>
              </a:spcBef>
            </a:pPr>
            <a:endParaRPr b="0" lang="fr-FR" sz="1800" spc="-1" strike="noStrike">
              <a:latin typeface="Arial"/>
            </a:endParaRPr>
          </a:p>
        </p:txBody>
      </p:sp>
      <p:graphicFrame>
        <p:nvGraphicFramePr>
          <p:cNvPr id="121" name="Table 4"/>
          <p:cNvGraphicFramePr/>
          <p:nvPr/>
        </p:nvGraphicFramePr>
        <p:xfrm>
          <a:off x="1152000" y="3024000"/>
          <a:ext cx="10511280" cy="2575440"/>
        </p:xfrm>
        <a:graphic>
          <a:graphicData uri="http://schemas.openxmlformats.org/drawingml/2006/table">
            <a:tbl>
              <a:tblPr/>
              <a:tblGrid>
                <a:gridCol w="3503880"/>
                <a:gridCol w="3503880"/>
                <a:gridCol w="3503880"/>
              </a:tblGrid>
              <a:tr h="303480">
                <a:tc>
                  <a:txBody>
                    <a:bodyPr lIns="90000" rIns="90000"/>
                    <a:p>
                      <a:r>
                        <a:rPr b="0" lang="fr-FR" sz="1500" spc="-1" strike="noStrike">
                          <a:latin typeface="Arial"/>
                        </a:rPr>
                        <a:t>Réglements de minimis</a:t>
                      </a:r>
                      <a:endParaRPr b="0" lang="fr-FR" sz="15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p>
                      <a:r>
                        <a:rPr b="0" lang="fr-FR" sz="1500" spc="-1" strike="noStrike">
                          <a:latin typeface="Arial"/>
                        </a:rPr>
                        <a:t>Plafond individuel</a:t>
                      </a:r>
                      <a:endParaRPr b="0" lang="fr-FR" sz="15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p>
                      <a:r>
                        <a:rPr b="0" lang="fr-FR" sz="1500" spc="-1" strike="noStrike">
                          <a:latin typeface="Arial"/>
                        </a:rPr>
                        <a:t>Plafond national</a:t>
                      </a:r>
                      <a:endParaRPr b="0" lang="fr-FR" sz="15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15160">
                <a:tc>
                  <a:txBody>
                    <a:bodyPr lIns="90000" rIns="90000"/>
                    <a:p>
                      <a:r>
                        <a:rPr b="0" lang="fr-FR" sz="1500" spc="-1" strike="noStrike">
                          <a:latin typeface="Arial"/>
                        </a:rPr>
                        <a:t>R(UE) 2023/2831 général ou entreprise</a:t>
                      </a:r>
                      <a:endParaRPr b="0" lang="fr-FR" sz="15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r>
                        <a:rPr b="0" lang="fr-FR" sz="1500" spc="-1" strike="noStrike">
                          <a:latin typeface="Arial"/>
                        </a:rPr>
                        <a:t>300. 000 €</a:t>
                      </a:r>
                      <a:endParaRPr b="0" lang="fr-FR" sz="15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r>
                        <a:rPr b="0" lang="fr-FR" sz="1500" spc="-1" strike="noStrike">
                          <a:latin typeface="Arial"/>
                        </a:rPr>
                        <a:t>Pas de plafond national</a:t>
                      </a:r>
                      <a:endParaRPr b="0" lang="fr-FR" sz="15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726840">
                <a:tc>
                  <a:txBody>
                    <a:bodyPr lIns="90000" rIns="90000"/>
                    <a:p>
                      <a:r>
                        <a:rPr b="0" lang="fr-FR" sz="1500" spc="-1" strike="noStrike">
                          <a:latin typeface="Arial"/>
                        </a:rPr>
                        <a:t>R(UE) 2019/316 modifiant le R(UE) 1408/2013 relatif aux aides de minimis agricole</a:t>
                      </a:r>
                      <a:endParaRPr b="0" lang="fr-FR" sz="15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r>
                        <a:rPr b="0" lang="fr-FR" sz="1500" spc="-1" strike="noStrike">
                          <a:latin typeface="Arial"/>
                        </a:rPr>
                        <a:t> </a:t>
                      </a:r>
                      <a:r>
                        <a:rPr b="0" lang="fr-FR" sz="1500" spc="-1" strike="noStrike">
                          <a:latin typeface="Arial"/>
                        </a:rPr>
                        <a:t>20.000 €</a:t>
                      </a:r>
                      <a:endParaRPr b="0" lang="fr-FR" sz="15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r>
                        <a:rPr b="0" lang="fr-FR" sz="1500" spc="-1" strike="noStrike">
                          <a:latin typeface="Arial"/>
                        </a:rPr>
                        <a:t>932.709.458 €</a:t>
                      </a:r>
                      <a:endParaRPr b="0" lang="fr-FR" sz="15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03480">
                <a:tc>
                  <a:txBody>
                    <a:bodyPr lIns="90000" rIns="90000"/>
                    <a:p>
                      <a:r>
                        <a:rPr b="0" lang="fr-FR" sz="1500" spc="-1" strike="noStrike">
                          <a:latin typeface="Arial"/>
                        </a:rPr>
                        <a:t>R(UE) 717/2014 pêche et aquaculture</a:t>
                      </a:r>
                      <a:endParaRPr b="0" lang="fr-FR" sz="15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r>
                        <a:rPr b="0" lang="fr-FR" sz="1500" spc="-1" strike="noStrike">
                          <a:latin typeface="Arial"/>
                        </a:rPr>
                        <a:t> </a:t>
                      </a:r>
                      <a:r>
                        <a:rPr b="0" lang="fr-FR" sz="1500" spc="-1" strike="noStrike">
                          <a:latin typeface="Arial"/>
                        </a:rPr>
                        <a:t>30.000 €</a:t>
                      </a:r>
                      <a:endParaRPr b="0" lang="fr-FR" sz="15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r>
                        <a:rPr b="0" lang="fr-FR" sz="1500" spc="-1" strike="noStrike">
                          <a:latin typeface="Arial"/>
                        </a:rPr>
                        <a:t>112.550.000 €</a:t>
                      </a:r>
                      <a:endParaRPr b="0" lang="fr-FR" sz="15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726840">
                <a:tc>
                  <a:txBody>
                    <a:bodyPr lIns="90000" rIns="90000"/>
                    <a:p>
                      <a:r>
                        <a:rPr b="0" lang="fr-FR" sz="1500" spc="-1" strike="noStrike">
                          <a:latin typeface="Arial"/>
                        </a:rPr>
                        <a:t>R(UE) 2018/1923 modifiant le 2012/360 relatif aux aides de minimis SIEG</a:t>
                      </a:r>
                      <a:endParaRPr b="0" lang="fr-FR" sz="15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r>
                        <a:rPr b="0" lang="fr-FR" sz="1500" spc="-1" strike="noStrike">
                          <a:latin typeface="Arial"/>
                        </a:rPr>
                        <a:t>500.000 €</a:t>
                      </a:r>
                      <a:endParaRPr b="0" lang="fr-FR" sz="15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r>
                        <a:rPr b="0" lang="fr-FR" sz="1500" spc="-1" strike="noStrike">
                          <a:latin typeface="Arial"/>
                        </a:rPr>
                        <a:t>Pas de plafond national</a:t>
                      </a:r>
                      <a:endParaRPr b="0" lang="fr-FR" sz="15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2" name="CustomShape 1"/>
          <p:cNvSpPr/>
          <p:nvPr/>
        </p:nvSpPr>
        <p:spPr>
          <a:xfrm>
            <a:off x="3441600" y="365040"/>
            <a:ext cx="7902360" cy="131544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6. La hiérarchie des normes et l’utilisation des aides d’Etat</a:t>
            </a:r>
            <a:endParaRPr b="0" lang="fr-FR" sz="1800" spc="-1" strike="noStrike">
              <a:latin typeface="Arial"/>
            </a:endParaRPr>
          </a:p>
        </p:txBody>
      </p:sp>
      <p:sp>
        <p:nvSpPr>
          <p:cNvPr id="123" name="CustomShape 2"/>
          <p:cNvSpPr/>
          <p:nvPr/>
        </p:nvSpPr>
        <p:spPr>
          <a:xfrm>
            <a:off x="838080" y="1825560"/>
            <a:ext cx="10505520" cy="4341240"/>
          </a:xfrm>
          <a:prstGeom prst="rect">
            <a:avLst/>
          </a:prstGeom>
          <a:noFill/>
          <a:ln>
            <a:noFill/>
          </a:ln>
        </p:spPr>
        <p:style>
          <a:lnRef idx="0"/>
          <a:fillRef idx="0"/>
          <a:effectRef idx="0"/>
          <a:fontRef idx="minor"/>
        </p:style>
      </p:sp>
      <p:pic>
        <p:nvPicPr>
          <p:cNvPr id="124" name="Espace réservé du contenu 3" descr=""/>
          <p:cNvPicPr/>
          <p:nvPr/>
        </p:nvPicPr>
        <p:blipFill>
          <a:blip r:embed="rId1"/>
          <a:stretch/>
        </p:blipFill>
        <p:spPr>
          <a:xfrm>
            <a:off x="0" y="419040"/>
            <a:ext cx="2485440" cy="870840"/>
          </a:xfrm>
          <a:prstGeom prst="rect">
            <a:avLst/>
          </a:prstGeom>
          <a:ln>
            <a:noFill/>
          </a:ln>
        </p:spPr>
      </p:pic>
      <p:sp>
        <p:nvSpPr>
          <p:cNvPr id="125" name="CustomShape 3"/>
          <p:cNvSpPr/>
          <p:nvPr/>
        </p:nvSpPr>
        <p:spPr>
          <a:xfrm>
            <a:off x="704880" y="1551960"/>
            <a:ext cx="10825560" cy="4074120"/>
          </a:xfrm>
          <a:prstGeom prst="rect">
            <a:avLst/>
          </a:prstGeom>
          <a:noFill/>
          <a:ln>
            <a:noFill/>
          </a:ln>
        </p:spPr>
        <p:style>
          <a:lnRef idx="0"/>
          <a:fillRef idx="0"/>
          <a:effectRef idx="0"/>
          <a:fontRef idx="minor"/>
        </p:style>
        <p:txBody>
          <a:bodyPr lIns="90000" rIns="90000" tIns="45000" bIns="45000"/>
          <a:p>
            <a:pPr>
              <a:lnSpc>
                <a:spcPct val="100000"/>
              </a:lnSpc>
              <a:spcBef>
                <a:spcPts val="1001"/>
              </a:spcBef>
            </a:pPr>
            <a:r>
              <a:rPr b="0" lang="fr-FR" sz="2000" spc="-1" strike="noStrike">
                <a:solidFill>
                  <a:srgbClr val="000000"/>
                </a:solidFill>
                <a:latin typeface="Calibri"/>
                <a:ea typeface="DejaVu Sans"/>
              </a:rPr>
              <a:t>6.1 La hiérarchie des normes</a:t>
            </a:r>
            <a:endParaRPr b="0" lang="fr-FR" sz="2000" spc="-1" strike="noStrike">
              <a:latin typeface="Arial"/>
            </a:endParaRPr>
          </a:p>
          <a:p>
            <a:pPr>
              <a:lnSpc>
                <a:spcPct val="100000"/>
              </a:lnSpc>
              <a:spcBef>
                <a:spcPts val="1001"/>
              </a:spcBef>
            </a:pPr>
            <a:r>
              <a:rPr b="0" lang="fr-FR" sz="1400" spc="-1" strike="noStrike">
                <a:solidFill>
                  <a:srgbClr val="000000"/>
                </a:solidFill>
                <a:latin typeface="Calibri"/>
                <a:ea typeface="DejaVu Sans"/>
              </a:rPr>
              <a:t>Lorsque l’aide s’inscrit dans le champ concurrentiel</a:t>
            </a:r>
            <a:endParaRPr b="0" lang="fr-FR" sz="1400" spc="-1" strike="noStrike">
              <a:latin typeface="Arial"/>
            </a:endParaRPr>
          </a:p>
          <a:p>
            <a:pPr>
              <a:lnSpc>
                <a:spcPct val="100000"/>
              </a:lnSpc>
              <a:spcBef>
                <a:spcPts val="1001"/>
              </a:spcBef>
            </a:pPr>
            <a:r>
              <a:rPr b="0" lang="fr-FR" sz="1100" spc="-1" strike="noStrike">
                <a:solidFill>
                  <a:srgbClr val="000000"/>
                </a:solidFill>
                <a:latin typeface="Calibri"/>
                <a:ea typeface="DejaVu Sans"/>
              </a:rPr>
              <a:t>1. TFUE</a:t>
            </a:r>
            <a:endParaRPr b="0" lang="fr-FR" sz="1100" spc="-1" strike="noStrike">
              <a:latin typeface="Arial"/>
            </a:endParaRPr>
          </a:p>
          <a:p>
            <a:pPr>
              <a:lnSpc>
                <a:spcPct val="100000"/>
              </a:lnSpc>
              <a:spcBef>
                <a:spcPts val="1001"/>
              </a:spcBef>
            </a:pPr>
            <a:r>
              <a:rPr b="0" lang="fr-FR" sz="1100" spc="-1" strike="noStrike">
                <a:solidFill>
                  <a:srgbClr val="000000"/>
                </a:solidFill>
                <a:latin typeface="Calibri"/>
                <a:ea typeface="DejaVu Sans"/>
              </a:rPr>
              <a:t>2. Le R(UE)</a:t>
            </a:r>
            <a:endParaRPr b="0" lang="fr-FR" sz="1100" spc="-1" strike="noStrike">
              <a:latin typeface="Arial"/>
            </a:endParaRPr>
          </a:p>
          <a:p>
            <a:pPr>
              <a:lnSpc>
                <a:spcPct val="100000"/>
              </a:lnSpc>
              <a:spcBef>
                <a:spcPts val="1001"/>
              </a:spcBef>
            </a:pPr>
            <a:r>
              <a:rPr b="0" lang="fr-FR" sz="1100" spc="-1" strike="noStrike">
                <a:solidFill>
                  <a:srgbClr val="000000"/>
                </a:solidFill>
                <a:latin typeface="Calibri"/>
                <a:ea typeface="DejaVu Sans"/>
              </a:rPr>
              <a:t>3. Le régime SA n° </a:t>
            </a:r>
            <a:endParaRPr b="0" lang="fr-FR" sz="1100" spc="-1" strike="noStrike">
              <a:latin typeface="Arial"/>
            </a:endParaRPr>
          </a:p>
          <a:p>
            <a:pPr>
              <a:lnSpc>
                <a:spcPct val="100000"/>
              </a:lnSpc>
              <a:spcBef>
                <a:spcPts val="1001"/>
              </a:spcBef>
            </a:pPr>
            <a:r>
              <a:rPr b="0" lang="fr-FR" sz="1100" spc="-1" strike="noStrike">
                <a:solidFill>
                  <a:srgbClr val="000000"/>
                </a:solidFill>
                <a:latin typeface="Calibri"/>
                <a:ea typeface="DejaVu Sans"/>
              </a:rPr>
              <a:t>4. Les lois nationales</a:t>
            </a:r>
            <a:endParaRPr b="0" lang="fr-FR" sz="1100" spc="-1" strike="noStrike">
              <a:latin typeface="Arial"/>
            </a:endParaRPr>
          </a:p>
          <a:p>
            <a:pPr>
              <a:lnSpc>
                <a:spcPct val="100000"/>
              </a:lnSpc>
              <a:spcBef>
                <a:spcPts val="1001"/>
              </a:spcBef>
            </a:pPr>
            <a:r>
              <a:rPr b="0" lang="fr-FR" sz="1100" spc="-1" strike="noStrike">
                <a:solidFill>
                  <a:srgbClr val="000000"/>
                </a:solidFill>
                <a:latin typeface="Calibri"/>
                <a:ea typeface="DejaVu Sans"/>
              </a:rPr>
              <a:t>5. Les décrets nationaux</a:t>
            </a:r>
            <a:endParaRPr b="0" lang="fr-FR" sz="1100" spc="-1" strike="noStrike">
              <a:latin typeface="Arial"/>
            </a:endParaRPr>
          </a:p>
          <a:p>
            <a:pPr>
              <a:lnSpc>
                <a:spcPct val="100000"/>
              </a:lnSpc>
              <a:spcBef>
                <a:spcPts val="1001"/>
              </a:spcBef>
            </a:pPr>
            <a:r>
              <a:rPr b="0" lang="fr-FR" sz="1100" spc="-1" strike="noStrike">
                <a:solidFill>
                  <a:srgbClr val="000000"/>
                </a:solidFill>
                <a:latin typeface="Calibri"/>
                <a:ea typeface="DejaVu Sans"/>
              </a:rPr>
              <a:t>6. L’instruction technique de la mesure</a:t>
            </a:r>
            <a:endParaRPr b="0" lang="fr-FR" sz="1100" spc="-1" strike="noStrike">
              <a:latin typeface="Arial"/>
            </a:endParaRPr>
          </a:p>
          <a:p>
            <a:pPr>
              <a:lnSpc>
                <a:spcPct val="100000"/>
              </a:lnSpc>
              <a:spcBef>
                <a:spcPts val="1001"/>
              </a:spcBef>
            </a:pPr>
            <a:r>
              <a:rPr b="0" lang="fr-FR" sz="1100" spc="-1" strike="noStrike">
                <a:solidFill>
                  <a:srgbClr val="000000"/>
                </a:solidFill>
                <a:latin typeface="Calibri"/>
                <a:ea typeface="DejaVu Sans"/>
              </a:rPr>
              <a:t>7. Les arrêtés préfectoraux</a:t>
            </a:r>
            <a:endParaRPr b="0" lang="fr-FR" sz="1100" spc="-1" strike="noStrike">
              <a:latin typeface="Arial"/>
            </a:endParaRPr>
          </a:p>
          <a:p>
            <a:pPr>
              <a:lnSpc>
                <a:spcPct val="100000"/>
              </a:lnSpc>
              <a:spcBef>
                <a:spcPts val="1001"/>
              </a:spcBef>
            </a:pPr>
            <a:r>
              <a:rPr b="0" lang="fr-FR" sz="1100" spc="-1" strike="noStrike">
                <a:solidFill>
                  <a:srgbClr val="000000"/>
                </a:solidFill>
                <a:latin typeface="Calibri"/>
                <a:ea typeface="DejaVu Sans"/>
              </a:rPr>
              <a:t>8. L’appel à propositions/projets</a:t>
            </a:r>
            <a:endParaRPr b="0" lang="fr-FR" sz="1100" spc="-1" strike="noStrike">
              <a:latin typeface="Arial"/>
            </a:endParaRPr>
          </a:p>
          <a:p>
            <a:pPr>
              <a:lnSpc>
                <a:spcPct val="100000"/>
              </a:lnSpc>
              <a:spcBef>
                <a:spcPts val="1001"/>
              </a:spcBef>
            </a:pPr>
            <a:r>
              <a:rPr b="0" lang="fr-FR" sz="1100" spc="-1" strike="noStrike">
                <a:solidFill>
                  <a:srgbClr val="000000"/>
                </a:solidFill>
                <a:latin typeface="Calibri"/>
                <a:ea typeface="DejaVu Sans"/>
              </a:rPr>
              <a:t>9. Le dépôt du dossier de demande (date antérieure au début des travaux)</a:t>
            </a:r>
            <a:endParaRPr b="0" lang="fr-FR" sz="1100" spc="-1" strike="noStrike">
              <a:latin typeface="Arial"/>
            </a:endParaRPr>
          </a:p>
          <a:p>
            <a:pPr>
              <a:lnSpc>
                <a:spcPct val="100000"/>
              </a:lnSpc>
              <a:spcBef>
                <a:spcPts val="1001"/>
              </a:spcBef>
            </a:pPr>
            <a:r>
              <a:rPr b="0" lang="fr-FR" sz="1100" spc="-1" strike="noStrike">
                <a:solidFill>
                  <a:srgbClr val="000000"/>
                </a:solidFill>
                <a:latin typeface="Calibri"/>
                <a:ea typeface="DejaVu Sans"/>
              </a:rPr>
              <a:t>10 L’instance de programmation de l’aide (date de réunion de l’instance de programmation)</a:t>
            </a:r>
            <a:endParaRPr b="0" lang="fr-FR" sz="1100" spc="-1" strike="noStrike">
              <a:latin typeface="Arial"/>
            </a:endParaRPr>
          </a:p>
          <a:p>
            <a:pPr>
              <a:lnSpc>
                <a:spcPct val="100000"/>
              </a:lnSpc>
              <a:spcBef>
                <a:spcPts val="1001"/>
              </a:spcBef>
            </a:pPr>
            <a:endParaRPr b="0" lang="fr-FR" sz="1100" spc="-1" strike="noStrike">
              <a:latin typeface="Arial"/>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6" name="CustomShape 1"/>
          <p:cNvSpPr/>
          <p:nvPr/>
        </p:nvSpPr>
        <p:spPr>
          <a:xfrm>
            <a:off x="3441600" y="365040"/>
            <a:ext cx="7902360" cy="131544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6. La hiérarchie des normes et l’utilisation des aides d’Etat</a:t>
            </a:r>
            <a:endParaRPr b="0" lang="fr-FR" sz="1800" spc="-1" strike="noStrike">
              <a:latin typeface="Arial"/>
            </a:endParaRPr>
          </a:p>
        </p:txBody>
      </p:sp>
      <p:sp>
        <p:nvSpPr>
          <p:cNvPr id="127" name="CustomShape 2"/>
          <p:cNvSpPr/>
          <p:nvPr/>
        </p:nvSpPr>
        <p:spPr>
          <a:xfrm>
            <a:off x="838080" y="1825560"/>
            <a:ext cx="10505520" cy="4341240"/>
          </a:xfrm>
          <a:prstGeom prst="rect">
            <a:avLst/>
          </a:prstGeom>
          <a:noFill/>
          <a:ln>
            <a:noFill/>
          </a:ln>
        </p:spPr>
        <p:style>
          <a:lnRef idx="0"/>
          <a:fillRef idx="0"/>
          <a:effectRef idx="0"/>
          <a:fontRef idx="minor"/>
        </p:style>
      </p:sp>
      <p:pic>
        <p:nvPicPr>
          <p:cNvPr id="128" name="Espace réservé du contenu 3" descr=""/>
          <p:cNvPicPr/>
          <p:nvPr/>
        </p:nvPicPr>
        <p:blipFill>
          <a:blip r:embed="rId1"/>
          <a:stretch/>
        </p:blipFill>
        <p:spPr>
          <a:xfrm>
            <a:off x="0" y="419040"/>
            <a:ext cx="2485440" cy="870840"/>
          </a:xfrm>
          <a:prstGeom prst="rect">
            <a:avLst/>
          </a:prstGeom>
          <a:ln>
            <a:noFill/>
          </a:ln>
        </p:spPr>
      </p:pic>
      <p:sp>
        <p:nvSpPr>
          <p:cNvPr id="129" name="CustomShape 3"/>
          <p:cNvSpPr/>
          <p:nvPr/>
        </p:nvSpPr>
        <p:spPr>
          <a:xfrm>
            <a:off x="864000" y="1551960"/>
            <a:ext cx="10825560" cy="4074120"/>
          </a:xfrm>
          <a:prstGeom prst="rect">
            <a:avLst/>
          </a:prstGeom>
          <a:noFill/>
          <a:ln>
            <a:noFill/>
          </a:ln>
        </p:spPr>
        <p:style>
          <a:lnRef idx="0"/>
          <a:fillRef idx="0"/>
          <a:effectRef idx="0"/>
          <a:fontRef idx="minor"/>
        </p:style>
        <p:txBody>
          <a:bodyPr lIns="90000" rIns="90000" tIns="45000" bIns="45000"/>
          <a:p>
            <a:pPr>
              <a:lnSpc>
                <a:spcPct val="100000"/>
              </a:lnSpc>
              <a:spcBef>
                <a:spcPts val="1001"/>
              </a:spcBef>
            </a:pPr>
            <a:r>
              <a:rPr b="0" lang="fr-FR" sz="2000" spc="-1" strike="noStrike">
                <a:solidFill>
                  <a:srgbClr val="000000"/>
                </a:solidFill>
                <a:latin typeface="Calibri"/>
                <a:ea typeface="DejaVu Sans"/>
              </a:rPr>
              <a:t>6.2 L’utilisation des aides d’État : le choix d’un régime d’aide et son utilisation</a:t>
            </a:r>
            <a:endParaRPr b="0" lang="fr-FR" sz="2000" spc="-1" strike="noStrike">
              <a:latin typeface="Arial"/>
            </a:endParaRPr>
          </a:p>
          <a:p>
            <a:pPr>
              <a:lnSpc>
                <a:spcPct val="100000"/>
              </a:lnSpc>
              <a:spcBef>
                <a:spcPts val="1001"/>
              </a:spcBef>
            </a:pPr>
            <a:endParaRPr b="0" lang="fr-FR" sz="2000" spc="-1" strike="noStrike">
              <a:latin typeface="Arial"/>
            </a:endParaRPr>
          </a:p>
          <a:p>
            <a:pPr>
              <a:lnSpc>
                <a:spcPct val="100000"/>
              </a:lnSpc>
              <a:spcBef>
                <a:spcPts val="1001"/>
              </a:spcBef>
            </a:pPr>
            <a:r>
              <a:rPr b="0" lang="fr-FR" sz="1500" spc="-1" strike="noStrike">
                <a:solidFill>
                  <a:srgbClr val="000000"/>
                </a:solidFill>
                <a:latin typeface="Calibri"/>
                <a:ea typeface="DejaVu Sans"/>
              </a:rPr>
              <a:t>Outre, le type d’activité, le choix du régime d’aide se fait selon le type de bénéficiaires et les coûts admissibles.</a:t>
            </a:r>
            <a:endParaRPr b="0" lang="fr-FR" sz="1500" spc="-1" strike="noStrike">
              <a:latin typeface="Arial"/>
            </a:endParaRPr>
          </a:p>
          <a:p>
            <a:pPr>
              <a:lnSpc>
                <a:spcPct val="100000"/>
              </a:lnSpc>
              <a:spcBef>
                <a:spcPts val="1001"/>
              </a:spcBef>
            </a:pPr>
            <a:r>
              <a:rPr b="0" lang="fr-FR" sz="1500" spc="-1" strike="noStrike">
                <a:solidFill>
                  <a:srgbClr val="000000"/>
                </a:solidFill>
                <a:latin typeface="Calibri"/>
                <a:ea typeface="DejaVu Sans"/>
              </a:rPr>
              <a:t>Les régimes exemptés de notification imposent des règles particulières : </a:t>
            </a:r>
            <a:endParaRPr b="0" lang="fr-FR" sz="1500" spc="-1" strike="noStrike">
              <a:latin typeface="Arial"/>
            </a:endParaRPr>
          </a:p>
          <a:p>
            <a:pPr marL="216000" indent="-212760">
              <a:lnSpc>
                <a:spcPct val="100000"/>
              </a:lnSpc>
              <a:spcBef>
                <a:spcPts val="1001"/>
              </a:spcBef>
              <a:buClr>
                <a:srgbClr val="000000"/>
              </a:buClr>
              <a:buSzPct val="45000"/>
              <a:buFont typeface="Wingdings" charset="2"/>
              <a:buChar char=""/>
            </a:pPr>
            <a:r>
              <a:rPr b="0" lang="fr-FR" sz="1500" spc="-1" strike="noStrike">
                <a:solidFill>
                  <a:srgbClr val="000000"/>
                </a:solidFill>
                <a:latin typeface="Calibri"/>
                <a:ea typeface="DejaVu Sans"/>
              </a:rPr>
              <a:t>la déclaration préalable d’utilisation au MASA, </a:t>
            </a:r>
            <a:endParaRPr b="0" lang="fr-FR" sz="1500" spc="-1" strike="noStrike">
              <a:latin typeface="Arial"/>
            </a:endParaRPr>
          </a:p>
          <a:p>
            <a:pPr marL="216000" indent="-212760">
              <a:lnSpc>
                <a:spcPct val="100000"/>
              </a:lnSpc>
              <a:spcBef>
                <a:spcPts val="1001"/>
              </a:spcBef>
              <a:buClr>
                <a:srgbClr val="000000"/>
              </a:buClr>
              <a:buSzPct val="45000"/>
              <a:buFont typeface="Wingdings" charset="2"/>
              <a:buChar char=""/>
            </a:pPr>
            <a:r>
              <a:rPr b="0" lang="fr-FR" sz="1500" spc="-1" strike="noStrike">
                <a:solidFill>
                  <a:srgbClr val="000000"/>
                </a:solidFill>
                <a:latin typeface="Calibri"/>
                <a:ea typeface="DejaVu Sans"/>
              </a:rPr>
              <a:t>les mentions obligatoires dans les appels à projet et dans les décision juridiques,</a:t>
            </a:r>
            <a:endParaRPr b="0" lang="fr-FR" sz="1500" spc="-1" strike="noStrike">
              <a:latin typeface="Arial"/>
            </a:endParaRPr>
          </a:p>
          <a:p>
            <a:pPr marL="216000" indent="-212760">
              <a:lnSpc>
                <a:spcPct val="100000"/>
              </a:lnSpc>
              <a:spcBef>
                <a:spcPts val="1001"/>
              </a:spcBef>
              <a:buClr>
                <a:srgbClr val="000000"/>
              </a:buClr>
              <a:buSzPct val="45000"/>
              <a:buFont typeface="Wingdings" charset="2"/>
              <a:buChar char=""/>
            </a:pPr>
            <a:r>
              <a:rPr b="0" lang="fr-FR" sz="1500" spc="-1" strike="noStrike">
                <a:solidFill>
                  <a:srgbClr val="000000"/>
                </a:solidFill>
                <a:latin typeface="Calibri"/>
                <a:ea typeface="DejaVu Sans"/>
              </a:rPr>
              <a:t>la tenue des « compteurs » qui permet au MASA de rendre compte à la commission lors des rapports annuels</a:t>
            </a:r>
            <a:endParaRPr b="0" lang="fr-FR" sz="1500" spc="-1" strike="noStrike">
              <a:latin typeface="Arial"/>
            </a:endParaRPr>
          </a:p>
          <a:p>
            <a:pPr>
              <a:lnSpc>
                <a:spcPct val="100000"/>
              </a:lnSpc>
              <a:spcBef>
                <a:spcPts val="1001"/>
              </a:spcBef>
            </a:pPr>
            <a:endParaRPr b="0" lang="fr-FR" sz="1500" spc="-1" strike="noStrike">
              <a:latin typeface="Arial"/>
            </a:endParaRPr>
          </a:p>
          <a:p>
            <a:pPr>
              <a:lnSpc>
                <a:spcPct val="100000"/>
              </a:lnSpc>
              <a:spcBef>
                <a:spcPts val="1001"/>
              </a:spcBef>
            </a:pPr>
            <a:endParaRPr b="0" lang="fr-FR" sz="1500" spc="-1" strike="noStrike">
              <a:latin typeface="Arial"/>
            </a:endParaRPr>
          </a:p>
          <a:p>
            <a:pPr>
              <a:lnSpc>
                <a:spcPct val="100000"/>
              </a:lnSpc>
              <a:spcBef>
                <a:spcPts val="1001"/>
              </a:spcBef>
            </a:pPr>
            <a:endParaRPr b="0" lang="fr-FR" sz="1500" spc="-1" strike="noStrike">
              <a:latin typeface="Arial"/>
            </a:endParaRPr>
          </a:p>
          <a:p>
            <a:pPr>
              <a:lnSpc>
                <a:spcPct val="100000"/>
              </a:lnSpc>
              <a:spcBef>
                <a:spcPts val="1001"/>
              </a:spcBef>
            </a:pPr>
            <a:endParaRPr b="0" lang="fr-FR" sz="1500" spc="-1" strike="noStrike">
              <a:latin typeface="Arial"/>
            </a:endParaRPr>
          </a:p>
          <a:p>
            <a:pPr>
              <a:lnSpc>
                <a:spcPct val="100000"/>
              </a:lnSpc>
              <a:spcBef>
                <a:spcPts val="1001"/>
              </a:spcBef>
            </a:pPr>
            <a:endParaRPr b="0" lang="fr-FR" sz="1500" spc="-1" strike="noStrike">
              <a:latin typeface="Arial"/>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0" name="CustomShape 1"/>
          <p:cNvSpPr/>
          <p:nvPr/>
        </p:nvSpPr>
        <p:spPr>
          <a:xfrm>
            <a:off x="3441600" y="365040"/>
            <a:ext cx="7902360" cy="131544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Pour en savoir plus</a:t>
            </a:r>
            <a:endParaRPr b="0" lang="fr-FR" sz="1800" spc="-1" strike="noStrike">
              <a:latin typeface="Arial"/>
            </a:endParaRPr>
          </a:p>
        </p:txBody>
      </p:sp>
      <p:sp>
        <p:nvSpPr>
          <p:cNvPr id="131" name="CustomShape 2"/>
          <p:cNvSpPr/>
          <p:nvPr/>
        </p:nvSpPr>
        <p:spPr>
          <a:xfrm>
            <a:off x="838080" y="1825560"/>
            <a:ext cx="10505520" cy="4341240"/>
          </a:xfrm>
          <a:prstGeom prst="rect">
            <a:avLst/>
          </a:prstGeom>
          <a:noFill/>
          <a:ln>
            <a:noFill/>
          </a:ln>
        </p:spPr>
        <p:style>
          <a:lnRef idx="0"/>
          <a:fillRef idx="0"/>
          <a:effectRef idx="0"/>
          <a:fontRef idx="minor"/>
        </p:style>
      </p:sp>
      <p:pic>
        <p:nvPicPr>
          <p:cNvPr id="132" name="Espace réservé du contenu 3" descr=""/>
          <p:cNvPicPr/>
          <p:nvPr/>
        </p:nvPicPr>
        <p:blipFill>
          <a:blip r:embed="rId1"/>
          <a:stretch/>
        </p:blipFill>
        <p:spPr>
          <a:xfrm>
            <a:off x="0" y="419040"/>
            <a:ext cx="2485440" cy="870840"/>
          </a:xfrm>
          <a:prstGeom prst="rect">
            <a:avLst/>
          </a:prstGeom>
          <a:ln>
            <a:noFill/>
          </a:ln>
        </p:spPr>
      </p:pic>
      <p:sp>
        <p:nvSpPr>
          <p:cNvPr id="133" name="CustomShape 3"/>
          <p:cNvSpPr/>
          <p:nvPr/>
        </p:nvSpPr>
        <p:spPr>
          <a:xfrm>
            <a:off x="864000" y="1551960"/>
            <a:ext cx="10825560" cy="4074120"/>
          </a:xfrm>
          <a:prstGeom prst="rect">
            <a:avLst/>
          </a:prstGeom>
          <a:noFill/>
          <a:ln>
            <a:noFill/>
          </a:ln>
        </p:spPr>
        <p:style>
          <a:lnRef idx="0"/>
          <a:fillRef idx="0"/>
          <a:effectRef idx="0"/>
          <a:fontRef idx="minor"/>
        </p:style>
        <p:txBody>
          <a:bodyPr lIns="90000" rIns="90000" tIns="45000" bIns="45000"/>
          <a:p>
            <a:pPr>
              <a:lnSpc>
                <a:spcPct val="100000"/>
              </a:lnSpc>
              <a:spcBef>
                <a:spcPts val="1001"/>
              </a:spcBef>
            </a:pPr>
            <a:endParaRPr b="0" lang="fr-FR" sz="1800" spc="-1" strike="noStrike">
              <a:latin typeface="Arial"/>
            </a:endParaRPr>
          </a:p>
          <a:p>
            <a:pPr>
              <a:lnSpc>
                <a:spcPct val="100000"/>
              </a:lnSpc>
              <a:spcBef>
                <a:spcPts val="1001"/>
              </a:spcBef>
            </a:pPr>
            <a:r>
              <a:rPr b="0" lang="fr-FR" sz="1500" spc="-1" strike="noStrike">
                <a:solidFill>
                  <a:srgbClr val="000000"/>
                </a:solidFill>
                <a:latin typeface="Calibri"/>
                <a:ea typeface="DejaVu Sans"/>
              </a:rPr>
              <a:t>Le réseau de référents « Aides d’État/Aides de minimis » issus des DRAAF/DAAF est animé par la DGPE (Bureau de l’Union européenne, Bureau du financement des entreprises et Bureau de la Coordination du développement rural).</a:t>
            </a:r>
            <a:endParaRPr b="0" lang="fr-FR" sz="1500" spc="-1" strike="noStrike">
              <a:latin typeface="Arial"/>
            </a:endParaRPr>
          </a:p>
          <a:p>
            <a:pPr>
              <a:lnSpc>
                <a:spcPct val="100000"/>
              </a:lnSpc>
              <a:spcBef>
                <a:spcPts val="1001"/>
              </a:spcBef>
            </a:pPr>
            <a:r>
              <a:rPr b="0" lang="fr-FR" sz="1500" spc="-1" strike="noStrike">
                <a:solidFill>
                  <a:srgbClr val="000000"/>
                </a:solidFill>
                <a:latin typeface="Calibri"/>
                <a:ea typeface="DejaVu Sans"/>
              </a:rPr>
              <a:t>Les DRAAF ont rôle d’interface avec les DDT(M) et les collectivités territoriales.</a:t>
            </a:r>
            <a:endParaRPr b="0" lang="fr-FR" sz="1500" spc="-1" strike="noStrike">
              <a:latin typeface="Arial"/>
            </a:endParaRPr>
          </a:p>
          <a:p>
            <a:pPr>
              <a:lnSpc>
                <a:spcPct val="100000"/>
              </a:lnSpc>
              <a:spcBef>
                <a:spcPts val="1001"/>
              </a:spcBef>
            </a:pPr>
            <a:r>
              <a:rPr b="0" lang="fr-FR" sz="1500" spc="-1" strike="noStrike">
                <a:solidFill>
                  <a:srgbClr val="000000"/>
                </a:solidFill>
                <a:latin typeface="Calibri"/>
                <a:ea typeface="DejaVu Sans"/>
              </a:rPr>
              <a:t>Le réseau a pour objectif de :</a:t>
            </a:r>
            <a:endParaRPr b="0" lang="fr-FR" sz="1500" spc="-1" strike="noStrike">
              <a:latin typeface="Arial"/>
            </a:endParaRPr>
          </a:p>
          <a:p>
            <a:pPr>
              <a:lnSpc>
                <a:spcPct val="100000"/>
              </a:lnSpc>
              <a:spcBef>
                <a:spcPts val="1001"/>
              </a:spcBef>
            </a:pPr>
            <a:r>
              <a:rPr b="0" lang="fr-FR" sz="1500" spc="-1" strike="noStrike">
                <a:solidFill>
                  <a:srgbClr val="000000"/>
                </a:solidFill>
                <a:latin typeface="Calibri"/>
                <a:ea typeface="DejaVu Sans"/>
              </a:rPr>
              <a:t>    </a:t>
            </a:r>
            <a:r>
              <a:rPr b="0" lang="fr-FR" sz="1500" spc="-1" strike="noStrike">
                <a:solidFill>
                  <a:srgbClr val="000000"/>
                </a:solidFill>
                <a:latin typeface="Calibri"/>
                <a:ea typeface="DejaVu Sans"/>
              </a:rPr>
              <a:t>Accroître l’efficacité de l’appui juridique du MASA concernant la conception et la mise en œuvre de dispositifs d’aides ;</a:t>
            </a:r>
            <a:endParaRPr b="0" lang="fr-FR" sz="1500" spc="-1" strike="noStrike">
              <a:latin typeface="Arial"/>
            </a:endParaRPr>
          </a:p>
          <a:p>
            <a:pPr>
              <a:lnSpc>
                <a:spcPct val="100000"/>
              </a:lnSpc>
              <a:spcBef>
                <a:spcPts val="1001"/>
              </a:spcBef>
            </a:pPr>
            <a:r>
              <a:rPr b="0" lang="fr-FR" sz="1500" spc="-1" strike="noStrike">
                <a:solidFill>
                  <a:srgbClr val="000000"/>
                </a:solidFill>
                <a:latin typeface="Calibri"/>
                <a:ea typeface="DejaVu Sans"/>
              </a:rPr>
              <a:t>    </a:t>
            </a:r>
            <a:r>
              <a:rPr b="0" lang="fr-FR" sz="1500" spc="-1" strike="noStrike">
                <a:solidFill>
                  <a:srgbClr val="000000"/>
                </a:solidFill>
                <a:latin typeface="Calibri"/>
                <a:ea typeface="DejaVu Sans"/>
              </a:rPr>
              <a:t>Partager les informations, centraliser les éventuelles questions et analyses en provenance des services déconcentrés et des autorités d’octroi ainsi que leur retour de l’expérience vécue localement.</a:t>
            </a:r>
            <a:endParaRPr b="0" lang="fr-FR" sz="1500" spc="-1" strike="noStrike">
              <a:latin typeface="Arial"/>
            </a:endParaRPr>
          </a:p>
          <a:p>
            <a:pPr>
              <a:lnSpc>
                <a:spcPct val="100000"/>
              </a:lnSpc>
              <a:spcBef>
                <a:spcPts val="1001"/>
              </a:spcBef>
            </a:pPr>
            <a:endParaRPr b="0" lang="fr-FR" sz="1500" spc="-1" strike="noStrike">
              <a:latin typeface="Arial"/>
            </a:endParaRPr>
          </a:p>
          <a:p>
            <a:pPr>
              <a:lnSpc>
                <a:spcPct val="100000"/>
              </a:lnSpc>
              <a:spcBef>
                <a:spcPts val="1001"/>
              </a:spcBef>
            </a:pPr>
            <a:r>
              <a:rPr b="0" lang="fr-FR" sz="1500" spc="-1" strike="noStrike">
                <a:solidFill>
                  <a:srgbClr val="000000"/>
                </a:solidFill>
                <a:latin typeface="Calibri"/>
                <a:ea typeface="DejaVu Sans"/>
              </a:rPr>
              <a:t> </a:t>
            </a:r>
            <a:r>
              <a:rPr b="0" lang="fr-FR" sz="1500" spc="-1" strike="noStrike" u="sng">
                <a:solidFill>
                  <a:srgbClr val="0000ff"/>
                </a:solidFill>
                <a:uFillTx/>
                <a:latin typeface="Calibri"/>
                <a:ea typeface="DejaVu Sans"/>
                <a:hlinkClick r:id="rId2"/>
              </a:rPr>
              <a:t>aidesetatagricoles.dgpe@agriculture.gouv.fr</a:t>
            </a:r>
            <a:endParaRPr b="0" lang="fr-FR" sz="1500" spc="-1" strike="noStrike">
              <a:latin typeface="Arial"/>
            </a:endParaRPr>
          </a:p>
          <a:p>
            <a:pPr>
              <a:lnSpc>
                <a:spcPct val="100000"/>
              </a:lnSpc>
              <a:spcBef>
                <a:spcPts val="1001"/>
              </a:spcBef>
            </a:pPr>
            <a:r>
              <a:rPr b="0" lang="fr-FR" sz="1500" spc="-1" strike="noStrike" u="sng">
                <a:solidFill>
                  <a:srgbClr val="0000ff"/>
                </a:solidFill>
                <a:uFillTx/>
                <a:latin typeface="Calibri"/>
                <a:ea typeface="DejaVu Sans"/>
                <a:hlinkClick r:id="rId3"/>
              </a:rPr>
              <a:t>alexis.thiolliere@agriculture.gouv.fr</a:t>
            </a:r>
            <a:endParaRPr b="0" lang="fr-FR" sz="1500" spc="-1" strike="noStrike">
              <a:latin typeface="Arial"/>
            </a:endParaRPr>
          </a:p>
          <a:p>
            <a:pPr>
              <a:lnSpc>
                <a:spcPct val="100000"/>
              </a:lnSpc>
              <a:spcBef>
                <a:spcPts val="1001"/>
              </a:spcBef>
            </a:pPr>
            <a:endParaRPr b="0" lang="fr-FR" sz="1500" spc="-1" strike="noStrike">
              <a:latin typeface="Arial"/>
            </a:endParaRPr>
          </a:p>
          <a:p>
            <a:pPr>
              <a:lnSpc>
                <a:spcPct val="100000"/>
              </a:lnSpc>
              <a:spcBef>
                <a:spcPts val="1001"/>
              </a:spcBef>
            </a:pPr>
            <a:endParaRPr b="0" lang="fr-FR" sz="1500" spc="-1" strike="noStrike">
              <a:latin typeface="Arial"/>
            </a:endParaRPr>
          </a:p>
          <a:p>
            <a:pPr>
              <a:lnSpc>
                <a:spcPct val="100000"/>
              </a:lnSpc>
              <a:spcBef>
                <a:spcPts val="1001"/>
              </a:spcBef>
            </a:pPr>
            <a:endParaRPr b="0" lang="fr-FR" sz="1500" spc="-1" strike="noStrike">
              <a:latin typeface="Arial"/>
            </a:endParaRPr>
          </a:p>
          <a:p>
            <a:pPr>
              <a:lnSpc>
                <a:spcPct val="100000"/>
              </a:lnSpc>
              <a:spcBef>
                <a:spcPts val="1001"/>
              </a:spcBef>
            </a:pPr>
            <a:endParaRPr b="0" lang="fr-FR" sz="1500" spc="-1" strike="noStrike">
              <a:latin typeface="Arial"/>
            </a:endParaRPr>
          </a:p>
          <a:p>
            <a:pPr>
              <a:lnSpc>
                <a:spcPct val="100000"/>
              </a:lnSpc>
              <a:spcBef>
                <a:spcPts val="1001"/>
              </a:spcBef>
            </a:pPr>
            <a:endParaRPr b="0" lang="fr-FR" sz="1500" spc="-1" strike="noStrike">
              <a:latin typeface="Arial"/>
            </a:endParaRPr>
          </a:p>
          <a:p>
            <a:pPr>
              <a:lnSpc>
                <a:spcPct val="100000"/>
              </a:lnSpc>
              <a:spcBef>
                <a:spcPts val="1001"/>
              </a:spcBef>
            </a:pPr>
            <a:endParaRPr b="0" lang="fr-FR" sz="1500" spc="-1" strike="noStrike">
              <a:latin typeface="Arial"/>
            </a:endParaRPr>
          </a:p>
          <a:p>
            <a:pPr>
              <a:lnSpc>
                <a:spcPct val="100000"/>
              </a:lnSpc>
              <a:spcBef>
                <a:spcPts val="1001"/>
              </a:spcBef>
            </a:pPr>
            <a:endParaRPr b="0" lang="fr-FR" sz="1500" spc="-1" strike="noStrike">
              <a:latin typeface="Arial"/>
            </a:endParaRPr>
          </a:p>
          <a:p>
            <a:pPr>
              <a:lnSpc>
                <a:spcPct val="100000"/>
              </a:lnSpc>
              <a:spcBef>
                <a:spcPts val="1001"/>
              </a:spcBef>
            </a:pPr>
            <a:endParaRPr b="0" lang="fr-FR" sz="1500" spc="-1" strike="noStrike">
              <a:latin typeface="Arial"/>
            </a:endParaRPr>
          </a:p>
          <a:p>
            <a:pPr>
              <a:lnSpc>
                <a:spcPct val="100000"/>
              </a:lnSpc>
              <a:spcBef>
                <a:spcPts val="1001"/>
              </a:spcBef>
            </a:pPr>
            <a:endParaRPr b="0" lang="fr-FR" sz="1500" spc="-1" strike="noStrike">
              <a:latin typeface="Arial"/>
            </a:endParaRPr>
          </a:p>
          <a:p>
            <a:pPr>
              <a:lnSpc>
                <a:spcPct val="100000"/>
              </a:lnSpc>
              <a:spcBef>
                <a:spcPts val="1001"/>
              </a:spcBef>
            </a:pPr>
            <a:endParaRPr b="0" lang="fr-FR" sz="1500" spc="-1" strike="noStrike">
              <a:latin typeface="Arial"/>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8" name="CustomShape 1"/>
          <p:cNvSpPr/>
          <p:nvPr/>
        </p:nvSpPr>
        <p:spPr>
          <a:xfrm>
            <a:off x="3441600" y="365040"/>
            <a:ext cx="7902360" cy="131544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Les aides d’Etat dans les secteurs agricoles et forestiers et dans les zones rurales</a:t>
            </a:r>
            <a:endParaRPr b="0" lang="fr-FR" sz="1800" spc="-1" strike="noStrike">
              <a:latin typeface="Arial"/>
            </a:endParaRPr>
          </a:p>
        </p:txBody>
      </p:sp>
      <p:sp>
        <p:nvSpPr>
          <p:cNvPr id="79" name="CustomShape 2"/>
          <p:cNvSpPr/>
          <p:nvPr/>
        </p:nvSpPr>
        <p:spPr>
          <a:xfrm>
            <a:off x="936000" y="1841760"/>
            <a:ext cx="10505520" cy="434124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1001"/>
              </a:spcBef>
            </a:pPr>
            <a:r>
              <a:rPr b="0" lang="fr-FR" sz="1800" spc="-1" strike="noStrike">
                <a:solidFill>
                  <a:srgbClr val="000000"/>
                </a:solidFill>
                <a:latin typeface="Calibri"/>
                <a:ea typeface="DejaVu Sans"/>
              </a:rPr>
              <a:t>1. La notion d’aides illégales</a:t>
            </a:r>
            <a:endParaRPr b="0" lang="fr-FR" sz="1800" spc="-1" strike="noStrike">
              <a:latin typeface="Arial"/>
            </a:endParaRPr>
          </a:p>
          <a:p>
            <a:pPr>
              <a:lnSpc>
                <a:spcPct val="100000"/>
              </a:lnSpc>
              <a:spcBef>
                <a:spcPts val="1001"/>
              </a:spcBef>
            </a:pPr>
            <a:r>
              <a:rPr b="0" lang="fr-FR" sz="1800" spc="-1" strike="noStrike">
                <a:solidFill>
                  <a:srgbClr val="000000"/>
                </a:solidFill>
                <a:latin typeface="Calibri"/>
                <a:ea typeface="DejaVu Sans"/>
              </a:rPr>
              <a:t>2. Le Traité sur le fonctionnement de l’Union Européenne</a:t>
            </a:r>
            <a:endParaRPr b="0" lang="fr-FR" sz="1800" spc="-1" strike="noStrike">
              <a:latin typeface="Arial"/>
            </a:endParaRPr>
          </a:p>
          <a:p>
            <a:pPr marL="228600" indent="-218520">
              <a:lnSpc>
                <a:spcPct val="90000"/>
              </a:lnSpc>
              <a:spcBef>
                <a:spcPts val="1001"/>
              </a:spcBef>
              <a:buClr>
                <a:srgbClr val="000000"/>
              </a:buClr>
              <a:buFont typeface="Arial"/>
              <a:buChar char="•"/>
            </a:pPr>
            <a:r>
              <a:rPr b="0" lang="fr-FR" sz="1800" spc="-1" strike="noStrike">
                <a:solidFill>
                  <a:srgbClr val="000000"/>
                </a:solidFill>
                <a:latin typeface="Calibri"/>
                <a:ea typeface="DejaVu Sans"/>
              </a:rPr>
              <a:t>2.1 Généralités</a:t>
            </a:r>
            <a:endParaRPr b="0" lang="fr-FR" sz="1800" spc="-1" strike="noStrike">
              <a:latin typeface="Arial"/>
            </a:endParaRPr>
          </a:p>
          <a:p>
            <a:pPr marL="228600" indent="-218520">
              <a:lnSpc>
                <a:spcPct val="90000"/>
              </a:lnSpc>
              <a:spcBef>
                <a:spcPts val="1001"/>
              </a:spcBef>
              <a:buClr>
                <a:srgbClr val="000000"/>
              </a:buClr>
              <a:buFont typeface="Arial"/>
              <a:buChar char="•"/>
            </a:pPr>
            <a:r>
              <a:rPr b="0" lang="fr-FR" sz="1800" spc="-1" strike="noStrike">
                <a:solidFill>
                  <a:srgbClr val="000000"/>
                </a:solidFill>
                <a:latin typeface="Calibri"/>
                <a:ea typeface="DejaVu Sans"/>
              </a:rPr>
              <a:t>2.2 L’article 107 du TFUE</a:t>
            </a:r>
            <a:endParaRPr b="0" lang="fr-FR" sz="1800" spc="-1" strike="noStrike">
              <a:latin typeface="Arial"/>
            </a:endParaRPr>
          </a:p>
          <a:p>
            <a:pPr marL="228600" indent="-218520">
              <a:lnSpc>
                <a:spcPct val="90000"/>
              </a:lnSpc>
              <a:spcBef>
                <a:spcPts val="1001"/>
              </a:spcBef>
              <a:buClr>
                <a:srgbClr val="000000"/>
              </a:buClr>
              <a:buFont typeface="Arial"/>
              <a:buChar char="•"/>
            </a:pPr>
            <a:r>
              <a:rPr b="0" lang="fr-FR" sz="1800" spc="-1" strike="noStrike">
                <a:solidFill>
                  <a:srgbClr val="000000"/>
                </a:solidFill>
                <a:latin typeface="Calibri"/>
                <a:ea typeface="DejaVu Sans"/>
              </a:rPr>
              <a:t>2.3 L’article 108 du TFUE</a:t>
            </a:r>
            <a:endParaRPr b="0" lang="fr-FR" sz="1800" spc="-1" strike="noStrike">
              <a:latin typeface="Arial"/>
            </a:endParaRPr>
          </a:p>
          <a:p>
            <a:pPr>
              <a:lnSpc>
                <a:spcPct val="100000"/>
              </a:lnSpc>
              <a:spcBef>
                <a:spcPts val="1001"/>
              </a:spcBef>
            </a:pPr>
            <a:r>
              <a:rPr b="0" lang="fr-FR" sz="1800" spc="-1" strike="noStrike">
                <a:solidFill>
                  <a:srgbClr val="000000"/>
                </a:solidFill>
                <a:latin typeface="Calibri"/>
                <a:ea typeface="DejaVu Sans"/>
              </a:rPr>
              <a:t>3. La réglementation des aides agricoles : une réglementation dérivée du TFUE</a:t>
            </a:r>
            <a:endParaRPr b="0" lang="fr-FR" sz="1800" spc="-1" strike="noStrike">
              <a:latin typeface="Arial"/>
            </a:endParaRPr>
          </a:p>
          <a:p>
            <a:pPr marL="457200" indent="-447120">
              <a:lnSpc>
                <a:spcPct val="100000"/>
              </a:lnSpc>
              <a:spcBef>
                <a:spcPts val="1001"/>
              </a:spcBef>
              <a:buClr>
                <a:srgbClr val="000000"/>
              </a:buClr>
              <a:buSzPct val="45000"/>
              <a:buFont typeface="Symbol"/>
              <a:buChar char=""/>
            </a:pPr>
            <a:r>
              <a:rPr b="0" lang="fr-FR" sz="1800" spc="-1" strike="noStrike">
                <a:solidFill>
                  <a:srgbClr val="000000"/>
                </a:solidFill>
                <a:latin typeface="Calibri"/>
                <a:ea typeface="DejaVu Sans"/>
              </a:rPr>
              <a:t>3.1  L’architecture</a:t>
            </a:r>
            <a:endParaRPr b="0" lang="fr-FR" sz="1800" spc="-1" strike="noStrike">
              <a:latin typeface="Arial"/>
            </a:endParaRPr>
          </a:p>
          <a:p>
            <a:pPr marL="457200" indent="-447120">
              <a:lnSpc>
                <a:spcPct val="100000"/>
              </a:lnSpc>
              <a:spcBef>
                <a:spcPts val="1001"/>
              </a:spcBef>
              <a:buClr>
                <a:srgbClr val="000000"/>
              </a:buClr>
              <a:buSzPct val="45000"/>
              <a:buFont typeface="Symbol"/>
              <a:buChar char=""/>
            </a:pPr>
            <a:r>
              <a:rPr b="0" lang="fr-FR" sz="1800" spc="-1" strike="noStrike">
                <a:solidFill>
                  <a:srgbClr val="000000"/>
                </a:solidFill>
                <a:latin typeface="Calibri"/>
                <a:ea typeface="DejaVu Sans"/>
              </a:rPr>
              <a:t>3.2 L</a:t>
            </a:r>
            <a:r>
              <a:rPr b="0" lang="fr-FR" sz="1800" spc="-1" strike="noStrike">
                <a:solidFill>
                  <a:srgbClr val="000000"/>
                </a:solidFill>
                <a:latin typeface="Calibri"/>
                <a:ea typeface="DejaVu Sans"/>
              </a:rPr>
              <a:t>	</a:t>
            </a:r>
            <a:r>
              <a:rPr b="0" lang="fr-FR" sz="1800" spc="-1" strike="noStrike">
                <a:solidFill>
                  <a:srgbClr val="000000"/>
                </a:solidFill>
                <a:latin typeface="Calibri"/>
                <a:ea typeface="DejaVu Sans"/>
              </a:rPr>
              <a:t>es règlements</a:t>
            </a:r>
            <a:endParaRPr b="0" lang="fr-FR" sz="1800" spc="-1" strike="noStrike">
              <a:latin typeface="Arial"/>
            </a:endParaRPr>
          </a:p>
          <a:p>
            <a:pPr marL="228600" indent="-218520">
              <a:lnSpc>
                <a:spcPct val="100000"/>
              </a:lnSpc>
              <a:spcBef>
                <a:spcPts val="1001"/>
              </a:spcBef>
              <a:buClr>
                <a:srgbClr val="000000"/>
              </a:buClr>
              <a:buSzPct val="45000"/>
              <a:buFont typeface="Symbol"/>
              <a:buChar char=""/>
            </a:pPr>
            <a:r>
              <a:rPr b="0" lang="fr-FR" sz="1800" spc="-1" strike="noStrike">
                <a:solidFill>
                  <a:srgbClr val="000000"/>
                </a:solidFill>
                <a:latin typeface="Calibri"/>
                <a:ea typeface="DejaVu Sans"/>
              </a:rPr>
              <a:t>    </a:t>
            </a:r>
            <a:r>
              <a:rPr b="0" lang="fr-FR" sz="1800" spc="-1" strike="noStrike">
                <a:solidFill>
                  <a:srgbClr val="000000"/>
                </a:solidFill>
                <a:latin typeface="Calibri"/>
                <a:ea typeface="DejaVu Sans"/>
              </a:rPr>
              <a:t>3.3 Les Lignes directrices</a:t>
            </a:r>
            <a:endParaRPr b="0" lang="fr-FR" sz="1800" spc="-1" strike="noStrike">
              <a:latin typeface="Arial"/>
            </a:endParaRPr>
          </a:p>
          <a:p>
            <a:pPr>
              <a:lnSpc>
                <a:spcPct val="100000"/>
              </a:lnSpc>
              <a:spcBef>
                <a:spcPts val="1001"/>
              </a:spcBef>
            </a:pPr>
            <a:r>
              <a:rPr b="0" lang="fr-FR" sz="1800" spc="-1" strike="noStrike">
                <a:solidFill>
                  <a:srgbClr val="000000"/>
                </a:solidFill>
                <a:latin typeface="Calibri"/>
                <a:ea typeface="DejaVu Sans"/>
              </a:rPr>
              <a:t>4. Les aides d’État : définition et description</a:t>
            </a:r>
            <a:endParaRPr b="0" lang="fr-FR" sz="1800" spc="-1" strike="noStrike">
              <a:latin typeface="Arial"/>
            </a:endParaRPr>
          </a:p>
          <a:p>
            <a:pPr marL="228600" indent="-218520">
              <a:lnSpc>
                <a:spcPct val="100000"/>
              </a:lnSpc>
              <a:spcBef>
                <a:spcPts val="1001"/>
              </a:spcBef>
              <a:buClr>
                <a:srgbClr val="000000"/>
              </a:buClr>
              <a:buSzPct val="45000"/>
              <a:buFont typeface="Symbol"/>
              <a:buChar char=""/>
            </a:pPr>
            <a:r>
              <a:rPr b="0" lang="fr-FR" sz="1800" spc="-1" strike="noStrike">
                <a:solidFill>
                  <a:srgbClr val="000000"/>
                </a:solidFill>
                <a:latin typeface="Calibri"/>
                <a:ea typeface="DejaVu Sans"/>
              </a:rPr>
              <a:t>4.1 Définition</a:t>
            </a:r>
            <a:endParaRPr b="0" lang="fr-FR" sz="1800" spc="-1" strike="noStrike">
              <a:latin typeface="Arial"/>
            </a:endParaRPr>
          </a:p>
          <a:p>
            <a:pPr marL="228600" indent="-218520">
              <a:lnSpc>
                <a:spcPct val="100000"/>
              </a:lnSpc>
              <a:spcBef>
                <a:spcPts val="1001"/>
              </a:spcBef>
              <a:buClr>
                <a:srgbClr val="000000"/>
              </a:buClr>
              <a:buSzPct val="45000"/>
              <a:buFont typeface="Symbol"/>
              <a:buChar char=""/>
            </a:pPr>
            <a:r>
              <a:rPr b="0" lang="fr-FR" sz="1800" spc="-1" strike="noStrike">
                <a:solidFill>
                  <a:srgbClr val="000000"/>
                </a:solidFill>
                <a:latin typeface="Calibri"/>
                <a:ea typeface="DejaVu Sans"/>
              </a:rPr>
              <a:t>4.2 Description</a:t>
            </a:r>
            <a:endParaRPr b="0" lang="fr-FR" sz="1800" spc="-1" strike="noStrike">
              <a:latin typeface="Arial"/>
            </a:endParaRPr>
          </a:p>
          <a:p>
            <a:pPr>
              <a:lnSpc>
                <a:spcPct val="100000"/>
              </a:lnSpc>
              <a:spcBef>
                <a:spcPts val="1001"/>
              </a:spcBef>
            </a:pPr>
            <a:r>
              <a:rPr b="0" lang="fr-FR" sz="1800" spc="-1" strike="noStrike">
                <a:solidFill>
                  <a:srgbClr val="000000"/>
                </a:solidFill>
                <a:latin typeface="Calibri"/>
                <a:ea typeface="DejaVu Sans"/>
              </a:rPr>
              <a:t>5. Les aides </a:t>
            </a:r>
            <a:r>
              <a:rPr b="0" i="1" lang="fr-FR" sz="1800" spc="-1" strike="noStrike">
                <a:solidFill>
                  <a:srgbClr val="000000"/>
                </a:solidFill>
                <a:latin typeface="Calibri"/>
                <a:ea typeface="DejaVu Sans"/>
              </a:rPr>
              <a:t>de minimis</a:t>
            </a:r>
            <a:endParaRPr b="0" lang="fr-FR" sz="1800" spc="-1" strike="noStrike">
              <a:latin typeface="Arial"/>
            </a:endParaRPr>
          </a:p>
          <a:p>
            <a:pPr>
              <a:lnSpc>
                <a:spcPct val="100000"/>
              </a:lnSpc>
              <a:spcBef>
                <a:spcPts val="1001"/>
              </a:spcBef>
            </a:pPr>
            <a:r>
              <a:rPr b="0" lang="fr-FR" sz="1800" spc="-1" strike="noStrike">
                <a:solidFill>
                  <a:srgbClr val="000000"/>
                </a:solidFill>
                <a:latin typeface="Calibri"/>
                <a:ea typeface="DejaVu Sans"/>
              </a:rPr>
              <a:t>6. La hiérarchie des normes et l’utilisation des aides d’Etat</a:t>
            </a:r>
            <a:endParaRPr b="0" lang="fr-FR" sz="1800" spc="-1" strike="noStrike">
              <a:latin typeface="Arial"/>
            </a:endParaRPr>
          </a:p>
        </p:txBody>
      </p:sp>
      <p:pic>
        <p:nvPicPr>
          <p:cNvPr id="80" name="Espace réservé du contenu 3" descr=""/>
          <p:cNvPicPr/>
          <p:nvPr/>
        </p:nvPicPr>
        <p:blipFill>
          <a:blip r:embed="rId1"/>
          <a:stretch/>
        </p:blipFill>
        <p:spPr>
          <a:xfrm>
            <a:off x="0" y="419040"/>
            <a:ext cx="2485440" cy="870840"/>
          </a:xfrm>
          <a:prstGeom prst="rect">
            <a:avLst/>
          </a:prstGeom>
          <a:ln>
            <a:noFill/>
          </a:ln>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1" name="CustomShape 1"/>
          <p:cNvSpPr/>
          <p:nvPr/>
        </p:nvSpPr>
        <p:spPr>
          <a:xfrm>
            <a:off x="3441600" y="365040"/>
            <a:ext cx="7902360" cy="131544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Les aides d’Etat dans les secteurs agricoles et forestiers et dans les zones rurales</a:t>
            </a:r>
            <a:endParaRPr b="0" lang="fr-FR" sz="1800" spc="-1" strike="noStrike">
              <a:latin typeface="Arial"/>
            </a:endParaRPr>
          </a:p>
        </p:txBody>
      </p:sp>
      <p:sp>
        <p:nvSpPr>
          <p:cNvPr id="82" name="CustomShape 2"/>
          <p:cNvSpPr/>
          <p:nvPr/>
        </p:nvSpPr>
        <p:spPr>
          <a:xfrm>
            <a:off x="838080" y="1825560"/>
            <a:ext cx="10505520" cy="4341240"/>
          </a:xfrm>
          <a:prstGeom prst="rect">
            <a:avLst/>
          </a:prstGeom>
          <a:noFill/>
          <a:ln>
            <a:noFill/>
          </a:ln>
        </p:spPr>
        <p:style>
          <a:lnRef idx="0"/>
          <a:fillRef idx="0"/>
          <a:effectRef idx="0"/>
          <a:fontRef idx="minor"/>
        </p:style>
        <p:txBody>
          <a:bodyPr lIns="90000" rIns="90000" tIns="45000" bIns="45000">
            <a:normAutofit/>
          </a:bodyPr>
          <a:p>
            <a:pPr marL="457200" indent="-447120">
              <a:lnSpc>
                <a:spcPct val="100000"/>
              </a:lnSpc>
              <a:spcBef>
                <a:spcPts val="1001"/>
              </a:spcBef>
              <a:buClr>
                <a:srgbClr val="000000"/>
              </a:buClr>
              <a:buFont typeface="StarSymbol"/>
              <a:buAutoNum type="arabicPeriod"/>
            </a:pPr>
            <a:r>
              <a:rPr b="0" lang="fr-FR" sz="2000" spc="-1" strike="noStrike">
                <a:solidFill>
                  <a:srgbClr val="000000"/>
                </a:solidFill>
                <a:latin typeface="Calibri"/>
                <a:ea typeface="DejaVu Sans"/>
              </a:rPr>
              <a:t>La notion d’aides illégales</a:t>
            </a:r>
            <a:endParaRPr b="0" lang="fr-FR" sz="2000" spc="-1" strike="noStrike">
              <a:latin typeface="Arial"/>
            </a:endParaRPr>
          </a:p>
          <a:p>
            <a:pPr>
              <a:lnSpc>
                <a:spcPct val="100000"/>
              </a:lnSpc>
              <a:spcBef>
                <a:spcPts val="1001"/>
              </a:spcBef>
            </a:pPr>
            <a:endParaRPr b="0" lang="fr-FR" sz="2000" spc="-1" strike="noStrike">
              <a:latin typeface="Arial"/>
            </a:endParaRPr>
          </a:p>
          <a:p>
            <a:pPr>
              <a:lnSpc>
                <a:spcPct val="100000"/>
              </a:lnSpc>
              <a:spcBef>
                <a:spcPts val="1001"/>
              </a:spcBef>
            </a:pPr>
            <a:r>
              <a:rPr b="0" lang="fr-FR" sz="2000" spc="-1" strike="noStrike">
                <a:solidFill>
                  <a:srgbClr val="000000"/>
                </a:solidFill>
                <a:latin typeface="Calibri"/>
                <a:ea typeface="DejaVu Sans"/>
              </a:rPr>
              <a:t> </a:t>
            </a:r>
            <a:r>
              <a:rPr b="0" lang="fr-FR" sz="2000" spc="-1" strike="noStrike">
                <a:solidFill>
                  <a:srgbClr val="000000"/>
                </a:solidFill>
                <a:latin typeface="Calibri"/>
                <a:ea typeface="DejaVu Sans"/>
              </a:rPr>
              <a:t>Le 23 juillet 2019, le JOUE publiait une communication de la « </a:t>
            </a:r>
            <a:r>
              <a:rPr b="0" i="1" lang="fr-FR" sz="2000" spc="-1" strike="noStrike">
                <a:solidFill>
                  <a:srgbClr val="000000"/>
                </a:solidFill>
                <a:latin typeface="Calibri"/>
                <a:ea typeface="DejaVu Sans"/>
              </a:rPr>
              <a:t>Commission sur la récupération des aides d’État illégales et incompatibles avec le marché intérieur</a:t>
            </a:r>
            <a:r>
              <a:rPr b="0" lang="fr-FR" sz="2000" spc="-1" strike="noStrike">
                <a:solidFill>
                  <a:srgbClr val="000000"/>
                </a:solidFill>
                <a:latin typeface="Calibri"/>
                <a:ea typeface="DejaVu Sans"/>
              </a:rPr>
              <a:t> ».</a:t>
            </a:r>
            <a:endParaRPr b="0" lang="fr-FR" sz="2000" spc="-1" strike="noStrike">
              <a:latin typeface="Arial"/>
            </a:endParaRPr>
          </a:p>
          <a:p>
            <a:pPr>
              <a:lnSpc>
                <a:spcPct val="100000"/>
              </a:lnSpc>
              <a:spcBef>
                <a:spcPts val="1001"/>
              </a:spcBef>
            </a:pPr>
            <a:endParaRPr b="0" lang="fr-FR" sz="2000" spc="-1" strike="noStrike">
              <a:latin typeface="Arial"/>
            </a:endParaRPr>
          </a:p>
          <a:p>
            <a:pPr>
              <a:lnSpc>
                <a:spcPct val="100000"/>
              </a:lnSpc>
              <a:spcBef>
                <a:spcPts val="1001"/>
              </a:spcBef>
            </a:pPr>
            <a:r>
              <a:rPr b="0" lang="fr-FR" sz="2000" spc="-1" strike="noStrike">
                <a:solidFill>
                  <a:srgbClr val="000000"/>
                </a:solidFill>
                <a:latin typeface="Calibri"/>
                <a:ea typeface="DejaVu Sans"/>
              </a:rPr>
              <a:t>La récupération est désormais faite auprès des bénéficiaires de ces aides même des années après les avoir perçues.</a:t>
            </a:r>
            <a:endParaRPr b="0" lang="fr-FR" sz="2000" spc="-1" strike="noStrike">
              <a:latin typeface="Arial"/>
            </a:endParaRPr>
          </a:p>
          <a:p>
            <a:pPr>
              <a:lnSpc>
                <a:spcPct val="100000"/>
              </a:lnSpc>
              <a:spcBef>
                <a:spcPts val="1001"/>
              </a:spcBef>
            </a:pPr>
            <a:r>
              <a:rPr b="0" lang="fr-FR" sz="2000" spc="-1" strike="noStrike">
                <a:solidFill>
                  <a:srgbClr val="000000"/>
                </a:solidFill>
                <a:latin typeface="Calibri"/>
                <a:ea typeface="DejaVu Sans"/>
              </a:rPr>
              <a:t>Les règles du marché intérieur sont définies dans le TFUE.</a:t>
            </a:r>
            <a:endParaRPr b="0" lang="fr-FR" sz="2000" spc="-1" strike="noStrike">
              <a:latin typeface="Arial"/>
            </a:endParaRPr>
          </a:p>
          <a:p>
            <a:pPr>
              <a:lnSpc>
                <a:spcPct val="100000"/>
              </a:lnSpc>
              <a:spcBef>
                <a:spcPts val="1001"/>
              </a:spcBef>
            </a:pPr>
            <a:endParaRPr b="0" lang="fr-FR" sz="2000" spc="-1" strike="noStrike">
              <a:latin typeface="Arial"/>
            </a:endParaRPr>
          </a:p>
        </p:txBody>
      </p:sp>
      <p:pic>
        <p:nvPicPr>
          <p:cNvPr id="83" name="Espace réservé du contenu 3" descr=""/>
          <p:cNvPicPr/>
          <p:nvPr/>
        </p:nvPicPr>
        <p:blipFill>
          <a:blip r:embed="rId1"/>
          <a:stretch/>
        </p:blipFill>
        <p:spPr>
          <a:xfrm>
            <a:off x="0" y="419040"/>
            <a:ext cx="2485440" cy="870840"/>
          </a:xfrm>
          <a:prstGeom prst="rect">
            <a:avLst/>
          </a:prstGeom>
          <a:ln>
            <a:noFill/>
          </a:ln>
        </p:spPr>
      </p:pic>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CustomShape 1"/>
          <p:cNvSpPr/>
          <p:nvPr/>
        </p:nvSpPr>
        <p:spPr>
          <a:xfrm>
            <a:off x="3441600" y="365040"/>
            <a:ext cx="7902360" cy="131544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2 Le Traité sur le Fonctionnement de l’Union Européenne (TFUE)</a:t>
            </a:r>
            <a:endParaRPr b="0" lang="fr-FR" sz="1800" spc="-1" strike="noStrike">
              <a:latin typeface="Arial"/>
            </a:endParaRPr>
          </a:p>
        </p:txBody>
      </p:sp>
      <p:sp>
        <p:nvSpPr>
          <p:cNvPr id="85" name="CustomShape 2"/>
          <p:cNvSpPr/>
          <p:nvPr/>
        </p:nvSpPr>
        <p:spPr>
          <a:xfrm>
            <a:off x="838080" y="1825560"/>
            <a:ext cx="10505520" cy="434124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1001"/>
              </a:spcBef>
            </a:pPr>
            <a:r>
              <a:rPr b="0" lang="fr-FR" sz="2000" spc="-1" strike="noStrike">
                <a:solidFill>
                  <a:srgbClr val="000000"/>
                </a:solidFill>
                <a:latin typeface="Calibri"/>
                <a:ea typeface="DejaVu Sans"/>
              </a:rPr>
              <a:t>2.1 Généralités</a:t>
            </a:r>
            <a:endParaRPr b="0" lang="fr-FR" sz="2000" spc="-1" strike="noStrike">
              <a:latin typeface="Arial"/>
            </a:endParaRPr>
          </a:p>
          <a:p>
            <a:pPr>
              <a:lnSpc>
                <a:spcPct val="100000"/>
              </a:lnSpc>
              <a:spcBef>
                <a:spcPts val="1001"/>
              </a:spcBef>
            </a:pPr>
            <a:r>
              <a:rPr b="0" lang="fr-FR" sz="2000" spc="-1" strike="noStrike">
                <a:solidFill>
                  <a:srgbClr val="000000"/>
                </a:solidFill>
                <a:latin typeface="Calibri"/>
                <a:ea typeface="DejaVu Sans"/>
              </a:rPr>
              <a:t>Le TFUE est une refonte du Traité de Rome de 1957 instituant la CEE </a:t>
            </a:r>
            <a:endParaRPr b="0" lang="fr-FR" sz="2000" spc="-1" strike="noStrike">
              <a:latin typeface="Arial"/>
            </a:endParaRPr>
          </a:p>
          <a:p>
            <a:pPr>
              <a:lnSpc>
                <a:spcPct val="100000"/>
              </a:lnSpc>
              <a:spcBef>
                <a:spcPts val="1001"/>
              </a:spcBef>
            </a:pPr>
            <a:r>
              <a:rPr b="0" lang="fr-FR" sz="2000" spc="-1" strike="noStrike">
                <a:solidFill>
                  <a:srgbClr val="000000"/>
                </a:solidFill>
                <a:latin typeface="Calibri"/>
                <a:ea typeface="DejaVu Sans"/>
              </a:rPr>
              <a:t>Un document en 6 parties, augmenté de plusieurs protocoles et annexes. Il a été publié au JOUE le 26 octobre 2010. Le TFUE est la référence suprême de la hiérarchie des normes.</a:t>
            </a:r>
            <a:endParaRPr b="0" lang="fr-FR" sz="2000" spc="-1" strike="noStrike">
              <a:latin typeface="Arial"/>
            </a:endParaRPr>
          </a:p>
          <a:p>
            <a:pPr>
              <a:lnSpc>
                <a:spcPct val="100000"/>
              </a:lnSpc>
              <a:spcBef>
                <a:spcPts val="1001"/>
              </a:spcBef>
            </a:pPr>
            <a:endParaRPr b="0" lang="fr-FR" sz="2000" spc="-1" strike="noStrike">
              <a:latin typeface="Arial"/>
            </a:endParaRPr>
          </a:p>
          <a:p>
            <a:pPr>
              <a:lnSpc>
                <a:spcPct val="100000"/>
              </a:lnSpc>
              <a:spcBef>
                <a:spcPts val="1001"/>
              </a:spcBef>
            </a:pPr>
            <a:r>
              <a:rPr b="0" lang="fr-FR" sz="2000" spc="-1" strike="noStrike">
                <a:solidFill>
                  <a:srgbClr val="000000"/>
                </a:solidFill>
                <a:latin typeface="Calibri"/>
                <a:ea typeface="DejaVu Sans"/>
              </a:rPr>
              <a:t>Sa 3</a:t>
            </a:r>
            <a:r>
              <a:rPr b="0" lang="fr-FR" sz="2000" spc="-1" strike="noStrike" baseline="30000">
                <a:solidFill>
                  <a:srgbClr val="000000"/>
                </a:solidFill>
                <a:latin typeface="Calibri"/>
                <a:ea typeface="DejaVu Sans"/>
              </a:rPr>
              <a:t>ème</a:t>
            </a:r>
            <a:r>
              <a:rPr b="0" lang="fr-FR" sz="2000" spc="-1" strike="noStrike">
                <a:solidFill>
                  <a:srgbClr val="000000"/>
                </a:solidFill>
                <a:latin typeface="Calibri"/>
                <a:ea typeface="DejaVu Sans"/>
              </a:rPr>
              <a:t> partie </a:t>
            </a:r>
            <a:r>
              <a:rPr b="0" i="1" lang="fr-FR" sz="2000" spc="-1" strike="noStrike">
                <a:solidFill>
                  <a:srgbClr val="000000"/>
                </a:solidFill>
                <a:latin typeface="Calibri"/>
                <a:ea typeface="DejaVu Sans"/>
              </a:rPr>
              <a:t>Les politiques internes de l’union</a:t>
            </a:r>
            <a:r>
              <a:rPr b="0" lang="fr-FR" sz="2000" spc="-1" strike="noStrike">
                <a:solidFill>
                  <a:srgbClr val="000000"/>
                </a:solidFill>
                <a:latin typeface="Calibri"/>
                <a:ea typeface="DejaVu Sans"/>
              </a:rPr>
              <a:t> est divisée en 24 titres dont</a:t>
            </a:r>
            <a:endParaRPr b="0" lang="fr-FR" sz="2000" spc="-1" strike="noStrike">
              <a:latin typeface="Arial"/>
            </a:endParaRPr>
          </a:p>
          <a:p>
            <a:pPr>
              <a:lnSpc>
                <a:spcPct val="100000"/>
              </a:lnSpc>
              <a:spcBef>
                <a:spcPts val="1001"/>
              </a:spcBef>
            </a:pPr>
            <a:r>
              <a:rPr b="0" lang="fr-FR" sz="2000" spc="-1" strike="noStrike">
                <a:solidFill>
                  <a:srgbClr val="000000"/>
                </a:solidFill>
                <a:latin typeface="Calibri"/>
                <a:ea typeface="DejaVu Sans"/>
              </a:rPr>
              <a:t>Titre III </a:t>
            </a:r>
            <a:r>
              <a:rPr b="0" i="1" lang="fr-FR" sz="2000" spc="-1" strike="noStrike">
                <a:solidFill>
                  <a:srgbClr val="000000"/>
                </a:solidFill>
                <a:latin typeface="Calibri"/>
                <a:ea typeface="DejaVu Sans"/>
              </a:rPr>
              <a:t>L’Agriculture et la pêche </a:t>
            </a:r>
            <a:r>
              <a:rPr b="0" lang="fr-FR" sz="2000" spc="-1" strike="noStrike">
                <a:solidFill>
                  <a:srgbClr val="000000"/>
                </a:solidFill>
                <a:latin typeface="Calibri"/>
                <a:ea typeface="DejaVu Sans"/>
              </a:rPr>
              <a:t>(art. 38 à 44 et renvoi à l’</a:t>
            </a:r>
            <a:r>
              <a:rPr b="1" lang="fr-FR" sz="2000" spc="-1" strike="noStrike">
                <a:solidFill>
                  <a:srgbClr val="000000"/>
                </a:solidFill>
                <a:latin typeface="Calibri"/>
                <a:ea typeface="DejaVu Sans"/>
              </a:rPr>
              <a:t>annexe 1</a:t>
            </a:r>
            <a:r>
              <a:rPr b="0" lang="fr-FR" sz="2000" spc="-1" strike="noStrike">
                <a:solidFill>
                  <a:srgbClr val="000000"/>
                </a:solidFill>
                <a:latin typeface="Calibri"/>
                <a:ea typeface="DejaVu Sans"/>
              </a:rPr>
              <a:t>), à l’origine de la PAC</a:t>
            </a:r>
            <a:endParaRPr b="0" lang="fr-FR" sz="2000" spc="-1" strike="noStrike">
              <a:latin typeface="Arial"/>
            </a:endParaRPr>
          </a:p>
          <a:p>
            <a:pPr>
              <a:lnSpc>
                <a:spcPct val="100000"/>
              </a:lnSpc>
              <a:spcBef>
                <a:spcPts val="1001"/>
              </a:spcBef>
            </a:pPr>
            <a:r>
              <a:rPr b="0" lang="fr-FR" sz="2000" spc="-1" strike="noStrike">
                <a:solidFill>
                  <a:srgbClr val="000000"/>
                </a:solidFill>
                <a:latin typeface="Calibri"/>
                <a:ea typeface="DejaVu Sans"/>
              </a:rPr>
              <a:t>Titre VII </a:t>
            </a:r>
            <a:r>
              <a:rPr b="0" i="1" lang="fr-FR" sz="2000" spc="-1" strike="noStrike">
                <a:solidFill>
                  <a:srgbClr val="000000"/>
                </a:solidFill>
                <a:latin typeface="Calibri"/>
                <a:ea typeface="DejaVu Sans"/>
              </a:rPr>
              <a:t>Les règles communes sur la </a:t>
            </a:r>
            <a:r>
              <a:rPr b="0" i="1" lang="fr-FR" sz="2000" spc="-1" strike="noStrike" u="sng">
                <a:solidFill>
                  <a:srgbClr val="000000"/>
                </a:solidFill>
                <a:uFillTx/>
                <a:latin typeface="Calibri"/>
                <a:ea typeface="DejaVu Sans"/>
              </a:rPr>
              <a:t>concurrence</a:t>
            </a:r>
            <a:r>
              <a:rPr b="0" i="1" lang="fr-FR" sz="2000" spc="-1" strike="noStrike">
                <a:solidFill>
                  <a:srgbClr val="000000"/>
                </a:solidFill>
                <a:latin typeface="Calibri"/>
                <a:ea typeface="DejaVu Sans"/>
              </a:rPr>
              <a:t>, la fiscalité et le rapprochement des législations</a:t>
            </a:r>
            <a:r>
              <a:rPr b="0" lang="fr-FR" sz="2000" spc="-1" strike="noStrike">
                <a:solidFill>
                  <a:srgbClr val="000000"/>
                </a:solidFill>
                <a:latin typeface="Calibri"/>
                <a:ea typeface="DejaVu Sans"/>
              </a:rPr>
              <a:t> (art. 101 à 118) qui encadre la réglementation des aides d’Etat</a:t>
            </a:r>
            <a:endParaRPr b="0" lang="fr-FR" sz="2000" spc="-1" strike="noStrike">
              <a:latin typeface="Arial"/>
            </a:endParaRPr>
          </a:p>
          <a:p>
            <a:pPr>
              <a:lnSpc>
                <a:spcPct val="100000"/>
              </a:lnSpc>
              <a:spcBef>
                <a:spcPts val="1001"/>
              </a:spcBef>
            </a:pPr>
            <a:endParaRPr b="0" lang="fr-FR" sz="2000" spc="-1" strike="noStrike">
              <a:latin typeface="Arial"/>
            </a:endParaRPr>
          </a:p>
          <a:p>
            <a:pPr>
              <a:lnSpc>
                <a:spcPct val="100000"/>
              </a:lnSpc>
              <a:spcBef>
                <a:spcPts val="1001"/>
              </a:spcBef>
            </a:pPr>
            <a:endParaRPr b="0" lang="fr-FR" sz="2000" spc="-1" strike="noStrike">
              <a:latin typeface="Arial"/>
            </a:endParaRPr>
          </a:p>
        </p:txBody>
      </p:sp>
      <p:pic>
        <p:nvPicPr>
          <p:cNvPr id="86" name="Espace réservé du contenu 3" descr=""/>
          <p:cNvPicPr/>
          <p:nvPr/>
        </p:nvPicPr>
        <p:blipFill>
          <a:blip r:embed="rId1"/>
          <a:stretch/>
        </p:blipFill>
        <p:spPr>
          <a:xfrm>
            <a:off x="0" y="419040"/>
            <a:ext cx="2485440" cy="870840"/>
          </a:xfrm>
          <a:prstGeom prst="rect">
            <a:avLst/>
          </a:prstGeom>
          <a:ln>
            <a:noFill/>
          </a:ln>
        </p:spPr>
      </p:pic>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7" name="CustomShape 1"/>
          <p:cNvSpPr/>
          <p:nvPr/>
        </p:nvSpPr>
        <p:spPr>
          <a:xfrm>
            <a:off x="3441600" y="365040"/>
            <a:ext cx="7902360" cy="131544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2 Le Traité sur le Fonctionnement de l’Union Européenne (TFUE)</a:t>
            </a:r>
            <a:endParaRPr b="0" lang="fr-FR" sz="1800" spc="-1" strike="noStrike">
              <a:latin typeface="Arial"/>
            </a:endParaRPr>
          </a:p>
        </p:txBody>
      </p:sp>
      <p:sp>
        <p:nvSpPr>
          <p:cNvPr id="88" name="CustomShape 2"/>
          <p:cNvSpPr/>
          <p:nvPr/>
        </p:nvSpPr>
        <p:spPr>
          <a:xfrm>
            <a:off x="838080" y="1825560"/>
            <a:ext cx="10505520" cy="434124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1001"/>
              </a:spcBef>
            </a:pPr>
            <a:r>
              <a:rPr b="0" lang="fr-FR" sz="2000" spc="-1" strike="noStrike">
                <a:solidFill>
                  <a:srgbClr val="000000"/>
                </a:solidFill>
                <a:latin typeface="Calibri"/>
                <a:ea typeface="DejaVu Sans"/>
              </a:rPr>
              <a:t>2.2 L’article 107</a:t>
            </a:r>
            <a:endParaRPr b="0" lang="fr-FR" sz="2000" spc="-1" strike="noStrike">
              <a:latin typeface="Arial"/>
            </a:endParaRPr>
          </a:p>
          <a:p>
            <a:pPr>
              <a:lnSpc>
                <a:spcPct val="100000"/>
              </a:lnSpc>
              <a:spcBef>
                <a:spcPts val="1001"/>
              </a:spcBef>
            </a:pPr>
            <a:r>
              <a:rPr b="0" lang="fr-FR" sz="2000" spc="-1" strike="noStrike">
                <a:solidFill>
                  <a:srgbClr val="000000"/>
                </a:solidFill>
                <a:latin typeface="Calibri"/>
                <a:ea typeface="DejaVu Sans"/>
              </a:rPr>
              <a:t>« </a:t>
            </a:r>
            <a:r>
              <a:rPr b="0" i="1" lang="fr-FR" sz="2000" spc="-1" strike="noStrike">
                <a:solidFill>
                  <a:srgbClr val="000000"/>
                </a:solidFill>
                <a:latin typeface="Calibri"/>
                <a:ea typeface="DejaVu Sans"/>
              </a:rPr>
              <a:t>Article 107  (ex-article 87 TCE) </a:t>
            </a:r>
            <a:endParaRPr b="0" lang="fr-FR" sz="2000" spc="-1" strike="noStrike">
              <a:latin typeface="Arial"/>
            </a:endParaRPr>
          </a:p>
          <a:p>
            <a:pPr>
              <a:lnSpc>
                <a:spcPct val="100000"/>
              </a:lnSpc>
              <a:spcBef>
                <a:spcPts val="1001"/>
              </a:spcBef>
            </a:pPr>
            <a:endParaRPr b="0" lang="fr-FR" sz="2000" spc="-1" strike="noStrike">
              <a:latin typeface="Arial"/>
            </a:endParaRPr>
          </a:p>
          <a:p>
            <a:pPr>
              <a:lnSpc>
                <a:spcPct val="100000"/>
              </a:lnSpc>
              <a:spcBef>
                <a:spcPts val="1001"/>
              </a:spcBef>
            </a:pPr>
            <a:r>
              <a:rPr b="0" i="1" lang="fr-FR" sz="2000" spc="-1" strike="noStrike">
                <a:solidFill>
                  <a:srgbClr val="000000"/>
                </a:solidFill>
                <a:latin typeface="Calibri"/>
                <a:ea typeface="DejaVu Sans"/>
              </a:rPr>
              <a:t>    </a:t>
            </a:r>
            <a:r>
              <a:rPr b="0" i="1" lang="fr-FR" sz="2000" spc="-1" strike="noStrike">
                <a:solidFill>
                  <a:srgbClr val="000000"/>
                </a:solidFill>
                <a:latin typeface="Calibri"/>
                <a:ea typeface="DejaVu Sans"/>
              </a:rPr>
              <a:t>1. Sauf </a:t>
            </a:r>
            <a:r>
              <a:rPr b="1" i="1" lang="fr-FR" sz="2000" spc="-1" strike="noStrike">
                <a:solidFill>
                  <a:srgbClr val="000000"/>
                </a:solidFill>
                <a:latin typeface="Calibri"/>
                <a:ea typeface="DejaVu Sans"/>
              </a:rPr>
              <a:t>dérogations</a:t>
            </a:r>
            <a:r>
              <a:rPr b="0" i="1" lang="fr-FR" sz="2000" spc="-1" strike="noStrike">
                <a:solidFill>
                  <a:srgbClr val="000000"/>
                </a:solidFill>
                <a:latin typeface="Calibri"/>
                <a:ea typeface="DejaVu Sans"/>
              </a:rPr>
              <a:t> prévues par les traités, sont </a:t>
            </a:r>
            <a:r>
              <a:rPr b="1" i="1" lang="fr-FR" sz="2000" spc="-1" strike="noStrike">
                <a:solidFill>
                  <a:srgbClr val="000000"/>
                </a:solidFill>
                <a:latin typeface="Calibri"/>
                <a:ea typeface="DejaVu Sans"/>
              </a:rPr>
              <a:t>incompatibles</a:t>
            </a:r>
            <a:r>
              <a:rPr b="0" i="1" lang="fr-FR" sz="2000" spc="-1" strike="noStrike">
                <a:solidFill>
                  <a:srgbClr val="000000"/>
                </a:solidFill>
                <a:latin typeface="Calibri"/>
                <a:ea typeface="DejaVu Sans"/>
              </a:rPr>
              <a:t> avec le marché intérieur, dans la mesure où elles affectent les échanges entre États membres, les </a:t>
            </a:r>
            <a:r>
              <a:rPr b="1" i="1" lang="fr-FR" sz="2000" spc="-1" strike="noStrike">
                <a:solidFill>
                  <a:srgbClr val="000000"/>
                </a:solidFill>
                <a:latin typeface="Calibri"/>
                <a:ea typeface="DejaVu Sans"/>
              </a:rPr>
              <a:t>aides accordées par les États </a:t>
            </a:r>
            <a:r>
              <a:rPr b="0" i="1" lang="fr-FR" sz="2000" spc="-1" strike="noStrike">
                <a:solidFill>
                  <a:srgbClr val="000000"/>
                </a:solidFill>
                <a:latin typeface="Calibri"/>
                <a:ea typeface="DejaVu Sans"/>
              </a:rPr>
              <a:t>ou au moyen de ressources d'État sous quelque forme que ce soit qui faussent ou qui menacent de fausser la concurrence en favorisant certaines entreprises ou certaines productions. »</a:t>
            </a:r>
            <a:endParaRPr b="0" lang="fr-FR" sz="2000" spc="-1" strike="noStrike">
              <a:latin typeface="Arial"/>
            </a:endParaRPr>
          </a:p>
          <a:p>
            <a:pPr>
              <a:lnSpc>
                <a:spcPct val="100000"/>
              </a:lnSpc>
              <a:spcBef>
                <a:spcPts val="1001"/>
              </a:spcBef>
            </a:pPr>
            <a:endParaRPr b="0" lang="fr-FR" sz="2000" spc="-1" strike="noStrike">
              <a:latin typeface="Arial"/>
            </a:endParaRPr>
          </a:p>
          <a:p>
            <a:pPr>
              <a:lnSpc>
                <a:spcPct val="100000"/>
              </a:lnSpc>
              <a:spcBef>
                <a:spcPts val="1001"/>
              </a:spcBef>
            </a:pPr>
            <a:r>
              <a:rPr b="0" lang="fr-FR" sz="2000" spc="-1" strike="noStrike">
                <a:solidFill>
                  <a:srgbClr val="000000"/>
                </a:solidFill>
                <a:latin typeface="Calibri"/>
                <a:ea typeface="DejaVu Sans"/>
              </a:rPr>
              <a:t>Notre activité d’aide aux acteurs économiques est donc réglementée.</a:t>
            </a:r>
            <a:endParaRPr b="0" lang="fr-FR" sz="2000" spc="-1" strike="noStrike">
              <a:latin typeface="Arial"/>
            </a:endParaRPr>
          </a:p>
        </p:txBody>
      </p:sp>
      <p:pic>
        <p:nvPicPr>
          <p:cNvPr id="89" name="Espace réservé du contenu 3" descr=""/>
          <p:cNvPicPr/>
          <p:nvPr/>
        </p:nvPicPr>
        <p:blipFill>
          <a:blip r:embed="rId1"/>
          <a:stretch/>
        </p:blipFill>
        <p:spPr>
          <a:xfrm>
            <a:off x="0" y="419040"/>
            <a:ext cx="2485440" cy="870840"/>
          </a:xfrm>
          <a:prstGeom prst="rect">
            <a:avLst/>
          </a:prstGeom>
          <a:ln>
            <a:noFill/>
          </a:ln>
        </p:spPr>
      </p:pic>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0" name="CustomShape 1"/>
          <p:cNvSpPr/>
          <p:nvPr/>
        </p:nvSpPr>
        <p:spPr>
          <a:xfrm>
            <a:off x="3441600" y="365040"/>
            <a:ext cx="7902360" cy="131544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2 Le Traité sur le Fonctionnement de l’Union Européenne (TFUE)</a:t>
            </a:r>
            <a:endParaRPr b="0" lang="fr-FR" sz="1800" spc="-1" strike="noStrike">
              <a:latin typeface="Arial"/>
            </a:endParaRPr>
          </a:p>
        </p:txBody>
      </p:sp>
      <p:sp>
        <p:nvSpPr>
          <p:cNvPr id="91" name="CustomShape 2"/>
          <p:cNvSpPr/>
          <p:nvPr/>
        </p:nvSpPr>
        <p:spPr>
          <a:xfrm>
            <a:off x="838080" y="1825560"/>
            <a:ext cx="10505520" cy="434124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1001"/>
              </a:spcBef>
            </a:pPr>
            <a:r>
              <a:rPr b="0" lang="fr-FR" sz="2000" spc="-1" strike="noStrike">
                <a:solidFill>
                  <a:srgbClr val="000000"/>
                </a:solidFill>
                <a:latin typeface="Calibri"/>
                <a:ea typeface="DejaVu Sans"/>
              </a:rPr>
              <a:t>2.3 L’article 108</a:t>
            </a:r>
            <a:endParaRPr b="0" lang="fr-FR" sz="2000" spc="-1" strike="noStrike">
              <a:latin typeface="Arial"/>
            </a:endParaRPr>
          </a:p>
          <a:p>
            <a:pPr>
              <a:lnSpc>
                <a:spcPct val="100000"/>
              </a:lnSpc>
              <a:spcBef>
                <a:spcPts val="1001"/>
              </a:spcBef>
            </a:pPr>
            <a:r>
              <a:rPr b="0" i="1" lang="fr-FR" sz="2000" spc="-1" strike="noStrike">
                <a:solidFill>
                  <a:srgbClr val="000000"/>
                </a:solidFill>
                <a:latin typeface="Calibri"/>
                <a:ea typeface="DejaVu Sans"/>
              </a:rPr>
              <a:t> </a:t>
            </a:r>
            <a:r>
              <a:rPr b="0" lang="fr-FR" sz="2000" spc="-1" strike="noStrike">
                <a:solidFill>
                  <a:srgbClr val="000000"/>
                </a:solidFill>
                <a:latin typeface="Calibri"/>
                <a:ea typeface="DejaVu Sans"/>
              </a:rPr>
              <a:t>« </a:t>
            </a:r>
            <a:r>
              <a:rPr b="0" i="1" lang="fr-FR" sz="2000" spc="-1" strike="noStrike">
                <a:solidFill>
                  <a:srgbClr val="000000"/>
                </a:solidFill>
                <a:latin typeface="Calibri"/>
                <a:ea typeface="DejaVu Sans"/>
              </a:rPr>
              <a:t>Article 108   (ex-article 88 TCE) </a:t>
            </a:r>
            <a:endParaRPr b="0" lang="fr-FR" sz="2000" spc="-1" strike="noStrike">
              <a:latin typeface="Arial"/>
            </a:endParaRPr>
          </a:p>
          <a:p>
            <a:pPr>
              <a:lnSpc>
                <a:spcPct val="100000"/>
              </a:lnSpc>
              <a:spcBef>
                <a:spcPts val="1001"/>
              </a:spcBef>
            </a:pPr>
            <a:r>
              <a:rPr b="0" i="1" lang="fr-FR" sz="2000" spc="-1" strike="noStrike">
                <a:solidFill>
                  <a:srgbClr val="000000"/>
                </a:solidFill>
                <a:latin typeface="Calibri"/>
                <a:ea typeface="DejaVu Sans"/>
              </a:rPr>
              <a:t>    </a:t>
            </a:r>
            <a:r>
              <a:rPr b="0" i="1" lang="fr-FR" sz="2000" spc="-1" strike="noStrike">
                <a:solidFill>
                  <a:srgbClr val="000000"/>
                </a:solidFill>
                <a:latin typeface="Calibri"/>
                <a:ea typeface="DejaVu Sans"/>
              </a:rPr>
              <a:t>1. La Commission procède avec les États membres à </a:t>
            </a:r>
            <a:r>
              <a:rPr b="1" i="1" lang="fr-FR" sz="2000" spc="-1" strike="noStrike">
                <a:solidFill>
                  <a:srgbClr val="000000"/>
                </a:solidFill>
                <a:latin typeface="Calibri"/>
                <a:ea typeface="DejaVu Sans"/>
              </a:rPr>
              <a:t>l'examen permanent des régimes d'aides </a:t>
            </a:r>
            <a:r>
              <a:rPr b="0" i="1" lang="fr-FR" sz="2000" spc="-1" strike="noStrike">
                <a:solidFill>
                  <a:srgbClr val="000000"/>
                </a:solidFill>
                <a:latin typeface="Calibri"/>
                <a:ea typeface="DejaVu Sans"/>
              </a:rPr>
              <a:t>existant dans ces États. Elle propose à ceux-ci les mesures utiles exigées par le développement progressif ou le </a:t>
            </a:r>
            <a:r>
              <a:rPr b="1" i="1" lang="fr-FR" sz="2000" spc="-1" strike="noStrike">
                <a:solidFill>
                  <a:srgbClr val="000000"/>
                </a:solidFill>
                <a:latin typeface="Calibri"/>
                <a:ea typeface="DejaVu Sans"/>
              </a:rPr>
              <a:t>fonctionnement du marché intérieur</a:t>
            </a:r>
            <a:r>
              <a:rPr b="0" i="1" lang="fr-FR" sz="2000" spc="-1" strike="noStrike">
                <a:solidFill>
                  <a:srgbClr val="000000"/>
                </a:solidFill>
                <a:latin typeface="Calibri"/>
                <a:ea typeface="DejaVu Sans"/>
              </a:rPr>
              <a:t>. » </a:t>
            </a:r>
            <a:endParaRPr b="0" lang="fr-FR" sz="2000" spc="-1" strike="noStrike">
              <a:latin typeface="Arial"/>
            </a:endParaRPr>
          </a:p>
          <a:p>
            <a:pPr>
              <a:lnSpc>
                <a:spcPct val="100000"/>
              </a:lnSpc>
              <a:spcBef>
                <a:spcPts val="1001"/>
              </a:spcBef>
            </a:pPr>
            <a:endParaRPr b="0" lang="fr-FR" sz="2000" spc="-1" strike="noStrike">
              <a:latin typeface="Arial"/>
            </a:endParaRPr>
          </a:p>
          <a:p>
            <a:pPr>
              <a:lnSpc>
                <a:spcPct val="100000"/>
              </a:lnSpc>
              <a:spcBef>
                <a:spcPts val="1001"/>
              </a:spcBef>
            </a:pPr>
            <a:r>
              <a:rPr b="0" lang="fr-FR" sz="2000" spc="-1" strike="noStrike">
                <a:solidFill>
                  <a:srgbClr val="000000"/>
                </a:solidFill>
                <a:latin typeface="Calibri"/>
                <a:ea typeface="DejaVu Sans"/>
              </a:rPr>
              <a:t>La politique européenne de la concurrence vise à assurer la prospérité économique du continent en limitant les obstacles à la compétition des entreprises. </a:t>
            </a:r>
            <a:endParaRPr b="0" lang="fr-FR" sz="2000" spc="-1" strike="noStrike">
              <a:latin typeface="Arial"/>
            </a:endParaRPr>
          </a:p>
          <a:p>
            <a:pPr>
              <a:lnSpc>
                <a:spcPct val="100000"/>
              </a:lnSpc>
              <a:spcBef>
                <a:spcPts val="1001"/>
              </a:spcBef>
            </a:pPr>
            <a:r>
              <a:rPr b="0" lang="fr-FR" sz="2000" spc="-1" strike="noStrike">
                <a:solidFill>
                  <a:srgbClr val="000000"/>
                </a:solidFill>
                <a:latin typeface="Calibri"/>
                <a:ea typeface="DejaVu Sans"/>
              </a:rPr>
              <a:t>Pour ce faire, la commission adopte des réglements concernant les catégories d’aide.</a:t>
            </a:r>
            <a:endParaRPr b="0" lang="fr-FR" sz="2000" spc="-1" strike="noStrike">
              <a:latin typeface="Arial"/>
            </a:endParaRPr>
          </a:p>
          <a:p>
            <a:pPr>
              <a:lnSpc>
                <a:spcPct val="100000"/>
              </a:lnSpc>
              <a:spcBef>
                <a:spcPts val="1001"/>
              </a:spcBef>
            </a:pPr>
            <a:endParaRPr b="0" lang="fr-FR" sz="2000" spc="-1" strike="noStrike">
              <a:latin typeface="Arial"/>
            </a:endParaRPr>
          </a:p>
        </p:txBody>
      </p:sp>
      <p:pic>
        <p:nvPicPr>
          <p:cNvPr id="92" name="Espace réservé du contenu 3" descr=""/>
          <p:cNvPicPr/>
          <p:nvPr/>
        </p:nvPicPr>
        <p:blipFill>
          <a:blip r:embed="rId1"/>
          <a:stretch/>
        </p:blipFill>
        <p:spPr>
          <a:xfrm>
            <a:off x="0" y="419040"/>
            <a:ext cx="2485440" cy="870840"/>
          </a:xfrm>
          <a:prstGeom prst="rect">
            <a:avLst/>
          </a:prstGeom>
          <a:ln>
            <a:noFill/>
          </a:ln>
        </p:spPr>
      </p:pic>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3200400" y="365040"/>
            <a:ext cx="8143200" cy="131544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fr-FR" sz="2000" spc="-1" strike="noStrike">
                <a:solidFill>
                  <a:srgbClr val="000000"/>
                </a:solidFill>
                <a:latin typeface="Calibri Light"/>
                <a:ea typeface="DejaVu Sans"/>
              </a:rPr>
              <a:t>3.  La réglementation des aides agricoles : un droit dérivé du TFUE</a:t>
            </a:r>
            <a:br/>
            <a:br/>
            <a:r>
              <a:rPr b="0" lang="fr-FR" sz="1500" spc="-1" strike="noStrike">
                <a:solidFill>
                  <a:srgbClr val="000000"/>
                </a:solidFill>
                <a:latin typeface="Calibri Light"/>
                <a:ea typeface="DejaVu Sans"/>
              </a:rPr>
              <a:t>3.1 L’architecture</a:t>
            </a:r>
            <a:endParaRPr b="0" lang="fr-FR" sz="1500" spc="-1" strike="noStrike">
              <a:latin typeface="Arial"/>
            </a:endParaRPr>
          </a:p>
        </p:txBody>
      </p:sp>
      <p:pic>
        <p:nvPicPr>
          <p:cNvPr id="94" name="Espace réservé du contenu 3" descr=""/>
          <p:cNvPicPr/>
          <p:nvPr/>
        </p:nvPicPr>
        <p:blipFill>
          <a:blip r:embed="rId1"/>
          <a:stretch/>
        </p:blipFill>
        <p:spPr>
          <a:xfrm>
            <a:off x="224280" y="365040"/>
            <a:ext cx="2485440" cy="870840"/>
          </a:xfrm>
          <a:prstGeom prst="rect">
            <a:avLst/>
          </a:prstGeom>
          <a:ln>
            <a:noFill/>
          </a:ln>
        </p:spPr>
      </p:pic>
      <p:pic>
        <p:nvPicPr>
          <p:cNvPr id="95" name="" descr=""/>
          <p:cNvPicPr/>
          <p:nvPr/>
        </p:nvPicPr>
        <p:blipFill>
          <a:blip r:embed="rId2"/>
          <a:stretch/>
        </p:blipFill>
        <p:spPr>
          <a:xfrm>
            <a:off x="1915560" y="1117800"/>
            <a:ext cx="7482240" cy="5503320"/>
          </a:xfrm>
          <a:prstGeom prst="rect">
            <a:avLst/>
          </a:prstGeom>
          <a:ln>
            <a:noFill/>
          </a:ln>
        </p:spPr>
      </p:pic>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6" name="CustomShape 1"/>
          <p:cNvSpPr/>
          <p:nvPr/>
        </p:nvSpPr>
        <p:spPr>
          <a:xfrm>
            <a:off x="3441600" y="365040"/>
            <a:ext cx="7902360" cy="131544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3 </a:t>
            </a:r>
            <a:r>
              <a:rPr b="0" lang="fr-FR" sz="2000" spc="-1" strike="noStrike">
                <a:solidFill>
                  <a:srgbClr val="000000"/>
                </a:solidFill>
                <a:latin typeface="Calibri Light"/>
                <a:ea typeface="DejaVu Sans"/>
              </a:rPr>
              <a:t>La réglementation des aides agricoles : un droit dérivé du TFUE</a:t>
            </a:r>
            <a:r>
              <a:rPr b="0" lang="fr-FR" sz="1800" spc="-1" strike="noStrike">
                <a:solidFill>
                  <a:srgbClr val="000000"/>
                </a:solidFill>
                <a:latin typeface="Calibri Light"/>
                <a:ea typeface="DejaVu Sans"/>
              </a:rPr>
              <a:t> </a:t>
            </a:r>
            <a:endParaRPr b="0" lang="fr-FR" sz="1800" spc="-1" strike="noStrike">
              <a:latin typeface="Arial"/>
            </a:endParaRPr>
          </a:p>
        </p:txBody>
      </p:sp>
      <p:sp>
        <p:nvSpPr>
          <p:cNvPr id="97" name="CustomShape 2"/>
          <p:cNvSpPr/>
          <p:nvPr/>
        </p:nvSpPr>
        <p:spPr>
          <a:xfrm>
            <a:off x="838080" y="1825560"/>
            <a:ext cx="10505520" cy="434124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1001"/>
              </a:spcBef>
            </a:pPr>
            <a:r>
              <a:rPr b="0" lang="fr-FR" sz="2000" spc="-1" strike="noStrike">
                <a:solidFill>
                  <a:srgbClr val="000000"/>
                </a:solidFill>
                <a:latin typeface="Calibri"/>
                <a:ea typeface="DejaVu Sans"/>
              </a:rPr>
              <a:t>3.2 Les réglements </a:t>
            </a:r>
            <a:endParaRPr b="0" lang="fr-FR" sz="2000" spc="-1" strike="noStrike">
              <a:latin typeface="Arial"/>
            </a:endParaRPr>
          </a:p>
          <a:p>
            <a:pPr marL="216000" indent="-206640">
              <a:lnSpc>
                <a:spcPct val="100000"/>
              </a:lnSpc>
              <a:spcBef>
                <a:spcPts val="1001"/>
              </a:spcBef>
              <a:buClr>
                <a:srgbClr val="000000"/>
              </a:buClr>
              <a:buSzPct val="45000"/>
              <a:buFont typeface="Wingdings" charset="2"/>
              <a:buChar char=""/>
            </a:pPr>
            <a:r>
              <a:rPr b="0" lang="fr-FR" sz="1800" spc="-1" strike="noStrike">
                <a:solidFill>
                  <a:srgbClr val="000000"/>
                </a:solidFill>
                <a:latin typeface="Calibri"/>
                <a:ea typeface="DejaVu Sans"/>
              </a:rPr>
              <a:t>Le R(UE) 2022/2472 DE LA COMMISSION du 14 décembre 2022 déclarant certaines catégories d’aides dans les secteurs agricole et forestier et dans les zones rurales compatibles avec le marché intérieur en application des articles 107 et 108 du traité sur le fonctionnement de l’Union européenne (dit Règlement d’exemption agricole et forestier  ou</a:t>
            </a:r>
            <a:r>
              <a:rPr b="1" lang="fr-FR" sz="1800" spc="-1" strike="noStrike">
                <a:solidFill>
                  <a:srgbClr val="000000"/>
                </a:solidFill>
                <a:latin typeface="Calibri"/>
                <a:ea typeface="DejaVu Sans"/>
              </a:rPr>
              <a:t> REAF</a:t>
            </a:r>
            <a:r>
              <a:rPr b="0" lang="fr-FR" sz="1800" spc="-1" strike="noStrike">
                <a:solidFill>
                  <a:srgbClr val="000000"/>
                </a:solidFill>
                <a:latin typeface="Calibri"/>
                <a:ea typeface="DejaVu Sans"/>
              </a:rPr>
              <a:t>). Il se rapporte aux produits listés à l’annexe 1 du traité. Tous les régimes d’aides agricoles en sont une déclinaison</a:t>
            </a:r>
            <a:endParaRPr b="0" lang="fr-FR" sz="1800" spc="-1" strike="noStrike">
              <a:latin typeface="Arial"/>
            </a:endParaRPr>
          </a:p>
          <a:p>
            <a:pPr marL="216000" indent="-206640">
              <a:lnSpc>
                <a:spcPct val="100000"/>
              </a:lnSpc>
              <a:spcBef>
                <a:spcPts val="1001"/>
              </a:spcBef>
              <a:buClr>
                <a:srgbClr val="000000"/>
              </a:buClr>
              <a:buSzPct val="45000"/>
              <a:buFont typeface="Wingdings" charset="2"/>
              <a:buChar char=""/>
            </a:pPr>
            <a:r>
              <a:rPr b="0" lang="fr-FR" sz="1800" spc="-1" strike="noStrike">
                <a:solidFill>
                  <a:srgbClr val="000000"/>
                </a:solidFill>
                <a:latin typeface="Calibri"/>
                <a:ea typeface="DejaVu Sans"/>
              </a:rPr>
              <a:t>Le R(UE) 2021/1237 DE LA COMMISSION du 23 juillet 2021 modifiant le règlement (UE) n° 651/2014 déclarant certaines catégories d’aides compatibles avec le marché intérieur en application des articles 107 et 108 du traité (</a:t>
            </a:r>
            <a:r>
              <a:rPr b="1" lang="fr-FR" sz="1800" spc="-1" strike="noStrike">
                <a:solidFill>
                  <a:srgbClr val="000000"/>
                </a:solidFill>
                <a:latin typeface="Calibri"/>
                <a:ea typeface="DejaVu Sans"/>
              </a:rPr>
              <a:t>Règlement Général d’Exemption par Catégories ou RGEC</a:t>
            </a:r>
            <a:r>
              <a:rPr b="0" lang="fr-FR" sz="1800" spc="-1" strike="noStrike">
                <a:solidFill>
                  <a:srgbClr val="000000"/>
                </a:solidFill>
                <a:latin typeface="Calibri"/>
                <a:ea typeface="DejaVu Sans"/>
              </a:rPr>
              <a:t>)</a:t>
            </a:r>
            <a:endParaRPr b="0" lang="fr-FR" sz="1800" spc="-1" strike="noStrike">
              <a:latin typeface="Arial"/>
            </a:endParaRPr>
          </a:p>
          <a:p>
            <a:pPr marL="216000" indent="-206640">
              <a:lnSpc>
                <a:spcPct val="100000"/>
              </a:lnSpc>
              <a:spcBef>
                <a:spcPts val="1001"/>
              </a:spcBef>
              <a:buClr>
                <a:srgbClr val="000000"/>
              </a:buClr>
              <a:buSzPct val="45000"/>
              <a:buFont typeface="Wingdings" charset="2"/>
              <a:buChar char=""/>
            </a:pPr>
            <a:r>
              <a:rPr b="0" lang="fr-FR" sz="1800" spc="-1" strike="noStrike">
                <a:solidFill>
                  <a:srgbClr val="000000"/>
                </a:solidFill>
                <a:latin typeface="Calibri"/>
                <a:ea typeface="DejaVu Sans"/>
              </a:rPr>
              <a:t>Le R(UE) 2023/2831 DE LA COMMISSION du 13 décembre 2023 relatif à l’application des articles 107 et 108 du traité sur le fonctionnement de l’Union européenne aux aides </a:t>
            </a:r>
            <a:r>
              <a:rPr b="1" lang="fr-FR" sz="1800" spc="-1" strike="noStrike">
                <a:solidFill>
                  <a:srgbClr val="000000"/>
                </a:solidFill>
                <a:latin typeface="Calibri"/>
                <a:ea typeface="DejaVu Sans"/>
              </a:rPr>
              <a:t>de minimis</a:t>
            </a:r>
            <a:endParaRPr b="0" lang="fr-FR" sz="1800" spc="-1" strike="noStrike">
              <a:latin typeface="Arial"/>
            </a:endParaRPr>
          </a:p>
          <a:p>
            <a:pPr>
              <a:lnSpc>
                <a:spcPct val="100000"/>
              </a:lnSpc>
              <a:spcBef>
                <a:spcPts val="1001"/>
              </a:spcBef>
            </a:pPr>
            <a:endParaRPr b="0" lang="fr-FR" sz="1800" spc="-1" strike="noStrike">
              <a:latin typeface="Arial"/>
            </a:endParaRPr>
          </a:p>
        </p:txBody>
      </p:sp>
      <p:pic>
        <p:nvPicPr>
          <p:cNvPr id="98" name="Espace réservé du contenu 3" descr=""/>
          <p:cNvPicPr/>
          <p:nvPr/>
        </p:nvPicPr>
        <p:blipFill>
          <a:blip r:embed="rId1"/>
          <a:stretch/>
        </p:blipFill>
        <p:spPr>
          <a:xfrm>
            <a:off x="0" y="419040"/>
            <a:ext cx="2485440" cy="870840"/>
          </a:xfrm>
          <a:prstGeom prst="rect">
            <a:avLst/>
          </a:prstGeom>
          <a:ln>
            <a:noFill/>
          </a:ln>
        </p:spPr>
      </p:pic>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9" name="CustomShape 1"/>
          <p:cNvSpPr/>
          <p:nvPr/>
        </p:nvSpPr>
        <p:spPr>
          <a:xfrm>
            <a:off x="3441600" y="365040"/>
            <a:ext cx="7902360" cy="131544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3 </a:t>
            </a:r>
            <a:r>
              <a:rPr b="0" lang="fr-FR" sz="2000" spc="-1" strike="noStrike">
                <a:solidFill>
                  <a:srgbClr val="000000"/>
                </a:solidFill>
                <a:latin typeface="Calibri Light"/>
                <a:ea typeface="DejaVu Sans"/>
              </a:rPr>
              <a:t>La réglementation des aides agricoles : une réglementation dérivée du TFUE</a:t>
            </a:r>
            <a:r>
              <a:rPr b="0" lang="fr-FR" sz="1800" spc="-1" strike="noStrike">
                <a:solidFill>
                  <a:srgbClr val="000000"/>
                </a:solidFill>
                <a:latin typeface="Calibri Light"/>
                <a:ea typeface="DejaVu Sans"/>
              </a:rPr>
              <a:t> </a:t>
            </a:r>
            <a:endParaRPr b="0" lang="fr-FR" sz="1800" spc="-1" strike="noStrike">
              <a:latin typeface="Arial"/>
            </a:endParaRPr>
          </a:p>
        </p:txBody>
      </p:sp>
      <p:sp>
        <p:nvSpPr>
          <p:cNvPr id="100" name="CustomShape 2"/>
          <p:cNvSpPr/>
          <p:nvPr/>
        </p:nvSpPr>
        <p:spPr>
          <a:xfrm>
            <a:off x="838080" y="1825560"/>
            <a:ext cx="10505520" cy="434124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1001"/>
              </a:spcBef>
            </a:pPr>
            <a:r>
              <a:rPr b="0" lang="fr-FR" sz="2000" spc="-1" strike="noStrike">
                <a:solidFill>
                  <a:srgbClr val="000000"/>
                </a:solidFill>
                <a:latin typeface="Calibri"/>
                <a:ea typeface="DejaVu Sans"/>
              </a:rPr>
              <a:t>3.3 Les Lignes Directrices concernant les aides d’État dans les secteurs agricole et forestier et dans les zones rurales (communication de la CE au JOUE du 21.12.2022)</a:t>
            </a:r>
            <a:endParaRPr b="0" lang="fr-FR" sz="2000" spc="-1" strike="noStrike">
              <a:latin typeface="Arial"/>
            </a:endParaRPr>
          </a:p>
          <a:p>
            <a:pPr>
              <a:lnSpc>
                <a:spcPct val="100000"/>
              </a:lnSpc>
              <a:spcBef>
                <a:spcPts val="1001"/>
              </a:spcBef>
            </a:pPr>
            <a:r>
              <a:rPr b="0" lang="fr-FR" sz="2000" spc="-1" strike="noStrike">
                <a:solidFill>
                  <a:srgbClr val="000000"/>
                </a:solidFill>
                <a:latin typeface="Calibri"/>
                <a:ea typeface="DejaVu Sans"/>
              </a:rPr>
              <a:t>Série d’éclairages sur des textes réglementaires issus de la jurisprudence (660). Quelques exemples</a:t>
            </a:r>
            <a:endParaRPr b="0" lang="fr-FR" sz="2000" spc="-1" strike="noStrike">
              <a:latin typeface="Arial"/>
            </a:endParaRPr>
          </a:p>
          <a:p>
            <a:pPr>
              <a:lnSpc>
                <a:spcPct val="100000"/>
              </a:lnSpc>
              <a:spcBef>
                <a:spcPts val="1001"/>
              </a:spcBef>
            </a:pPr>
            <a:r>
              <a:rPr b="0" i="1" lang="fr-FR" sz="1500" spc="-1" strike="noStrike">
                <a:solidFill>
                  <a:srgbClr val="000000"/>
                </a:solidFill>
                <a:latin typeface="Calibri"/>
                <a:ea typeface="DejaVu Sans"/>
              </a:rPr>
              <a:t>(47)</a:t>
            </a:r>
            <a:r>
              <a:rPr b="0" i="1" lang="fr-FR" sz="1500" spc="-1" strike="noStrike">
                <a:solidFill>
                  <a:srgbClr val="000000"/>
                </a:solidFill>
                <a:latin typeface="Calibri"/>
                <a:ea typeface="DejaVu Sans"/>
              </a:rPr>
              <a:t>	</a:t>
            </a:r>
            <a:r>
              <a:rPr b="0" i="1" lang="fr-FR" sz="1500" spc="-1" strike="noStrike">
                <a:solidFill>
                  <a:srgbClr val="000000"/>
                </a:solidFill>
                <a:latin typeface="Calibri"/>
                <a:ea typeface="DejaVu Sans"/>
              </a:rPr>
              <a:t>Les aides dans les secteurs agricole et forestier et dans les zones rurales ne peuvent être jugées compatibles avec le marché intérieur que si elles ont un </a:t>
            </a:r>
            <a:r>
              <a:rPr b="1" i="1" lang="fr-FR" sz="1500" spc="-1" strike="noStrike">
                <a:solidFill>
                  <a:srgbClr val="000000"/>
                </a:solidFill>
                <a:latin typeface="Calibri"/>
                <a:ea typeface="DejaVu Sans"/>
              </a:rPr>
              <a:t>effet incitatif</a:t>
            </a:r>
            <a:r>
              <a:rPr b="0" i="1" lang="fr-FR" sz="1500" spc="-1" strike="noStrike">
                <a:solidFill>
                  <a:srgbClr val="000000"/>
                </a:solidFill>
                <a:latin typeface="Calibri"/>
                <a:ea typeface="DejaVu Sans"/>
              </a:rPr>
              <a:t>. Cet effet existe dès lors que l’aide modifie le comportement d’une entreprise d’une manière telle que cette dernière s’engage dans une activité supplémentaire contribuant au développement du secteur et dans laquelle elle ne se serait pas engagée si elle n’avait pas bénéficié de l’aide ou dans laquelle elle ne se serait engagée que d’une manière restreinte ou différente. L’aide ne doit toutefois pas servir à subventionner les coûts d’une activité que l’entreprise aurait de toute façon supportés ni à compenser le risque commercial normal inhérent à une activité économique.</a:t>
            </a:r>
            <a:endParaRPr b="0" lang="fr-FR" sz="1500" spc="-1" strike="noStrike">
              <a:latin typeface="Arial"/>
            </a:endParaRPr>
          </a:p>
          <a:p>
            <a:pPr>
              <a:lnSpc>
                <a:spcPct val="100000"/>
              </a:lnSpc>
              <a:spcBef>
                <a:spcPts val="1001"/>
              </a:spcBef>
            </a:pPr>
            <a:r>
              <a:rPr b="0" i="1" lang="fr-FR" sz="1500" spc="-1" strike="noStrike">
                <a:solidFill>
                  <a:srgbClr val="000000"/>
                </a:solidFill>
                <a:latin typeface="Calibri"/>
                <a:ea typeface="DejaVu Sans"/>
              </a:rPr>
              <a:t>(50)  Pour les raisons expliquées au point (47), la Commission considère que l’aide est dépourvue d’effet incitatif pour son bénéficiaire lorsque ce dernier a adressé sa demande d’aide aux autorités nationales après le </a:t>
            </a:r>
            <a:r>
              <a:rPr b="1" i="1" lang="fr-FR" sz="1500" spc="-1" strike="noStrike">
                <a:solidFill>
                  <a:srgbClr val="000000"/>
                </a:solidFill>
                <a:latin typeface="Calibri"/>
                <a:ea typeface="DejaVu Sans"/>
              </a:rPr>
              <a:t>début des travaux</a:t>
            </a:r>
            <a:r>
              <a:rPr b="0" i="1" lang="fr-FR" sz="1500" spc="-1" strike="noStrike">
                <a:solidFill>
                  <a:srgbClr val="000000"/>
                </a:solidFill>
                <a:latin typeface="Calibri"/>
                <a:ea typeface="DejaVu Sans"/>
              </a:rPr>
              <a:t> liés au projet ou de l’activité concernés.</a:t>
            </a:r>
            <a:endParaRPr b="0" lang="fr-FR" sz="1500" spc="-1" strike="noStrike">
              <a:latin typeface="Arial"/>
            </a:endParaRPr>
          </a:p>
          <a:p>
            <a:pPr>
              <a:lnSpc>
                <a:spcPct val="100000"/>
              </a:lnSpc>
              <a:spcBef>
                <a:spcPts val="1001"/>
              </a:spcBef>
            </a:pPr>
            <a:r>
              <a:rPr b="0" i="1" lang="fr-FR" sz="2000" spc="-1" strike="noStrike">
                <a:solidFill>
                  <a:srgbClr val="000000"/>
                </a:solidFill>
                <a:latin typeface="Calibri"/>
                <a:ea typeface="DejaVu Sans"/>
              </a:rPr>
              <a:t> </a:t>
            </a:r>
            <a:endParaRPr b="0" lang="fr-FR" sz="2000" spc="-1" strike="noStrike">
              <a:latin typeface="Arial"/>
            </a:endParaRPr>
          </a:p>
        </p:txBody>
      </p:sp>
      <p:pic>
        <p:nvPicPr>
          <p:cNvPr id="101" name="Espace réservé du contenu 3" descr=""/>
          <p:cNvPicPr/>
          <p:nvPr/>
        </p:nvPicPr>
        <p:blipFill>
          <a:blip r:embed="rId1"/>
          <a:stretch/>
        </p:blipFill>
        <p:spPr>
          <a:xfrm>
            <a:off x="0" y="419040"/>
            <a:ext cx="2485440" cy="870840"/>
          </a:xfrm>
          <a:prstGeom prst="rect">
            <a:avLst/>
          </a:prstGeom>
          <a:ln>
            <a:noFill/>
          </a:ln>
        </p:spPr>
      </p:pic>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LibreOffice/5.4.5.1.M2$Windows_x86 LibreOffice_project/a53f759b688cef2ab6d0341f74a62c74ef4a35de</Application>
  <Company>Ministère de l'Agriculture et de l'Alimentation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2024-07-16T16:16:32Z</dcterms:created>
  <dc:creator/>
  <dc:description/>
  <dc:language>fr-FR</dc:language>
  <cp:lastModifiedBy/>
  <cp:revision>1</cp:revision>
  <dc:subject/>
  <dc:title>Présentation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Ministère de l'Agriculture et de l'Alimentation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Grand écran</vt:lpwstr>
  </property>
  <property fmtid="{D5CDD505-2E9C-101B-9397-08002B2CF9AE}" pid="10" name="ScaleCrop">
    <vt:bool>0</vt:bool>
  </property>
  <property fmtid="{D5CDD505-2E9C-101B-9397-08002B2CF9AE}" pid="11" name="ShareDoc">
    <vt:bool>0</vt:bool>
  </property>
  <property fmtid="{D5CDD505-2E9C-101B-9397-08002B2CF9AE}" pid="12" name="Slides">
    <vt:i4>8</vt:i4>
  </property>
</Properties>
</file>