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20.xml" ContentType="application/vnd.openxmlformats-officedocument.presentationml.slideMaster+xml"/>
  <Override PartName="/ppt/slideMasters/slideMaster3.xml" ContentType="application/vnd.openxmlformats-officedocument.presentationml.slideMaster+xml"/>
  <Override PartName="/ppt/slideMasters/slideMaster21.xml" ContentType="application/vnd.openxmlformats-officedocument.presentationml.slideMaster+xml"/>
  <Override PartName="/ppt/slideMasters/slideMaster4.xml" ContentType="application/vnd.openxmlformats-officedocument.presentationml.slideMaster+xml"/>
  <Override PartName="/ppt/slideMasters/slideMaster22.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23.xml" ContentType="application/vnd.openxmlformats-officedocument.presentationml.slideMaster+xml"/>
  <Override PartName="/ppt/slideMasters/slideMaster7.xml" ContentType="application/vnd.openxmlformats-officedocument.presentationml.slideMaster+xml"/>
  <Override PartName="/ppt/slideMasters/slideMaster24.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_rels/slideMaster1.xml.rels" ContentType="application/vnd.openxmlformats-package.relationships+xml"/>
  <Override PartName="/ppt/slideMasters/_rels/slideMaster22.xml.rels" ContentType="application/vnd.openxmlformats-package.relationships+xml"/>
  <Override PartName="/ppt/slideMasters/_rels/slideMaster2.xml.rels" ContentType="application/vnd.openxmlformats-package.relationships+xml"/>
  <Override PartName="/ppt/slideMasters/_rels/slideMaster20.xml.rels" ContentType="application/vnd.openxmlformats-package.relationships+xml"/>
  <Override PartName="/ppt/slideMasters/_rels/slideMaster3.xml.rels" ContentType="application/vnd.openxmlformats-package.relationships+xml"/>
  <Override PartName="/ppt/slideMasters/_rels/slideMaster21.xml.rels" ContentType="application/vnd.openxmlformats-package.relationships+xml"/>
  <Override PartName="/ppt/slideMasters/_rels/slideMaster4.xml.rels" ContentType="application/vnd.openxmlformats-package.relationships+xml"/>
  <Override PartName="/ppt/slideMasters/_rels/slideMaster5.xml.rels" ContentType="application/vnd.openxmlformats-package.relationships+xml"/>
  <Override PartName="/ppt/slideMasters/_rels/slideMaster23.xml.rels" ContentType="application/vnd.openxmlformats-package.relationships+xml"/>
  <Override PartName="/ppt/slideMasters/_rels/slideMaster6.xml.rels" ContentType="application/vnd.openxmlformats-package.relationships+xml"/>
  <Override PartName="/ppt/slideMasters/_rels/slideMaster24.xml.rels" ContentType="application/vnd.openxmlformats-package.relationships+xml"/>
  <Override PartName="/ppt/slideMasters/_rels/slideMaster7.xml.rels" ContentType="application/vnd.openxmlformats-package.relationships+xml"/>
  <Override PartName="/ppt/slideMasters/_rels/slideMaster8.xml.rels" ContentType="application/vnd.openxmlformats-package.relationships+xml"/>
  <Override PartName="/ppt/slideMasters/_rels/slideMaster9.xml.rels" ContentType="application/vnd.openxmlformats-package.relationships+xml"/>
  <Override PartName="/ppt/slideMasters/_rels/slideMaster10.xml.rels" ContentType="application/vnd.openxmlformats-package.relationships+xml"/>
  <Override PartName="/ppt/slideMasters/_rels/slideMaster11.xml.rels" ContentType="application/vnd.openxmlformats-package.relationships+xml"/>
  <Override PartName="/ppt/slideMasters/_rels/slideMaster12.xml.rels" ContentType="application/vnd.openxmlformats-package.relationships+xml"/>
  <Override PartName="/ppt/slideMasters/_rels/slideMaster13.xml.rels" ContentType="application/vnd.openxmlformats-package.relationships+xml"/>
  <Override PartName="/ppt/slideMasters/_rels/slideMaster14.xml.rels" ContentType="application/vnd.openxmlformats-package.relationships+xml"/>
  <Override PartName="/ppt/slideMasters/_rels/slideMaster15.xml.rels" ContentType="application/vnd.openxmlformats-package.relationships+xml"/>
  <Override PartName="/ppt/slideMasters/_rels/slideMaster16.xml.rels" ContentType="application/vnd.openxmlformats-package.relationships+xml"/>
  <Override PartName="/ppt/slideMasters/_rels/slideMaster17.xml.rels" ContentType="application/vnd.openxmlformats-package.relationships+xml"/>
  <Override PartName="/ppt/slideMasters/_rels/slideMaster18.xml.rels" ContentType="application/vnd.openxmlformats-package.relationships+xml"/>
  <Override PartName="/ppt/slideMasters/_rels/slideMaster19.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theme/theme15.xml" ContentType="application/vnd.openxmlformats-officedocument.theme+xml"/>
  <Override PartName="/ppt/theme/theme16.xml" ContentType="application/vnd.openxmlformats-officedocument.theme+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theme/theme20.xml" ContentType="application/vnd.openxmlformats-officedocument.theme+xml"/>
  <Override PartName="/ppt/theme/theme21.xml" ContentType="application/vnd.openxmlformats-officedocument.theme+xml"/>
  <Override PartName="/ppt/theme/theme22.xml" ContentType="application/vnd.openxmlformats-officedocument.theme+xml"/>
  <Override PartName="/ppt/theme/theme23.xml" ContentType="application/vnd.openxmlformats-officedocument.theme+xml"/>
  <Override PartName="/ppt/theme/theme24.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7.xml.rels" ContentType="application/vnd.openxmlformats-package.relationships+xml"/>
  <Override PartName="/ppt/presProps.xml" ContentType="application/vnd.openxmlformats-officedocument.presentationml.presProps+xml"/>
  <Override PartName="/ppt/media/image1.jpeg" ContentType="image/jpeg"/>
  <Override PartName="/ppt/media/image2.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0" r:id="rId13"/>
    <p:sldMasterId id="2147483672" r:id="rId14"/>
    <p:sldMasterId id="2147483674" r:id="rId15"/>
    <p:sldMasterId id="2147483676" r:id="rId16"/>
    <p:sldMasterId id="2147483678" r:id="rId17"/>
    <p:sldMasterId id="2147483680" r:id="rId18"/>
    <p:sldMasterId id="2147483682" r:id="rId19"/>
    <p:sldMasterId id="2147483684" r:id="rId20"/>
    <p:sldMasterId id="2147483686" r:id="rId21"/>
    <p:sldMasterId id="2147483688" r:id="rId22"/>
    <p:sldMasterId id="2147483690" r:id="rId23"/>
    <p:sldMasterId id="2147483692" r:id="rId24"/>
    <p:sldMasterId id="2147483694" r:id="rId25"/>
  </p:sldMasterIdLst>
  <p:sldIdLst>
    <p:sldId id="256" r:id="rId26"/>
    <p:sldId id="257" r:id="rId27"/>
    <p:sldId id="258" r:id="rId28"/>
    <p:sldId id="259" r:id="rId29"/>
    <p:sldId id="260" r:id="rId30"/>
    <p:sldId id="261" r:id="rId31"/>
    <p:sldId id="262" r:id="rId32"/>
    <p:sldId id="263" r:id="rId33"/>
    <p:sldId id="264" r:id="rId34"/>
    <p:sldId id="265" r:id="rId35"/>
    <p:sldId id="266" r:id="rId36"/>
    <p:sldId id="267" r:id="rId37"/>
    <p:sldId id="268" r:id="rId38"/>
    <p:sldId id="269" r:id="rId39"/>
    <p:sldId id="270" r:id="rId40"/>
    <p:sldId id="271" r:id="rId41"/>
    <p:sldId id="272" r:id="rId42"/>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slideMaster" Target="slideMasters/slideMaster14.xml"/><Relationship Id="rId16" Type="http://schemas.openxmlformats.org/officeDocument/2006/relationships/slideMaster" Target="slideMasters/slideMaster15.xml"/><Relationship Id="rId17" Type="http://schemas.openxmlformats.org/officeDocument/2006/relationships/slideMaster" Target="slideMasters/slideMaster16.xml"/><Relationship Id="rId18" Type="http://schemas.openxmlformats.org/officeDocument/2006/relationships/slideMaster" Target="slideMasters/slideMaster17.xml"/><Relationship Id="rId19" Type="http://schemas.openxmlformats.org/officeDocument/2006/relationships/slideMaster" Target="slideMasters/slideMaster18.xml"/><Relationship Id="rId20" Type="http://schemas.openxmlformats.org/officeDocument/2006/relationships/slideMaster" Target="slideMasters/slideMaster19.xml"/><Relationship Id="rId21" Type="http://schemas.openxmlformats.org/officeDocument/2006/relationships/slideMaster" Target="slideMasters/slideMaster20.xml"/><Relationship Id="rId22" Type="http://schemas.openxmlformats.org/officeDocument/2006/relationships/slideMaster" Target="slideMasters/slideMaster21.xml"/><Relationship Id="rId23" Type="http://schemas.openxmlformats.org/officeDocument/2006/relationships/slideMaster" Target="slideMasters/slideMaster22.xml"/><Relationship Id="rId24" Type="http://schemas.openxmlformats.org/officeDocument/2006/relationships/slideMaster" Target="slideMasters/slideMaster23.xml"/><Relationship Id="rId25" Type="http://schemas.openxmlformats.org/officeDocument/2006/relationships/slideMaster" Target="slideMasters/slideMaster24.xml"/><Relationship Id="rId26" Type="http://schemas.openxmlformats.org/officeDocument/2006/relationships/slide" Target="slides/slide1.xml"/><Relationship Id="rId27" Type="http://schemas.openxmlformats.org/officeDocument/2006/relationships/slide" Target="slides/slide2.xml"/><Relationship Id="rId28" Type="http://schemas.openxmlformats.org/officeDocument/2006/relationships/slide" Target="slides/slide3.xml"/><Relationship Id="rId29" Type="http://schemas.openxmlformats.org/officeDocument/2006/relationships/slide" Target="slides/slide4.xml"/><Relationship Id="rId30" Type="http://schemas.openxmlformats.org/officeDocument/2006/relationships/slide" Target="slides/slide5.xml"/><Relationship Id="rId31" Type="http://schemas.openxmlformats.org/officeDocument/2006/relationships/slide" Target="slides/slide6.xml"/><Relationship Id="rId32" Type="http://schemas.openxmlformats.org/officeDocument/2006/relationships/slide" Target="slides/slide7.xml"/><Relationship Id="rId33" Type="http://schemas.openxmlformats.org/officeDocument/2006/relationships/slide" Target="slides/slide8.xml"/><Relationship Id="rId34" Type="http://schemas.openxmlformats.org/officeDocument/2006/relationships/slide" Target="slides/slide9.xml"/><Relationship Id="rId35" Type="http://schemas.openxmlformats.org/officeDocument/2006/relationships/slide" Target="slides/slide10.xml"/><Relationship Id="rId36" Type="http://schemas.openxmlformats.org/officeDocument/2006/relationships/slide" Target="slides/slide11.xml"/><Relationship Id="rId37" Type="http://schemas.openxmlformats.org/officeDocument/2006/relationships/slide" Target="slides/slide12.xml"/><Relationship Id="rId38" Type="http://schemas.openxmlformats.org/officeDocument/2006/relationships/slide" Target="slides/slide13.xml"/><Relationship Id="rId39" Type="http://schemas.openxmlformats.org/officeDocument/2006/relationships/slide" Target="slides/slide14.xml"/><Relationship Id="rId40" Type="http://schemas.openxmlformats.org/officeDocument/2006/relationships/slide" Target="slides/slide15.xml"/><Relationship Id="rId41" Type="http://schemas.openxmlformats.org/officeDocument/2006/relationships/slide" Target="slides/slide16.xml"/><Relationship Id="rId42" Type="http://schemas.openxmlformats.org/officeDocument/2006/relationships/slide" Target="slides/slide17.xml"/><Relationship Id="rId43"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4.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5.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7.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9.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0.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1.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3.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4.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7"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entered Text">
    <p:spTree>
      <p:nvGrpSpPr>
        <p:cNvPr id="1" name=""/>
        <p:cNvGrpSpPr/>
        <p:nvPr/>
      </p:nvGrpSpPr>
      <p:grpSpPr>
        <a:xfrm>
          <a:off x="0" y="0"/>
          <a:ext cx="0" cy="0"/>
          <a:chOff x="0" y="0"/>
          <a:chExt cx="0" cy="0"/>
        </a:xfrm>
      </p:grpSpPr>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Title, 2 Content and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47"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48"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49"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Title Content and 2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55"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56"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57"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Standard">
    <p:spTree>
      <p:nvGrpSpPr>
        <p:cNvPr id="1" name=""/>
        <p:cNvGrpSpPr/>
        <p:nvPr/>
      </p:nvGrpSpPr>
      <p:grpSpPr>
        <a:xfrm>
          <a:off x="0" y="0"/>
          <a:ext cx="0" cy="0"/>
          <a:chOff x="0" y="0"/>
          <a:chExt cx="0" cy="0"/>
        </a:xfrm>
      </p:grpSpPr>
      <p:sp>
        <p:nvSpPr>
          <p:cNvPr id="6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63"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6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65" name="PlaceHolder 4"/>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Standard 1">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70"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71"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Standard 2">
    <p:spTree>
      <p:nvGrpSpPr>
        <p:cNvPr id="1" name=""/>
        <p:cNvGrpSpPr/>
        <p:nvPr/>
      </p:nvGrpSpPr>
      <p:grpSpPr>
        <a:xfrm>
          <a:off x="0" y="0"/>
          <a:ext cx="0" cy="0"/>
          <a:chOff x="0" y="0"/>
          <a:chExt cx="0" cy="0"/>
        </a:xfrm>
      </p:grpSpPr>
      <p:sp>
        <p:nvSpPr>
          <p:cNvPr id="7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78"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79"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80"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81"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Standard 3">
    <p:spTree>
      <p:nvGrpSpPr>
        <p:cNvPr id="1" name=""/>
        <p:cNvGrpSpPr/>
        <p:nvPr/>
      </p:nvGrpSpPr>
      <p:grpSpPr>
        <a:xfrm>
          <a:off x="0" y="0"/>
          <a:ext cx="0" cy="0"/>
          <a:chOff x="0" y="0"/>
          <a:chExt cx="0" cy="0"/>
        </a:xfrm>
      </p:grpSpPr>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Standard 4">
    <p:spTree>
      <p:nvGrpSpPr>
        <p:cNvPr id="1" name=""/>
        <p:cNvGrpSpPr/>
        <p:nvPr/>
      </p:nvGrpSpPr>
      <p:grpSpPr>
        <a:xfrm>
          <a:off x="0" y="0"/>
          <a:ext cx="0" cy="0"/>
          <a:chOff x="0" y="0"/>
          <a:chExt cx="0" cy="0"/>
        </a:xfrm>
      </p:grpSpPr>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Standard 5">
    <p:spTree>
      <p:nvGrpSpPr>
        <p:cNvPr id="1" name=""/>
        <p:cNvGrpSpPr/>
        <p:nvPr/>
      </p:nvGrpSpPr>
      <p:grpSpPr>
        <a:xfrm>
          <a:off x="0" y="0"/>
          <a:ext cx="0" cy="0"/>
          <a:chOff x="0" y="0"/>
          <a:chExt cx="0" cy="0"/>
        </a:xfrm>
      </p:grpSpPr>
      <p:sp>
        <p:nvSpPr>
          <p:cNvPr id="86"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87"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Standard 6">
    <p:spTree>
      <p:nvGrpSpPr>
        <p:cNvPr id="1" name=""/>
        <p:cNvGrpSpPr/>
        <p:nvPr/>
      </p:nvGrpSpPr>
      <p:grpSpPr>
        <a:xfrm>
          <a:off x="0" y="0"/>
          <a:ext cx="0" cy="0"/>
          <a:chOff x="0" y="0"/>
          <a:chExt cx="0" cy="0"/>
        </a:xfrm>
      </p:grpSpPr>
      <p:sp>
        <p:nvSpPr>
          <p:cNvPr id="90"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91"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12" name="PlaceHolder 2"/>
          <p:cNvSpPr>
            <a:spLocks noGrp="1"/>
          </p:cNvSpPr>
          <p:nvPr>
            <p:ph/>
          </p:nvPr>
        </p:nvSpPr>
        <p:spPr>
          <a:xfrm>
            <a:off x="609480" y="1604520"/>
            <a:ext cx="1097244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13" name="PlaceHolder 3"/>
          <p:cNvSpPr>
            <a:spLocks noGrp="1"/>
          </p:cNvSpPr>
          <p:nvPr>
            <p:ph/>
          </p:nvPr>
        </p:nvSpPr>
        <p:spPr>
          <a:xfrm>
            <a:off x="609480" y="3682080"/>
            <a:ext cx="1097244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Standard 7">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96"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97"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Standard 8">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Standard 9">
    <p:spTree>
      <p:nvGrpSpPr>
        <p:cNvPr id="1" name=""/>
        <p:cNvGrpSpPr/>
        <p:nvPr/>
      </p:nvGrpSpPr>
      <p:grpSpPr>
        <a:xfrm>
          <a:off x="0" y="0"/>
          <a:ext cx="0" cy="0"/>
          <a:chOff x="0" y="0"/>
          <a:chExt cx="0" cy="0"/>
        </a:xfrm>
      </p:grpSpPr>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Tx" preserve="1">
  <p:cSld name="Standard 10">
    <p:spTree>
      <p:nvGrpSpPr>
        <p:cNvPr id="1" name=""/>
        <p:cNvGrpSpPr/>
        <p:nvPr/>
      </p:nvGrpSpPr>
      <p:grpSpPr>
        <a:xfrm>
          <a:off x="0" y="0"/>
          <a:ext cx="0" cy="0"/>
          <a:chOff x="0" y="0"/>
          <a:chExt cx="0" cy="0"/>
        </a:xfrm>
      </p:grpSpPr>
      <p:sp>
        <p:nvSpPr>
          <p:cNvPr id="10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105"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106"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107"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AndTwoObj" preserve="1">
  <p:cSld name="Standard 11">
    <p:spTree>
      <p:nvGrpSpPr>
        <p:cNvPr id="1" name=""/>
        <p:cNvGrpSpPr/>
        <p:nvPr/>
      </p:nvGrpSpPr>
      <p:grpSpPr>
        <a:xfrm>
          <a:off x="0" y="0"/>
          <a:ext cx="0" cy="0"/>
          <a:chOff x="0" y="0"/>
          <a:chExt cx="0" cy="0"/>
        </a:xfrm>
      </p:grpSpPr>
      <p:sp>
        <p:nvSpPr>
          <p:cNvPr id="11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113"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114"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115" name="PlaceHolder 4"/>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20" name="PlaceHolder 2"/>
          <p:cNvSpPr>
            <a:spLocks noGrp="1"/>
          </p:cNvSpPr>
          <p:nvPr>
            <p:ph/>
          </p:nvPr>
        </p:nvSpPr>
        <p:spPr>
          <a:xfrm>
            <a:off x="609480" y="160452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21" name="PlaceHolder 3"/>
          <p:cNvSpPr>
            <a:spLocks noGrp="1"/>
          </p:cNvSpPr>
          <p:nvPr>
            <p:ph/>
          </p:nvPr>
        </p:nvSpPr>
        <p:spPr>
          <a:xfrm>
            <a:off x="6231960" y="160452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22" name="PlaceHolder 4"/>
          <p:cNvSpPr>
            <a:spLocks noGrp="1"/>
          </p:cNvSpPr>
          <p:nvPr>
            <p:ph/>
          </p:nvPr>
        </p:nvSpPr>
        <p:spPr>
          <a:xfrm>
            <a:off x="609480" y="368208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23" name="PlaceHolder 5"/>
          <p:cNvSpPr>
            <a:spLocks noGrp="1"/>
          </p:cNvSpPr>
          <p:nvPr>
            <p:ph/>
          </p:nvPr>
        </p:nvSpPr>
        <p:spPr>
          <a:xfrm>
            <a:off x="6231960" y="3682080"/>
            <a:ext cx="5354280" cy="189684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29"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33" name="PlaceHolder 2"/>
          <p:cNvSpPr>
            <a:spLocks noGrp="1"/>
          </p:cNvSpPr>
          <p:nvPr>
            <p:ph/>
          </p:nvPr>
        </p:nvSpPr>
        <p:spPr>
          <a:xfrm>
            <a:off x="609480" y="1604520"/>
            <a:ext cx="1097244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
        <p:nvSpPr>
          <p:cNvPr id="38" name="PlaceHolder 2"/>
          <p:cNvSpPr>
            <a:spLocks noGrp="1"/>
          </p:cNvSpPr>
          <p:nvPr>
            <p:ph/>
          </p:nvPr>
        </p:nvSpPr>
        <p:spPr>
          <a:xfrm>
            <a:off x="609480" y="1604520"/>
            <a:ext cx="535428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
        <p:nvSpPr>
          <p:cNvPr id="39" name="PlaceHolder 3"/>
          <p:cNvSpPr>
            <a:spLocks noGrp="1"/>
          </p:cNvSpPr>
          <p:nvPr>
            <p:ph/>
          </p:nvPr>
        </p:nvSpPr>
        <p:spPr>
          <a:xfrm>
            <a:off x="6231960" y="1604520"/>
            <a:ext cx="5354280" cy="3977280"/>
          </a:xfrm>
          <a:prstGeom prst="rect">
            <a:avLst/>
          </a:prstGeom>
          <a:noFill/>
          <a:ln w="0">
            <a:noFill/>
          </a:ln>
        </p:spPr>
        <p:txBody>
          <a:bodyPr lIns="0" rIns="0" tIns="0" bIns="0" anchor="t">
            <a:normAutofit/>
          </a:bodyPr>
          <a:p>
            <a:pPr indent="0">
              <a:spcBef>
                <a:spcPts val="1417"/>
              </a:spcBef>
              <a:buNone/>
            </a:pPr>
            <a:endParaRPr b="0" lang="fr-FR"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1"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endParaRPr b="0" lang="fr-FR" sz="44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2.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slideLayout" Target="../slideLayouts/slideLayout13.xml"/>
</Relationships>
</file>

<file path=ppt/slideMasters/_rels/slideMaster14.xml.rels><?xml version="1.0" encoding="UTF-8"?>
<Relationships xmlns="http://schemas.openxmlformats.org/package/2006/relationships"><Relationship Id="rId1" Type="http://schemas.openxmlformats.org/officeDocument/2006/relationships/theme" Target="../theme/theme14.xml"/><Relationship Id="rId2" Type="http://schemas.openxmlformats.org/officeDocument/2006/relationships/slideLayout" Target="../slideLayouts/slideLayout14.xml"/>
</Relationships>
</file>

<file path=ppt/slideMasters/_rels/slideMaster15.xml.rels><?xml version="1.0" encoding="UTF-8"?>
<Relationships xmlns="http://schemas.openxmlformats.org/package/2006/relationships"><Relationship Id="rId1" Type="http://schemas.openxmlformats.org/officeDocument/2006/relationships/theme" Target="../theme/theme15.xml"/><Relationship Id="rId2" Type="http://schemas.openxmlformats.org/officeDocument/2006/relationships/slideLayout" Target="../slideLayouts/slideLayout15.xml"/>
</Relationships>
</file>

<file path=ppt/slideMasters/_rels/slideMaster16.xml.rels><?xml version="1.0" encoding="UTF-8"?>
<Relationships xmlns="http://schemas.openxmlformats.org/package/2006/relationships"><Relationship Id="rId1" Type="http://schemas.openxmlformats.org/officeDocument/2006/relationships/theme" Target="../theme/theme16.xml"/><Relationship Id="rId2" Type="http://schemas.openxmlformats.org/officeDocument/2006/relationships/slideLayout" Target="../slideLayouts/slideLayout16.xml"/>
</Relationships>
</file>

<file path=ppt/slideMasters/_rels/slideMaster17.xml.rels><?xml version="1.0" encoding="UTF-8"?>
<Relationships xmlns="http://schemas.openxmlformats.org/package/2006/relationships"><Relationship Id="rId1" Type="http://schemas.openxmlformats.org/officeDocument/2006/relationships/theme" Target="../theme/theme17.xml"/><Relationship Id="rId2" Type="http://schemas.openxmlformats.org/officeDocument/2006/relationships/slideLayout" Target="../slideLayouts/slideLayout17.xml"/>
</Relationships>
</file>

<file path=ppt/slideMasters/_rels/slideMaster18.xml.rels><?xml version="1.0" encoding="UTF-8"?>
<Relationships xmlns="http://schemas.openxmlformats.org/package/2006/relationships"><Relationship Id="rId1" Type="http://schemas.openxmlformats.org/officeDocument/2006/relationships/theme" Target="../theme/theme18.xml"/><Relationship Id="rId2" Type="http://schemas.openxmlformats.org/officeDocument/2006/relationships/slideLayout" Target="../slideLayouts/slideLayout18.xml"/>
</Relationships>
</file>

<file path=ppt/slideMasters/_rels/slideMaster19.xml.rels><?xml version="1.0" encoding="UTF-8"?>
<Relationships xmlns="http://schemas.openxmlformats.org/package/2006/relationships"><Relationship Id="rId1" Type="http://schemas.openxmlformats.org/officeDocument/2006/relationships/theme" Target="../theme/theme19.xml"/><Relationship Id="rId2" Type="http://schemas.openxmlformats.org/officeDocument/2006/relationships/slideLayout" Target="../slideLayouts/slideLayout19.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20.xml.rels><?xml version="1.0" encoding="UTF-8"?>
<Relationships xmlns="http://schemas.openxmlformats.org/package/2006/relationships"><Relationship Id="rId1" Type="http://schemas.openxmlformats.org/officeDocument/2006/relationships/theme" Target="../theme/theme20.xml"/><Relationship Id="rId2" Type="http://schemas.openxmlformats.org/officeDocument/2006/relationships/slideLayout" Target="../slideLayouts/slideLayout20.xml"/>
</Relationships>
</file>

<file path=ppt/slideMasters/_rels/slideMaster21.xml.rels><?xml version="1.0" encoding="UTF-8"?>
<Relationships xmlns="http://schemas.openxmlformats.org/package/2006/relationships"><Relationship Id="rId1" Type="http://schemas.openxmlformats.org/officeDocument/2006/relationships/theme" Target="../theme/theme21.xml"/><Relationship Id="rId2" Type="http://schemas.openxmlformats.org/officeDocument/2006/relationships/slideLayout" Target="../slideLayouts/slideLayout21.xml"/>
</Relationships>
</file>

<file path=ppt/slideMasters/_rels/slideMaster22.xml.rels><?xml version="1.0" encoding="UTF-8"?>
<Relationships xmlns="http://schemas.openxmlformats.org/package/2006/relationships"><Relationship Id="rId1" Type="http://schemas.openxmlformats.org/officeDocument/2006/relationships/theme" Target="../theme/theme22.xml"/><Relationship Id="rId2" Type="http://schemas.openxmlformats.org/officeDocument/2006/relationships/slideLayout" Target="../slideLayouts/slideLayout22.xml"/>
</Relationships>
</file>

<file path=ppt/slideMasters/_rels/slideMaster23.xml.rels><?xml version="1.0" encoding="UTF-8"?>
<Relationships xmlns="http://schemas.openxmlformats.org/package/2006/relationships"><Relationship Id="rId1" Type="http://schemas.openxmlformats.org/officeDocument/2006/relationships/theme" Target="../theme/theme23.xml"/><Relationship Id="rId2" Type="http://schemas.openxmlformats.org/officeDocument/2006/relationships/slideLayout" Target="../slideLayouts/slideLayout23.xml"/>
</Relationships>
</file>

<file path=ppt/slideMasters/_rels/slideMaster24.xml.rels><?xml version="1.0" encoding="UTF-8"?>
<Relationships xmlns="http://schemas.openxmlformats.org/package/2006/relationships"><Relationship Id="rId1" Type="http://schemas.openxmlformats.org/officeDocument/2006/relationships/theme" Target="../theme/theme24.xml"/><Relationship Id="rId2"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1" name="PlaceHolder 2"/>
          <p:cNvSpPr>
            <a:spLocks noGrp="1"/>
          </p:cNvSpPr>
          <p:nvPr>
            <p:ph type="body"/>
          </p:nvPr>
        </p:nvSpPr>
        <p:spPr>
          <a:xfrm>
            <a:off x="609480" y="160452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2" name="PlaceHolder 3"/>
          <p:cNvSpPr>
            <a:spLocks noGrp="1"/>
          </p:cNvSpPr>
          <p:nvPr>
            <p:ph type="body"/>
          </p:nvPr>
        </p:nvSpPr>
        <p:spPr>
          <a:xfrm>
            <a:off x="6231960" y="160452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3" name="PlaceHolder 4"/>
          <p:cNvSpPr>
            <a:spLocks noGrp="1"/>
          </p:cNvSpPr>
          <p:nvPr>
            <p:ph type="body"/>
          </p:nvPr>
        </p:nvSpPr>
        <p:spPr>
          <a:xfrm>
            <a:off x="609480" y="3682080"/>
            <a:ext cx="1097208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2"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43" name="PlaceHolder 2"/>
          <p:cNvSpPr>
            <a:spLocks noGrp="1"/>
          </p:cNvSpPr>
          <p:nvPr>
            <p:ph type="body"/>
          </p:nvPr>
        </p:nvSpPr>
        <p:spPr>
          <a:xfrm>
            <a:off x="609480" y="160452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44"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45" name="PlaceHolder 4"/>
          <p:cNvSpPr>
            <a:spLocks noGrp="1"/>
          </p:cNvSpPr>
          <p:nvPr>
            <p:ph type="body"/>
          </p:nvPr>
        </p:nvSpPr>
        <p:spPr>
          <a:xfrm>
            <a:off x="609480" y="368208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9" r:id="rId2"/>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51"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52" name="PlaceHolder 3"/>
          <p:cNvSpPr>
            <a:spLocks noGrp="1"/>
          </p:cNvSpPr>
          <p:nvPr>
            <p:ph type="body"/>
          </p:nvPr>
        </p:nvSpPr>
        <p:spPr>
          <a:xfrm>
            <a:off x="6231960" y="160452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53" name="PlaceHolder 4"/>
          <p:cNvSpPr>
            <a:spLocks noGrp="1"/>
          </p:cNvSpPr>
          <p:nvPr>
            <p:ph type="body"/>
          </p:nvPr>
        </p:nvSpPr>
        <p:spPr>
          <a:xfrm>
            <a:off x="6231960" y="368208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1" r:id="rId2"/>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58"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59" name="PlaceHolder 2"/>
          <p:cNvSpPr>
            <a:spLocks noGrp="1"/>
          </p:cNvSpPr>
          <p:nvPr>
            <p:ph type="body"/>
          </p:nvPr>
        </p:nvSpPr>
        <p:spPr>
          <a:xfrm>
            <a:off x="609480" y="160452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60" name="PlaceHolder 3"/>
          <p:cNvSpPr>
            <a:spLocks noGrp="1"/>
          </p:cNvSpPr>
          <p:nvPr>
            <p:ph type="body"/>
          </p:nvPr>
        </p:nvSpPr>
        <p:spPr>
          <a:xfrm>
            <a:off x="6231960" y="160452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61" name="PlaceHolder 4"/>
          <p:cNvSpPr>
            <a:spLocks noGrp="1"/>
          </p:cNvSpPr>
          <p:nvPr>
            <p:ph type="body"/>
          </p:nvPr>
        </p:nvSpPr>
        <p:spPr>
          <a:xfrm>
            <a:off x="609480" y="3682080"/>
            <a:ext cx="1097208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3" r:id="rId2"/>
  </p:sldLayoutIdLst>
</p:sldMaster>
</file>

<file path=ppt/slideMasters/slideMaster1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6"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67" name="PlaceHolder 2"/>
          <p:cNvSpPr>
            <a:spLocks noGrp="1"/>
          </p:cNvSpPr>
          <p:nvPr>
            <p:ph type="body"/>
          </p:nvPr>
        </p:nvSpPr>
        <p:spPr>
          <a:xfrm>
            <a:off x="609480" y="1604520"/>
            <a:ext cx="1097208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68" name="PlaceHolder 3"/>
          <p:cNvSpPr>
            <a:spLocks noGrp="1"/>
          </p:cNvSpPr>
          <p:nvPr>
            <p:ph type="body"/>
          </p:nvPr>
        </p:nvSpPr>
        <p:spPr>
          <a:xfrm>
            <a:off x="609480" y="3682080"/>
            <a:ext cx="1097208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Lst>
</p:sldMaster>
</file>

<file path=ppt/slideMasters/slideMaster1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2"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73" name="PlaceHolder 2"/>
          <p:cNvSpPr>
            <a:spLocks noGrp="1"/>
          </p:cNvSpPr>
          <p:nvPr>
            <p:ph type="body"/>
          </p:nvPr>
        </p:nvSpPr>
        <p:spPr>
          <a:xfrm>
            <a:off x="609480" y="160452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74" name="PlaceHolder 3"/>
          <p:cNvSpPr>
            <a:spLocks noGrp="1"/>
          </p:cNvSpPr>
          <p:nvPr>
            <p:ph type="body"/>
          </p:nvPr>
        </p:nvSpPr>
        <p:spPr>
          <a:xfrm>
            <a:off x="6231960" y="160452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75" name="PlaceHolder 4"/>
          <p:cNvSpPr>
            <a:spLocks noGrp="1"/>
          </p:cNvSpPr>
          <p:nvPr>
            <p:ph type="body"/>
          </p:nvPr>
        </p:nvSpPr>
        <p:spPr>
          <a:xfrm>
            <a:off x="609480" y="368208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76" name="PlaceHolder 5"/>
          <p:cNvSpPr>
            <a:spLocks noGrp="1"/>
          </p:cNvSpPr>
          <p:nvPr>
            <p:ph type="body"/>
          </p:nvPr>
        </p:nvSpPr>
        <p:spPr>
          <a:xfrm>
            <a:off x="6231960" y="368208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7" r:id="rId2"/>
  </p:sldLayoutIdLst>
</p:sldMaster>
</file>

<file path=ppt/slideMasters/slideMaster1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147483679" r:id="rId2"/>
  </p:sldLayoutIdLst>
</p:sldMaster>
</file>

<file path=ppt/slideMasters/slideMaster1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r>
              <a:rPr b="0" lang="fr-FR" sz="4400" spc="-1" strike="noStrike">
                <a:solidFill>
                  <a:srgbClr val="000000"/>
                </a:solidFill>
                <a:latin typeface="Arial"/>
              </a:rPr>
              <a:t>Cliquez pour éditer le format du texte-titre</a:t>
            </a:r>
            <a:endParaRPr b="0" lang="fr-FR" sz="4400" spc="-1" strike="noStrike">
              <a:solidFill>
                <a:srgbClr val="000000"/>
              </a:solidFill>
              <a:latin typeface="Arial"/>
            </a:endParaRPr>
          </a:p>
        </p:txBody>
      </p:sp>
      <p:sp>
        <p:nvSpPr>
          <p:cNvPr id="83"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3200" spc="-1" strike="noStrike">
                <a:solidFill>
                  <a:srgbClr val="000000"/>
                </a:solidFill>
                <a:latin typeface="Arial"/>
              </a:rPr>
              <a:t>Cliquez pour éditer le format du plan de texte</a:t>
            </a:r>
            <a:endParaRPr b="0" lang="fr-FR"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2800" spc="-1" strike="noStrike">
                <a:solidFill>
                  <a:srgbClr val="000000"/>
                </a:solidFill>
                <a:latin typeface="Arial"/>
              </a:rPr>
              <a:t>Second niveau de plan</a:t>
            </a:r>
            <a:endParaRPr b="0" lang="fr-FR"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2400" spc="-1" strike="noStrike">
                <a:solidFill>
                  <a:srgbClr val="000000"/>
                </a:solidFill>
                <a:latin typeface="Arial"/>
              </a:rPr>
              <a:t>Troisième niveau de plan</a:t>
            </a:r>
            <a:endParaRPr b="0" lang="fr-FR"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2000" spc="-1" strike="noStrike">
                <a:solidFill>
                  <a:srgbClr val="000000"/>
                </a:solidFill>
                <a:latin typeface="Arial"/>
              </a:rPr>
              <a:t>Quatrième niveau de plan</a:t>
            </a:r>
            <a:endParaRPr b="0" lang="fr-FR"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2000" spc="-1" strike="noStrike">
                <a:solidFill>
                  <a:srgbClr val="000000"/>
                </a:solidFill>
                <a:latin typeface="Arial"/>
              </a:rPr>
              <a:t>Cinquième niveau de plan</a:t>
            </a:r>
            <a:endParaRPr b="0" lang="fr-FR"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2000" spc="-1" strike="noStrike">
                <a:solidFill>
                  <a:srgbClr val="000000"/>
                </a:solidFill>
                <a:latin typeface="Arial"/>
              </a:rPr>
              <a:t>Sixième niveau de plan</a:t>
            </a:r>
            <a:endParaRPr b="0" lang="fr-FR"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2000" spc="-1" strike="noStrike">
                <a:solidFill>
                  <a:srgbClr val="000000"/>
                </a:solidFill>
                <a:latin typeface="Arial"/>
              </a:rPr>
              <a:t>Septième niveau de plan</a:t>
            </a:r>
            <a:endParaRPr b="0" lang="fr-F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1" r:id="rId2"/>
  </p:sldLayoutIdLst>
</p:sldMaster>
</file>

<file path=ppt/slideMasters/slideMaster1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85"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3" r:id="rId2"/>
  </p:sldLayoutIdLst>
</p:sldMaster>
</file>

<file path=ppt/slideMasters/slideMaster1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8"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89"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5"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9" name="PlaceHolder 2"/>
          <p:cNvSpPr>
            <a:spLocks noGrp="1"/>
          </p:cNvSpPr>
          <p:nvPr>
            <p:ph type="body"/>
          </p:nvPr>
        </p:nvSpPr>
        <p:spPr>
          <a:xfrm>
            <a:off x="609480" y="1604520"/>
            <a:ext cx="1097208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10" name="PlaceHolder 3"/>
          <p:cNvSpPr>
            <a:spLocks noGrp="1"/>
          </p:cNvSpPr>
          <p:nvPr>
            <p:ph type="body"/>
          </p:nvPr>
        </p:nvSpPr>
        <p:spPr>
          <a:xfrm>
            <a:off x="609480" y="3682080"/>
            <a:ext cx="1097208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51" r:id="rId2"/>
  </p:sldLayoutIdLst>
</p:sldMaster>
</file>

<file path=ppt/slideMasters/slideMaster2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93"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94"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7" r:id="rId2"/>
  </p:sldLayoutIdLst>
</p:sldMaster>
</file>

<file path=ppt/slideMasters/slideMaster2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8"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9" r:id="rId2"/>
  </p:sldLayoutIdLst>
</p:sldMaster>
</file>

<file path=ppt/slideMasters/slideMaster2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147483691" r:id="rId2"/>
  </p:sldLayoutIdLst>
</p:sldMaster>
</file>

<file path=ppt/slideMasters/slideMaster2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0"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101" name="PlaceHolder 2"/>
          <p:cNvSpPr>
            <a:spLocks noGrp="1"/>
          </p:cNvSpPr>
          <p:nvPr>
            <p:ph type="body"/>
          </p:nvPr>
        </p:nvSpPr>
        <p:spPr>
          <a:xfrm>
            <a:off x="609480" y="160452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102"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103" name="PlaceHolder 4"/>
          <p:cNvSpPr>
            <a:spLocks noGrp="1"/>
          </p:cNvSpPr>
          <p:nvPr>
            <p:ph type="body"/>
          </p:nvPr>
        </p:nvSpPr>
        <p:spPr>
          <a:xfrm>
            <a:off x="609480" y="368208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93" r:id="rId2"/>
  </p:sldLayoutIdLst>
</p:sldMaster>
</file>

<file path=ppt/slideMasters/slideMaster2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8"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109"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110" name="PlaceHolder 3"/>
          <p:cNvSpPr>
            <a:spLocks noGrp="1"/>
          </p:cNvSpPr>
          <p:nvPr>
            <p:ph type="body"/>
          </p:nvPr>
        </p:nvSpPr>
        <p:spPr>
          <a:xfrm>
            <a:off x="6231960" y="160452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111" name="PlaceHolder 4"/>
          <p:cNvSpPr>
            <a:spLocks noGrp="1"/>
          </p:cNvSpPr>
          <p:nvPr>
            <p:ph type="body"/>
          </p:nvPr>
        </p:nvSpPr>
        <p:spPr>
          <a:xfrm>
            <a:off x="6231960" y="368208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95"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15" name="PlaceHolder 2"/>
          <p:cNvSpPr>
            <a:spLocks noGrp="1"/>
          </p:cNvSpPr>
          <p:nvPr>
            <p:ph type="body"/>
          </p:nvPr>
        </p:nvSpPr>
        <p:spPr>
          <a:xfrm>
            <a:off x="609480" y="160452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16" name="PlaceHolder 3"/>
          <p:cNvSpPr>
            <a:spLocks noGrp="1"/>
          </p:cNvSpPr>
          <p:nvPr>
            <p:ph type="body"/>
          </p:nvPr>
        </p:nvSpPr>
        <p:spPr>
          <a:xfrm>
            <a:off x="6231960" y="160452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17" name="PlaceHolder 4"/>
          <p:cNvSpPr>
            <a:spLocks noGrp="1"/>
          </p:cNvSpPr>
          <p:nvPr>
            <p:ph type="body"/>
          </p:nvPr>
        </p:nvSpPr>
        <p:spPr>
          <a:xfrm>
            <a:off x="609480" y="368208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18" name="PlaceHolder 5"/>
          <p:cNvSpPr>
            <a:spLocks noGrp="1"/>
          </p:cNvSpPr>
          <p:nvPr>
            <p:ph type="body"/>
          </p:nvPr>
        </p:nvSpPr>
        <p:spPr>
          <a:xfrm>
            <a:off x="6231960" y="3682080"/>
            <a:ext cx="5353920" cy="1896480"/>
          </a:xfrm>
          <a:prstGeom prst="rect">
            <a:avLst/>
          </a:prstGeom>
          <a:noFill/>
          <a:ln w="0">
            <a:noFill/>
          </a:ln>
        </p:spPr>
        <p:txBody>
          <a:bodyPr lIns="0" rIns="0" tIns="0" bIns="0" anchor="t">
            <a:normAutofit fontScale="71666"/>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Tree>
  </p:cSld>
  <p:clrMap bg1="lt1" bg2="lt2" tx1="dk1"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4" name="PlaceHolder 1"/>
          <p:cNvSpPr>
            <a:spLocks noGrp="1"/>
          </p:cNvSpPr>
          <p:nvPr>
            <p:ph type="title"/>
          </p:nvPr>
        </p:nvSpPr>
        <p:spPr>
          <a:xfrm>
            <a:off x="609480" y="273600"/>
            <a:ext cx="10972440" cy="1144800"/>
          </a:xfrm>
          <a:prstGeom prst="rect">
            <a:avLst/>
          </a:prstGeom>
          <a:noFill/>
          <a:ln w="0">
            <a:noFill/>
          </a:ln>
        </p:spPr>
        <p:txBody>
          <a:bodyPr lIns="0" rIns="0" tIns="0" bIns="0" anchor="ctr">
            <a:noAutofit/>
          </a:bodyPr>
          <a:p>
            <a:pPr indent="0" algn="ctr">
              <a:buNone/>
            </a:pPr>
            <a:r>
              <a:rPr b="0" lang="fr-FR" sz="4400" spc="-1" strike="noStrike">
                <a:solidFill>
                  <a:srgbClr val="000000"/>
                </a:solidFill>
                <a:latin typeface="Arial"/>
              </a:rPr>
              <a:t>Cliquez pour éditer le format du texte-titre</a:t>
            </a:r>
            <a:endParaRPr b="0" lang="fr-FR" sz="4400" spc="-1" strike="noStrike">
              <a:solidFill>
                <a:srgbClr val="000000"/>
              </a:solidFill>
              <a:latin typeface="Arial"/>
            </a:endParaRPr>
          </a:p>
        </p:txBody>
      </p:sp>
      <p:sp>
        <p:nvSpPr>
          <p:cNvPr id="25" name="PlaceHolder 2"/>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3200" spc="-1" strike="noStrike">
                <a:solidFill>
                  <a:srgbClr val="000000"/>
                </a:solidFill>
                <a:latin typeface="Arial"/>
              </a:rPr>
              <a:t>Cliquez pour éditer le format du plan de texte</a:t>
            </a:r>
            <a:endParaRPr b="0" lang="fr-FR"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2800" spc="-1" strike="noStrike">
                <a:solidFill>
                  <a:srgbClr val="000000"/>
                </a:solidFill>
                <a:latin typeface="Arial"/>
              </a:rPr>
              <a:t>Second niveau de plan</a:t>
            </a:r>
            <a:endParaRPr b="0" lang="fr-FR"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2400" spc="-1" strike="noStrike">
                <a:solidFill>
                  <a:srgbClr val="000000"/>
                </a:solidFill>
                <a:latin typeface="Arial"/>
              </a:rPr>
              <a:t>Troisième niveau de plan</a:t>
            </a:r>
            <a:endParaRPr b="0" lang="fr-FR"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2000" spc="-1" strike="noStrike">
                <a:solidFill>
                  <a:srgbClr val="000000"/>
                </a:solidFill>
                <a:latin typeface="Arial"/>
              </a:rPr>
              <a:t>Quatrième niveau de plan</a:t>
            </a:r>
            <a:endParaRPr b="0" lang="fr-FR"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2000" spc="-1" strike="noStrike">
                <a:solidFill>
                  <a:srgbClr val="000000"/>
                </a:solidFill>
                <a:latin typeface="Arial"/>
              </a:rPr>
              <a:t>Cinquième niveau de plan</a:t>
            </a:r>
            <a:endParaRPr b="0" lang="fr-FR"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2000" spc="-1" strike="noStrike">
                <a:solidFill>
                  <a:srgbClr val="000000"/>
                </a:solidFill>
                <a:latin typeface="Arial"/>
              </a:rPr>
              <a:t>Sixième niveau de plan</a:t>
            </a:r>
            <a:endParaRPr b="0" lang="fr-FR"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2000" spc="-1" strike="noStrike">
                <a:solidFill>
                  <a:srgbClr val="000000"/>
                </a:solidFill>
                <a:latin typeface="Arial"/>
              </a:rPr>
              <a:t>Septième niveau de plan</a:t>
            </a:r>
            <a:endParaRPr b="0" lang="fr-FR"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27"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0"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31" name="PlaceHolder 2"/>
          <p:cNvSpPr>
            <a:spLocks noGrp="1"/>
          </p:cNvSpPr>
          <p:nvPr>
            <p:ph type="body"/>
          </p:nvPr>
        </p:nvSpPr>
        <p:spPr>
          <a:xfrm>
            <a:off x="609480" y="1604520"/>
            <a:ext cx="1097208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
        <p:nvSpPr>
          <p:cNvPr id="35" name="PlaceHolder 2"/>
          <p:cNvSpPr>
            <a:spLocks noGrp="1"/>
          </p:cNvSpPr>
          <p:nvPr>
            <p:ph type="body"/>
          </p:nvPr>
        </p:nvSpPr>
        <p:spPr>
          <a:xfrm>
            <a:off x="60948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
        <p:nvSpPr>
          <p:cNvPr id="36" name="PlaceHolder 3"/>
          <p:cNvSpPr>
            <a:spLocks noGrp="1"/>
          </p:cNvSpPr>
          <p:nvPr>
            <p:ph type="body"/>
          </p:nvPr>
        </p:nvSpPr>
        <p:spPr>
          <a:xfrm>
            <a:off x="6231960" y="1604520"/>
            <a:ext cx="535392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fr-FR" sz="1800" spc="-1" strike="noStrike">
                <a:solidFill>
                  <a:srgbClr val="000000"/>
                </a:solidFill>
                <a:latin typeface="Arial"/>
              </a:rPr>
              <a:t>Cliquez pour éditer le format du plan de texte</a:t>
            </a:r>
            <a:endParaRPr b="0" lang="fr-FR"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fr-FR" sz="1800" spc="-1" strike="noStrike">
                <a:solidFill>
                  <a:srgbClr val="000000"/>
                </a:solidFill>
                <a:latin typeface="Arial"/>
              </a:rPr>
              <a:t>Second niveau de plan</a:t>
            </a:r>
            <a:endParaRPr b="0" lang="fr-FR"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fr-FR" sz="1800" spc="-1" strike="noStrike">
                <a:solidFill>
                  <a:srgbClr val="000000"/>
                </a:solidFill>
                <a:latin typeface="Arial"/>
              </a:rPr>
              <a:t>Troisième niveau de plan</a:t>
            </a:r>
            <a:endParaRPr b="0" lang="fr-FR"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fr-FR" sz="1800" spc="-1" strike="noStrike">
                <a:solidFill>
                  <a:srgbClr val="000000"/>
                </a:solidFill>
                <a:latin typeface="Arial"/>
              </a:rPr>
              <a:t>Quatrième niveau de plan</a:t>
            </a:r>
            <a:endParaRPr b="0" lang="fr-FR"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fr-FR" sz="1800" spc="-1" strike="noStrike">
                <a:solidFill>
                  <a:srgbClr val="000000"/>
                </a:solidFill>
                <a:latin typeface="Arial"/>
              </a:rPr>
              <a:t>Cinquième niveau de plan</a:t>
            </a:r>
            <a:endParaRPr b="0" lang="fr-FR"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fr-FR" sz="1800" spc="-1" strike="noStrike">
                <a:solidFill>
                  <a:srgbClr val="000000"/>
                </a:solidFill>
                <a:latin typeface="Arial"/>
              </a:rPr>
              <a:t>Sixième niveau de plan</a:t>
            </a:r>
            <a:endParaRPr b="0" lang="fr-FR"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fr-FR" sz="1800" spc="-1" strike="noStrike">
                <a:solidFill>
                  <a:srgbClr val="000000"/>
                </a:solidFill>
                <a:latin typeface="Arial"/>
              </a:rPr>
              <a:t>Septième niveau de plan</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080" cy="1144440"/>
          </a:xfrm>
          <a:prstGeom prst="rect">
            <a:avLst/>
          </a:prstGeom>
          <a:noFill/>
          <a:ln w="0">
            <a:noFill/>
          </a:ln>
        </p:spPr>
        <p:txBody>
          <a:bodyPr lIns="0" rIns="0" tIns="0" bIns="0" anchor="ctr">
            <a:noAutofit/>
          </a:bodyPr>
          <a:p>
            <a:pPr indent="0">
              <a:buNone/>
            </a:pPr>
            <a:r>
              <a:rPr b="0" lang="fr-FR" sz="1800" spc="-1" strike="noStrike">
                <a:solidFill>
                  <a:srgbClr val="000000"/>
                </a:solidFill>
                <a:latin typeface="Arial"/>
              </a:rPr>
              <a:t>Cliquez pour éditer le format du texte-titre</a:t>
            </a:r>
            <a:endParaRPr b="0" lang="fr-FR"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5.xml"/>
</Relationships>
</file>

<file path=ppt/slides/_rels/slide10.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1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1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13.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hyperlink" Target="https://agriculture.gouv.fr/regimes-daides-detat-regimes-en-vigueur-et-projets-de-notification-ou-dinformation-la-commission" TargetMode="External"/><Relationship Id="rId3" Type="http://schemas.openxmlformats.org/officeDocument/2006/relationships/hyperlink" Target="https://www.europe-en-france.gouv.fr/fr/aides-d-etat" TargetMode="External"/><Relationship Id="rId4" Type="http://schemas.openxmlformats.org/officeDocument/2006/relationships/hyperlink" Target="https://competition-cases.ec.europa.eu/latest-updates/SA" TargetMode="External"/><Relationship Id="rId5" Type="http://schemas.openxmlformats.org/officeDocument/2006/relationships/hyperlink" Target="https://agriculture.gouv.fr/regimes-daides-detat-regimes-en-vigueur-et-projets-de-notification-ou-dinformation-la-commission" TargetMode="External"/><Relationship Id="rId6" Type="http://schemas.openxmlformats.org/officeDocument/2006/relationships/slideLayout" Target="../slideLayouts/slideLayout17.xml"/>
</Relationships>
</file>

<file path=ppt/slides/_rels/slide14.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15.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16.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17.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hyperlink" Target="mailto:aidesetatagricoles.dgpe@agriculture.gouv.fr" TargetMode="External"/><Relationship Id="rId3" Type="http://schemas.openxmlformats.org/officeDocument/2006/relationships/hyperlink" Target="mailto:alexis.thiolliere@agriculture.gouv.fr" TargetMode="External"/><Relationship Id="rId4" Type="http://schemas.openxmlformats.org/officeDocument/2006/relationships/slideLayout" Target="../slideLayouts/slideLayout17.xml"/>
</Relationships>
</file>

<file path=ppt/slides/_rels/slide2.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3.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4.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5.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6.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7.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png"/><Relationship Id="rId3" Type="http://schemas.openxmlformats.org/officeDocument/2006/relationships/slideLayout" Target="../slideLayouts/slideLayout17.xml"/>
</Relationships>
</file>

<file path=ppt/slides/_rels/slide8.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_rels/slide9.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7.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CustomShape 1"/>
          <p:cNvSpPr/>
          <p:nvPr/>
        </p:nvSpPr>
        <p:spPr>
          <a:xfrm>
            <a:off x="1004400" y="2169720"/>
            <a:ext cx="10504440" cy="4253400"/>
          </a:xfrm>
          <a:prstGeom prst="rect">
            <a:avLst/>
          </a:prstGeom>
          <a:noFill/>
          <a:ln w="0">
            <a:noFill/>
          </a:ln>
        </p:spPr>
        <p:style>
          <a:lnRef idx="0"/>
          <a:fillRef idx="0"/>
          <a:effectRef idx="0"/>
          <a:fontRef idx="minor"/>
        </p:style>
        <p:txBody>
          <a:bodyPr lIns="90000" rIns="90000" tIns="45000" bIns="45000" anchor="ctr">
            <a:normAutofit fontScale="89999"/>
          </a:bodyPr>
          <a:p>
            <a:pPr algn="ctr">
              <a:lnSpc>
                <a:spcPct val="100000"/>
              </a:lnSpc>
            </a:pPr>
            <a:br>
              <a:rPr sz="1800"/>
            </a:br>
            <a:br>
              <a:rPr sz="1800"/>
            </a:br>
            <a:br>
              <a:rPr sz="1800"/>
            </a:br>
            <a:r>
              <a:rPr b="0" lang="fr-FR" sz="4400" spc="-1" strike="noStrike">
                <a:solidFill>
                  <a:srgbClr val="000000"/>
                </a:solidFill>
                <a:latin typeface="Calibri Light"/>
                <a:ea typeface="DejaVu Sans"/>
              </a:rPr>
              <a:t>Les aides publiques nationales dans les secteurs agricoles et forestiers et dans les zones rurales</a:t>
            </a:r>
            <a:br>
              <a:rPr sz="1800"/>
            </a:br>
            <a:br>
              <a:rPr sz="1800"/>
            </a:br>
            <a:br>
              <a:rPr sz="1800"/>
            </a:br>
            <a:br>
              <a:rPr sz="1800"/>
            </a:br>
            <a:br>
              <a:rPr sz="1800"/>
            </a:br>
            <a:br>
              <a:rPr sz="4400"/>
            </a:br>
            <a:endParaRPr b="0" lang="fr-FR" sz="4400" spc="-1" strike="noStrike">
              <a:solidFill>
                <a:srgbClr val="000000"/>
              </a:solidFill>
              <a:latin typeface="Arial"/>
            </a:endParaRPr>
          </a:p>
        </p:txBody>
      </p:sp>
      <p:pic>
        <p:nvPicPr>
          <p:cNvPr id="117" name="Espace réservé du contenu 3" descr=""/>
          <p:cNvPicPr/>
          <p:nvPr/>
        </p:nvPicPr>
        <p:blipFill>
          <a:blip r:embed="rId1"/>
          <a:stretch/>
        </p:blipFill>
        <p:spPr>
          <a:xfrm>
            <a:off x="289440" y="419040"/>
            <a:ext cx="4037040" cy="1417680"/>
          </a:xfrm>
          <a:prstGeom prst="rect">
            <a:avLst/>
          </a:prstGeom>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2"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3 </a:t>
            </a:r>
            <a:r>
              <a:rPr b="0" lang="fr-FR" sz="2000" spc="-1" strike="noStrike">
                <a:solidFill>
                  <a:srgbClr val="000000"/>
                </a:solidFill>
                <a:latin typeface="Calibri Light"/>
                <a:ea typeface="DejaVu Sans"/>
              </a:rPr>
              <a:t>La réglementation des aides agricoles : une réglementation dérivée du TFUE</a:t>
            </a:r>
            <a:r>
              <a:rPr b="0" lang="fr-FR" sz="1800" spc="-1" strike="noStrike">
                <a:solidFill>
                  <a:srgbClr val="000000"/>
                </a:solidFill>
                <a:latin typeface="Calibri Light"/>
                <a:ea typeface="DejaVu Sans"/>
              </a:rPr>
              <a:t> </a:t>
            </a:r>
            <a:endParaRPr b="0" lang="fr-FR" sz="1800" spc="-1" strike="noStrike">
              <a:solidFill>
                <a:srgbClr val="000000"/>
              </a:solidFill>
              <a:latin typeface="Arial"/>
            </a:endParaRPr>
          </a:p>
        </p:txBody>
      </p:sp>
      <p:sp>
        <p:nvSpPr>
          <p:cNvPr id="143" name="CustomShape 2"/>
          <p:cNvSpPr/>
          <p:nvPr/>
        </p:nvSpPr>
        <p:spPr>
          <a:xfrm>
            <a:off x="838080" y="1825560"/>
            <a:ext cx="10504440" cy="4340160"/>
          </a:xfrm>
          <a:prstGeom prst="rect">
            <a:avLst/>
          </a:prstGeom>
          <a:noFill/>
          <a:ln w="0">
            <a:noFill/>
          </a:ln>
        </p:spPr>
        <p:style>
          <a:lnRef idx="0"/>
          <a:fillRef idx="0"/>
          <a:effectRef idx="0"/>
          <a:fontRef idx="minor"/>
        </p:style>
        <p:txBody>
          <a:bodyPr lIns="90000" rIns="90000" tIns="45000" bIns="45000" anchor="t">
            <a:normAutofit fontScale="98333" lnSpcReduction="10000"/>
          </a:bodyPr>
          <a:p>
            <a:pPr>
              <a:lnSpc>
                <a:spcPct val="100000"/>
              </a:lnSpc>
              <a:spcBef>
                <a:spcPts val="1001"/>
              </a:spcBef>
            </a:pPr>
            <a:r>
              <a:rPr b="0" lang="fr-FR" sz="2000" spc="-1" strike="noStrike">
                <a:solidFill>
                  <a:srgbClr val="000000"/>
                </a:solidFill>
                <a:latin typeface="Calibri"/>
                <a:ea typeface="DejaVu Sans"/>
              </a:rPr>
              <a:t>3.2 Les Lignes Directrices concernant les aides d’État dans les secteurs agricole et forestier et dans les zones rurales (communication de la CE au JOUE du 21.12.2022)</a:t>
            </a: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a:p>
            <a:pPr>
              <a:lnSpc>
                <a:spcPct val="100000"/>
              </a:lnSpc>
              <a:spcBef>
                <a:spcPts val="1001"/>
              </a:spcBef>
            </a:pPr>
            <a:r>
              <a:rPr b="0" i="1" lang="fr-FR" sz="1500" spc="-1" strike="noStrike">
                <a:solidFill>
                  <a:srgbClr val="000000"/>
                </a:solidFill>
                <a:latin typeface="Calibri"/>
                <a:ea typeface="DejaVu Sans"/>
              </a:rPr>
              <a:t>(178)</a:t>
            </a:r>
            <a:r>
              <a:rPr b="0" i="1" lang="fr-FR" sz="1500" spc="-1" strike="noStrike">
                <a:solidFill>
                  <a:srgbClr val="000000"/>
                </a:solidFill>
                <a:latin typeface="Calibri"/>
                <a:ea typeface="DejaVu Sans"/>
              </a:rPr>
              <a:t>	</a:t>
            </a:r>
            <a:r>
              <a:rPr b="0" i="1" lang="fr-FR" sz="1500" spc="-1" strike="noStrike">
                <a:solidFill>
                  <a:srgbClr val="000000"/>
                </a:solidFill>
                <a:latin typeface="Calibri"/>
                <a:ea typeface="DejaVu Sans"/>
              </a:rPr>
              <a:t>La Commission considérera les </a:t>
            </a:r>
            <a:r>
              <a:rPr b="1" i="1" lang="fr-FR" sz="1500" spc="-1" strike="noStrike">
                <a:solidFill>
                  <a:srgbClr val="000000"/>
                </a:solidFill>
                <a:latin typeface="Calibri"/>
                <a:ea typeface="DejaVu Sans"/>
              </a:rPr>
              <a:t>aides au démarrage</a:t>
            </a:r>
            <a:r>
              <a:rPr b="0" i="1" lang="fr-FR" sz="1500" spc="-1" strike="noStrike">
                <a:solidFill>
                  <a:srgbClr val="000000"/>
                </a:solidFill>
                <a:latin typeface="Calibri"/>
                <a:ea typeface="DejaVu Sans"/>
              </a:rPr>
              <a:t> comme compatibles avec le marché intérieur en vertu de l’article 107, paragraphe 3, point c), du traité si elles sont conformes à la partie I, chapitre 3, des présentes lignes directrices et aux conditions énoncées dans la présente section.</a:t>
            </a: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r>
              <a:rPr b="0" i="1" lang="fr-FR" sz="1500" spc="-1" strike="noStrike">
                <a:solidFill>
                  <a:srgbClr val="000000"/>
                </a:solidFill>
                <a:latin typeface="Calibri"/>
                <a:ea typeface="DejaVu Sans"/>
              </a:rPr>
              <a:t>(249)</a:t>
            </a:r>
            <a:r>
              <a:rPr b="0" i="1" lang="fr-FR" sz="1500" spc="-1" strike="noStrike">
                <a:solidFill>
                  <a:srgbClr val="000000"/>
                </a:solidFill>
                <a:latin typeface="Calibri"/>
                <a:ea typeface="DejaVu Sans"/>
              </a:rPr>
              <a:t>	</a:t>
            </a:r>
            <a:r>
              <a:rPr b="0" i="1" lang="fr-FR" sz="1500" spc="-1" strike="noStrike">
                <a:solidFill>
                  <a:srgbClr val="000000"/>
                </a:solidFill>
                <a:latin typeface="Calibri"/>
                <a:ea typeface="DejaVu Sans"/>
              </a:rPr>
              <a:t>La Commission considérera les aides en faveur des </a:t>
            </a:r>
            <a:r>
              <a:rPr b="1" i="1" lang="fr-FR" sz="1500" spc="-1" strike="noStrike">
                <a:solidFill>
                  <a:srgbClr val="000000"/>
                </a:solidFill>
                <a:latin typeface="Calibri"/>
                <a:ea typeface="DejaVu Sans"/>
              </a:rPr>
              <a:t>zones de montagne et autres zones soumises à des contraintes naturelles</a:t>
            </a:r>
            <a:r>
              <a:rPr b="0" i="1" lang="fr-FR" sz="1500" spc="-1" strike="noStrike">
                <a:solidFill>
                  <a:srgbClr val="000000"/>
                </a:solidFill>
                <a:latin typeface="Calibri"/>
                <a:ea typeface="DejaVu Sans"/>
              </a:rPr>
              <a:t> ou autres contraintes spécifiques comme compatibles avec le marché intérieur en vertu de l’article 107, paragraphe 3, point c), du traité si elles sont conformes à la partie I, chapitre 3, des présentes lignes directrices et aux conditions énoncées dans la présente section.</a:t>
            </a: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r>
              <a:rPr b="0" i="1" lang="fr-FR" sz="2000" spc="-1" strike="noStrike">
                <a:solidFill>
                  <a:srgbClr val="000000"/>
                </a:solidFill>
                <a:latin typeface="Calibri"/>
                <a:ea typeface="DejaVu Sans"/>
              </a:rPr>
              <a:t> </a:t>
            </a:r>
            <a:endParaRPr b="0" lang="fr-FR" sz="2000" spc="-1" strike="noStrike">
              <a:solidFill>
                <a:srgbClr val="000000"/>
              </a:solidFill>
              <a:latin typeface="Arial"/>
            </a:endParaRPr>
          </a:p>
        </p:txBody>
      </p:sp>
      <p:pic>
        <p:nvPicPr>
          <p:cNvPr id="144" name="Espace réservé du contenu 3" descr=""/>
          <p:cNvPicPr/>
          <p:nvPr/>
        </p:nvPicPr>
        <p:blipFill>
          <a:blip r:embed="rId1"/>
          <a:stretch/>
        </p:blipFill>
        <p:spPr>
          <a:xfrm>
            <a:off x="0" y="419040"/>
            <a:ext cx="2484360" cy="869760"/>
          </a:xfrm>
          <a:prstGeom prst="rect">
            <a:avLst/>
          </a:prstGeom>
          <a:ln w="0">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5"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4. Les aides d’État : définition et description</a:t>
            </a:r>
            <a:endParaRPr b="0" lang="fr-FR" sz="1800" spc="-1" strike="noStrike">
              <a:solidFill>
                <a:srgbClr val="000000"/>
              </a:solidFill>
              <a:latin typeface="Arial"/>
            </a:endParaRPr>
          </a:p>
        </p:txBody>
      </p:sp>
      <p:sp>
        <p:nvSpPr>
          <p:cNvPr id="146" name="CustomShape 2"/>
          <p:cNvSpPr/>
          <p:nvPr/>
        </p:nvSpPr>
        <p:spPr>
          <a:xfrm>
            <a:off x="838440" y="1689480"/>
            <a:ext cx="10504440" cy="4340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fr-FR" sz="1800" spc="-1" strike="noStrike">
              <a:solidFill>
                <a:srgbClr val="000000"/>
              </a:solidFill>
              <a:latin typeface="Arial"/>
              <a:ea typeface="DejaVu Sans"/>
            </a:endParaRPr>
          </a:p>
        </p:txBody>
      </p:sp>
      <p:pic>
        <p:nvPicPr>
          <p:cNvPr id="147" name="Espace réservé du contenu 3" descr=""/>
          <p:cNvPicPr/>
          <p:nvPr/>
        </p:nvPicPr>
        <p:blipFill>
          <a:blip r:embed="rId1"/>
          <a:stretch/>
        </p:blipFill>
        <p:spPr>
          <a:xfrm>
            <a:off x="0" y="419040"/>
            <a:ext cx="2484360" cy="869760"/>
          </a:xfrm>
          <a:prstGeom prst="rect">
            <a:avLst/>
          </a:prstGeom>
          <a:ln w="0">
            <a:noFill/>
          </a:ln>
        </p:spPr>
      </p:pic>
      <p:sp>
        <p:nvSpPr>
          <p:cNvPr id="148" name="CustomShape 3"/>
          <p:cNvSpPr/>
          <p:nvPr/>
        </p:nvSpPr>
        <p:spPr>
          <a:xfrm>
            <a:off x="1152000" y="2005200"/>
            <a:ext cx="11059200" cy="4468320"/>
          </a:xfrm>
          <a:prstGeom prst="rect">
            <a:avLst/>
          </a:prstGeom>
          <a:noFill/>
          <a:ln w="0">
            <a:noFill/>
          </a:ln>
        </p:spPr>
        <p:style>
          <a:lnRef idx="0"/>
          <a:fillRef idx="0"/>
          <a:effectRef idx="0"/>
          <a:fontRef idx="minor"/>
        </p:style>
        <p:txBody>
          <a:bodyPr lIns="90000" rIns="90000" tIns="45000" bIns="45000" anchor="t">
            <a:noAutofit/>
          </a:bodyPr>
          <a:p>
            <a:pPr>
              <a:lnSpc>
                <a:spcPct val="100000"/>
              </a:lnSpc>
              <a:spcBef>
                <a:spcPts val="1001"/>
              </a:spcBef>
            </a:pPr>
            <a:r>
              <a:rPr b="0" lang="fr-FR" sz="2000" spc="-1" strike="noStrike">
                <a:solidFill>
                  <a:srgbClr val="000000"/>
                </a:solidFill>
                <a:latin typeface="Calibri"/>
                <a:ea typeface="DejaVu Sans"/>
              </a:rPr>
              <a:t>4. 1 Définition</a:t>
            </a: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Une aide est qualifiée d’aide d’État si elle réunit 5 critères cumulatifs :</a:t>
            </a:r>
            <a:endParaRPr b="0" lang="fr-FR" sz="2000" spc="-1" strike="noStrike">
              <a:solidFill>
                <a:srgbClr val="000000"/>
              </a:solidFill>
              <a:latin typeface="Arial"/>
            </a:endParaRPr>
          </a:p>
          <a:p>
            <a:pPr marL="216000" indent="-206640">
              <a:lnSpc>
                <a:spcPct val="100000"/>
              </a:lnSpc>
              <a:spcBef>
                <a:spcPts val="1001"/>
              </a:spcBef>
              <a:buClr>
                <a:srgbClr val="000000"/>
              </a:buClr>
              <a:buSzPct val="45000"/>
              <a:buFont typeface="Wingdings" charset="2"/>
              <a:buChar char=""/>
            </a:pPr>
            <a:r>
              <a:rPr b="0" lang="fr-FR" sz="2000" spc="-1" strike="noStrike">
                <a:solidFill>
                  <a:srgbClr val="000000"/>
                </a:solidFill>
                <a:latin typeface="Calibri"/>
                <a:ea typeface="DejaVu Sans"/>
              </a:rPr>
              <a:t>Elle est accordée à une « entreprise » ayant une « activité économique » située dans un Etat membre</a:t>
            </a:r>
            <a:endParaRPr b="0" lang="fr-FR" sz="2000" spc="-1" strike="noStrike">
              <a:solidFill>
                <a:srgbClr val="000000"/>
              </a:solidFill>
              <a:latin typeface="Arial"/>
            </a:endParaRPr>
          </a:p>
          <a:p>
            <a:pPr marL="216000" indent="-206640">
              <a:lnSpc>
                <a:spcPct val="100000"/>
              </a:lnSpc>
              <a:spcBef>
                <a:spcPts val="1001"/>
              </a:spcBef>
              <a:buClr>
                <a:srgbClr val="000000"/>
              </a:buClr>
              <a:buSzPct val="45000"/>
              <a:buFont typeface="Wingdings" charset="2"/>
              <a:buChar char=""/>
            </a:pPr>
            <a:r>
              <a:rPr b="0" lang="fr-FR" sz="2000" spc="-1" strike="noStrike">
                <a:solidFill>
                  <a:srgbClr val="000000"/>
                </a:solidFill>
                <a:latin typeface="Calibri"/>
                <a:ea typeface="DejaVu Sans"/>
              </a:rPr>
              <a:t>Elle est octroyée par une autorité publique au moyen de ressources d’État</a:t>
            </a:r>
            <a:endParaRPr b="0" lang="fr-FR" sz="2000" spc="-1" strike="noStrike">
              <a:solidFill>
                <a:srgbClr val="000000"/>
              </a:solidFill>
              <a:latin typeface="Arial"/>
            </a:endParaRPr>
          </a:p>
          <a:p>
            <a:pPr marL="216000" indent="-206640">
              <a:lnSpc>
                <a:spcPct val="100000"/>
              </a:lnSpc>
              <a:spcBef>
                <a:spcPts val="1001"/>
              </a:spcBef>
              <a:buClr>
                <a:srgbClr val="000000"/>
              </a:buClr>
              <a:buSzPct val="45000"/>
              <a:buFont typeface="Wingdings" charset="2"/>
              <a:buChar char=""/>
            </a:pPr>
            <a:r>
              <a:rPr b="0" lang="fr-FR" sz="2000" spc="-1" strike="noStrike">
                <a:solidFill>
                  <a:srgbClr val="000000"/>
                </a:solidFill>
                <a:latin typeface="Calibri"/>
                <a:ea typeface="DejaVu Sans"/>
              </a:rPr>
              <a:t>Elle procure un avantage sélectif</a:t>
            </a:r>
            <a:endParaRPr b="0" lang="fr-FR" sz="2000" spc="-1" strike="noStrike">
              <a:solidFill>
                <a:srgbClr val="000000"/>
              </a:solidFill>
              <a:latin typeface="Arial"/>
            </a:endParaRPr>
          </a:p>
          <a:p>
            <a:pPr marL="216000" indent="-206640">
              <a:lnSpc>
                <a:spcPct val="100000"/>
              </a:lnSpc>
              <a:spcBef>
                <a:spcPts val="1001"/>
              </a:spcBef>
              <a:buClr>
                <a:srgbClr val="000000"/>
              </a:buClr>
              <a:buSzPct val="45000"/>
              <a:buFont typeface="Wingdings" charset="2"/>
              <a:buChar char=""/>
            </a:pPr>
            <a:r>
              <a:rPr b="0" lang="fr-FR" sz="2000" spc="-1" strike="noStrike">
                <a:solidFill>
                  <a:srgbClr val="000000"/>
                </a:solidFill>
                <a:latin typeface="Calibri"/>
                <a:ea typeface="DejaVu Sans"/>
              </a:rPr>
              <a:t>Elle fausse ou menace de fausser la concurrence</a:t>
            </a:r>
            <a:endParaRPr b="0" lang="fr-FR" sz="2000" spc="-1" strike="noStrike">
              <a:solidFill>
                <a:srgbClr val="000000"/>
              </a:solidFill>
              <a:latin typeface="Arial"/>
            </a:endParaRPr>
          </a:p>
          <a:p>
            <a:pPr marL="216000" indent="-206640">
              <a:lnSpc>
                <a:spcPct val="100000"/>
              </a:lnSpc>
              <a:spcBef>
                <a:spcPts val="1001"/>
              </a:spcBef>
              <a:buClr>
                <a:srgbClr val="000000"/>
              </a:buClr>
              <a:buSzPct val="45000"/>
              <a:buFont typeface="Wingdings" charset="2"/>
              <a:buChar char=""/>
            </a:pPr>
            <a:r>
              <a:rPr b="0" lang="fr-FR" sz="2000" spc="-1" strike="noStrike">
                <a:solidFill>
                  <a:srgbClr val="000000"/>
                </a:solidFill>
                <a:latin typeface="Calibri"/>
                <a:ea typeface="DejaVu Sans"/>
              </a:rPr>
              <a:t>Elle affecte les échanges entre les Etats membres </a:t>
            </a: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9" name="CustomShape 1"/>
          <p:cNvSpPr/>
          <p:nvPr/>
        </p:nvSpPr>
        <p:spPr>
          <a:xfrm>
            <a:off x="2488680" y="37080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4. Les aides d’État : définition et description</a:t>
            </a:r>
            <a:endParaRPr b="0" lang="fr-FR" sz="1800" spc="-1" strike="noStrike">
              <a:solidFill>
                <a:srgbClr val="000000"/>
              </a:solidFill>
              <a:latin typeface="Arial"/>
            </a:endParaRPr>
          </a:p>
        </p:txBody>
      </p:sp>
      <p:sp>
        <p:nvSpPr>
          <p:cNvPr id="150" name="CustomShape 2"/>
          <p:cNvSpPr/>
          <p:nvPr/>
        </p:nvSpPr>
        <p:spPr>
          <a:xfrm>
            <a:off x="838440" y="1689480"/>
            <a:ext cx="10504440" cy="4340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fr-FR" sz="1800" spc="-1" strike="noStrike">
              <a:solidFill>
                <a:srgbClr val="000000"/>
              </a:solidFill>
              <a:latin typeface="Arial"/>
              <a:ea typeface="DejaVu Sans"/>
            </a:endParaRPr>
          </a:p>
        </p:txBody>
      </p:sp>
      <p:pic>
        <p:nvPicPr>
          <p:cNvPr id="151" name="Espace réservé du contenu 3" descr=""/>
          <p:cNvPicPr/>
          <p:nvPr/>
        </p:nvPicPr>
        <p:blipFill>
          <a:blip r:embed="rId1"/>
          <a:stretch/>
        </p:blipFill>
        <p:spPr>
          <a:xfrm>
            <a:off x="0" y="419040"/>
            <a:ext cx="2484360" cy="869760"/>
          </a:xfrm>
          <a:prstGeom prst="rect">
            <a:avLst/>
          </a:prstGeom>
          <a:ln w="0">
            <a:noFill/>
          </a:ln>
        </p:spPr>
      </p:pic>
      <p:sp>
        <p:nvSpPr>
          <p:cNvPr id="152" name="CustomShape 3"/>
          <p:cNvSpPr/>
          <p:nvPr/>
        </p:nvSpPr>
        <p:spPr>
          <a:xfrm>
            <a:off x="1224000" y="1808280"/>
            <a:ext cx="11059200" cy="4468320"/>
          </a:xfrm>
          <a:prstGeom prst="rect">
            <a:avLst/>
          </a:prstGeom>
          <a:noFill/>
          <a:ln w="0">
            <a:noFill/>
          </a:ln>
        </p:spPr>
        <p:style>
          <a:lnRef idx="0"/>
          <a:fillRef idx="0"/>
          <a:effectRef idx="0"/>
          <a:fontRef idx="minor"/>
        </p:style>
        <p:txBody>
          <a:bodyPr lIns="90000" rIns="90000" tIns="45000" bIns="45000" anchor="t">
            <a:noAutofit/>
          </a:bodyPr>
          <a:p>
            <a:pPr>
              <a:lnSpc>
                <a:spcPct val="100000"/>
              </a:lnSpc>
              <a:spcBef>
                <a:spcPts val="1001"/>
              </a:spcBef>
            </a:pPr>
            <a:r>
              <a:rPr b="0" lang="fr-FR" sz="2000" spc="-1" strike="noStrike">
                <a:solidFill>
                  <a:srgbClr val="000000"/>
                </a:solidFill>
                <a:latin typeface="Calibri"/>
                <a:ea typeface="DejaVu Sans"/>
              </a:rPr>
              <a:t>4.2 Description</a:t>
            </a:r>
            <a:endParaRPr b="0" lang="fr-FR" sz="20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4.2.1 Différence entre les régimes notifiés et les régimes exemptés de notification </a:t>
            </a: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Elle tient à leur procédure d’adoption par la commission.  Un </a:t>
            </a:r>
            <a:r>
              <a:rPr b="1" lang="fr-FR" sz="1500" spc="-1" strike="noStrike">
                <a:solidFill>
                  <a:srgbClr val="000000"/>
                </a:solidFill>
                <a:latin typeface="Calibri"/>
                <a:ea typeface="DejaVu Sans"/>
              </a:rPr>
              <a:t>régime notifié</a:t>
            </a:r>
            <a:r>
              <a:rPr b="0" lang="fr-FR" sz="1500" spc="-1" strike="noStrike">
                <a:solidFill>
                  <a:srgbClr val="000000"/>
                </a:solidFill>
                <a:latin typeface="Calibri"/>
                <a:ea typeface="DejaVu Sans"/>
              </a:rPr>
              <a:t> est adopté après une procédure pouvant durer jusqu’à 18 mois au terme d’un dialogue entre l’État membre et la commission. Le régime notifié se présente comme une lettre de réponse de la commission à l’État membre qui lui a notifié un régime. Il a donc un en-tête de la commission, une adresse, une signature. Il s’adosse aux LDAF</a:t>
            </a: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Un </a:t>
            </a:r>
            <a:r>
              <a:rPr b="1" lang="fr-FR" sz="1500" spc="-1" strike="noStrike">
                <a:solidFill>
                  <a:srgbClr val="000000"/>
                </a:solidFill>
                <a:latin typeface="Calibri"/>
                <a:ea typeface="DejaVu Sans"/>
              </a:rPr>
              <a:t>régime exempté de notification </a:t>
            </a:r>
            <a:r>
              <a:rPr b="0" lang="fr-FR" sz="1500" spc="-1" strike="noStrike">
                <a:solidFill>
                  <a:srgbClr val="000000"/>
                </a:solidFill>
                <a:latin typeface="Calibri"/>
                <a:ea typeface="DejaVu Sans"/>
              </a:rPr>
              <a:t>a été enregistré par la commission, qui lui a donné son numéro, au terme d’une procédure plus courte.   Il n’a ni en-tête, ni adresse, ni signature. Sa base juridique est le REAF ou le RGEC</a:t>
            </a: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4.2.2. Caractéristiques des régimes</a:t>
            </a: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Chaque régime se caractérise par des bénéficiaires, des coûts admissibles, des conditions, des intensités (taux maximum), budget (plafond) et différents seuils bien définis. </a:t>
            </a: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La vérification des compteurs explique les déclarations préalables et la constitution du réseau des aides agricoles, interface entre la DGPE et les autorités locales qui octroyent ces aides : services déconcentrés de l’État et collectivités territoriales (CT).</a:t>
            </a: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Le dépassement des budgets ou le non-respect des seuils d’un régime </a:t>
            </a:r>
            <a:r>
              <a:rPr b="1" lang="fr-FR" sz="1500" spc="-1" strike="noStrike">
                <a:solidFill>
                  <a:srgbClr val="000000"/>
                </a:solidFill>
                <a:latin typeface="Calibri"/>
                <a:ea typeface="DejaVu Sans"/>
              </a:rPr>
              <a:t>peuvent conduire la Commission à déclarer illégale</a:t>
            </a:r>
            <a:r>
              <a:rPr b="0" lang="fr-FR" sz="1500" spc="-1" strike="noStrike">
                <a:solidFill>
                  <a:srgbClr val="000000"/>
                </a:solidFill>
                <a:latin typeface="Calibri"/>
                <a:ea typeface="DejaVu Sans"/>
              </a:rPr>
              <a:t> les aides qui en dépendent.</a:t>
            </a: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3"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4. Les aides d’État : définition et description</a:t>
            </a:r>
            <a:endParaRPr b="0" lang="fr-FR" sz="1800" spc="-1" strike="noStrike">
              <a:solidFill>
                <a:srgbClr val="000000"/>
              </a:solidFill>
              <a:latin typeface="Arial"/>
            </a:endParaRPr>
          </a:p>
        </p:txBody>
      </p:sp>
      <p:sp>
        <p:nvSpPr>
          <p:cNvPr id="154" name="CustomShape 2"/>
          <p:cNvSpPr/>
          <p:nvPr/>
        </p:nvSpPr>
        <p:spPr>
          <a:xfrm>
            <a:off x="838440" y="1689480"/>
            <a:ext cx="10504440" cy="4340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fr-FR" sz="1800" spc="-1" strike="noStrike">
              <a:solidFill>
                <a:srgbClr val="000000"/>
              </a:solidFill>
              <a:latin typeface="Arial"/>
              <a:ea typeface="DejaVu Sans"/>
            </a:endParaRPr>
          </a:p>
        </p:txBody>
      </p:sp>
      <p:pic>
        <p:nvPicPr>
          <p:cNvPr id="155" name="Espace réservé du contenu 3" descr=""/>
          <p:cNvPicPr/>
          <p:nvPr/>
        </p:nvPicPr>
        <p:blipFill>
          <a:blip r:embed="rId1"/>
          <a:stretch/>
        </p:blipFill>
        <p:spPr>
          <a:xfrm>
            <a:off x="0" y="419040"/>
            <a:ext cx="2484360" cy="869760"/>
          </a:xfrm>
          <a:prstGeom prst="rect">
            <a:avLst/>
          </a:prstGeom>
          <a:ln w="0">
            <a:noFill/>
          </a:ln>
        </p:spPr>
      </p:pic>
      <p:sp>
        <p:nvSpPr>
          <p:cNvPr id="156" name="CustomShape 3"/>
          <p:cNvSpPr/>
          <p:nvPr/>
        </p:nvSpPr>
        <p:spPr>
          <a:xfrm>
            <a:off x="1224000" y="1808280"/>
            <a:ext cx="11059200" cy="4468320"/>
          </a:xfrm>
          <a:prstGeom prst="rect">
            <a:avLst/>
          </a:prstGeom>
          <a:noFill/>
          <a:ln w="0">
            <a:noFill/>
          </a:ln>
        </p:spPr>
        <p:style>
          <a:lnRef idx="0"/>
          <a:fillRef idx="0"/>
          <a:effectRef idx="0"/>
          <a:fontRef idx="minor"/>
        </p:style>
        <p:txBody>
          <a:bodyPr lIns="90000" rIns="90000" tIns="45000" bIns="45000" anchor="t">
            <a:noAutofit/>
          </a:bodyPr>
          <a:p>
            <a:pPr>
              <a:lnSpc>
                <a:spcPct val="100000"/>
              </a:lnSpc>
              <a:spcBef>
                <a:spcPts val="1001"/>
              </a:spcBef>
            </a:pPr>
            <a:r>
              <a:rPr b="0" lang="fr-FR" sz="2000" spc="-1" strike="noStrike">
                <a:solidFill>
                  <a:srgbClr val="000000"/>
                </a:solidFill>
                <a:latin typeface="Calibri"/>
                <a:ea typeface="DejaVu Sans"/>
              </a:rPr>
              <a:t>4.2 Description</a:t>
            </a:r>
            <a:endParaRPr b="0" lang="fr-FR" sz="20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4.2.3 Une liste de régimes potentiellement extensible</a:t>
            </a: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Les collectivités territoriales ont la possibilité de notifier leurs propres régimes d’aides ; elles ont les mêmes obligations que les SD</a:t>
            </a: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Pour les trouver, les liens internet : </a:t>
            </a:r>
            <a:endParaRPr b="0" lang="fr-FR" sz="1500" spc="-1" strike="noStrike">
              <a:solidFill>
                <a:srgbClr val="000000"/>
              </a:solidFill>
              <a:latin typeface="Arial"/>
            </a:endParaRPr>
          </a:p>
          <a:p>
            <a:pPr>
              <a:lnSpc>
                <a:spcPct val="100000"/>
              </a:lnSpc>
              <a:spcBef>
                <a:spcPts val="1001"/>
              </a:spcBef>
            </a:pPr>
            <a:r>
              <a:rPr b="0" lang="fr-FR" sz="1500" spc="-1" strike="noStrike" u="sng">
                <a:solidFill>
                  <a:srgbClr val="0000ff"/>
                </a:solidFill>
                <a:uFillTx/>
                <a:latin typeface="Calibri"/>
                <a:ea typeface="DejaVu Sans"/>
                <a:hlinkClick r:id="rId2"/>
              </a:rPr>
              <a:t>https://agriculture.gouv.fr/regimes-daides-detat-regimes-en-vigueur-et-projets-de-notification-ou-dinformation-la-commission</a:t>
            </a:r>
            <a:endParaRPr b="0" lang="fr-FR" sz="1500" spc="-1" strike="noStrike">
              <a:solidFill>
                <a:srgbClr val="000000"/>
              </a:solidFill>
              <a:latin typeface="Arial"/>
            </a:endParaRPr>
          </a:p>
          <a:p>
            <a:pPr>
              <a:lnSpc>
                <a:spcPct val="100000"/>
              </a:lnSpc>
              <a:spcBef>
                <a:spcPts val="1001"/>
              </a:spcBef>
            </a:pPr>
            <a:r>
              <a:rPr b="0" lang="fr-FR" sz="1500" spc="-1" strike="noStrike" u="sng">
                <a:solidFill>
                  <a:srgbClr val="0000ff"/>
                </a:solidFill>
                <a:uFillTx/>
                <a:latin typeface="Calibri"/>
                <a:ea typeface="DejaVu Sans"/>
                <a:hlinkClick r:id="rId3"/>
              </a:rPr>
              <a:t>https://www.europe-en-france.gouv.fr/fr/aides-d-etat</a:t>
            </a:r>
            <a:endParaRPr b="0" lang="fr-FR" sz="1500" spc="-1" strike="noStrike">
              <a:solidFill>
                <a:srgbClr val="000000"/>
              </a:solidFill>
              <a:latin typeface="Arial"/>
            </a:endParaRPr>
          </a:p>
          <a:p>
            <a:pPr>
              <a:lnSpc>
                <a:spcPct val="100000"/>
              </a:lnSpc>
              <a:spcBef>
                <a:spcPts val="1001"/>
              </a:spcBef>
            </a:pPr>
            <a:r>
              <a:rPr b="0" lang="fr-FR" sz="1500" spc="-1" strike="noStrike" u="sng">
                <a:solidFill>
                  <a:srgbClr val="0000ff"/>
                </a:solidFill>
                <a:uFillTx/>
                <a:latin typeface="Calibri"/>
                <a:ea typeface="DejaVu Sans"/>
                <a:hlinkClick r:id="rId4"/>
              </a:rPr>
              <a:t>https://competition-cases.ec.europa.eu/latest-updates/SA</a:t>
            </a:r>
            <a:endParaRPr b="0" lang="fr-FR" sz="1500" spc="-1" strike="noStrike">
              <a:solidFill>
                <a:srgbClr val="000000"/>
              </a:solidFill>
              <a:latin typeface="Arial"/>
            </a:endParaRPr>
          </a:p>
          <a:p>
            <a:pPr>
              <a:lnSpc>
                <a:spcPct val="100000"/>
              </a:lnSpc>
              <a:spcBef>
                <a:spcPts val="1001"/>
              </a:spcBef>
            </a:pPr>
            <a:r>
              <a:rPr b="0" lang="fr-FR" sz="1500" spc="-1" strike="noStrike" u="sng">
                <a:solidFill>
                  <a:srgbClr val="0000ff"/>
                </a:solidFill>
                <a:uFillTx/>
                <a:latin typeface="Calibri"/>
                <a:ea typeface="DejaVu Sans"/>
                <a:hlinkClick r:id="rId5"/>
              </a:rPr>
              <a:t>https://agriculture.gouv.fr/regimes-daides-detat-regimes-en-vigueur-et-projets-de-notification-ou-dinformation-la-commission</a:t>
            </a: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57"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5. Les aides « de minimis »</a:t>
            </a:r>
            <a:endParaRPr b="0" lang="fr-FR" sz="1800" spc="-1" strike="noStrike">
              <a:solidFill>
                <a:srgbClr val="000000"/>
              </a:solidFill>
              <a:latin typeface="Arial"/>
            </a:endParaRPr>
          </a:p>
        </p:txBody>
      </p:sp>
      <p:sp>
        <p:nvSpPr>
          <p:cNvPr id="158" name="CustomShape 2"/>
          <p:cNvSpPr/>
          <p:nvPr/>
        </p:nvSpPr>
        <p:spPr>
          <a:xfrm>
            <a:off x="838440" y="1689480"/>
            <a:ext cx="10504440" cy="4340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fr-FR" sz="1800" spc="-1" strike="noStrike">
              <a:solidFill>
                <a:srgbClr val="000000"/>
              </a:solidFill>
              <a:latin typeface="Arial"/>
              <a:ea typeface="DejaVu Sans"/>
            </a:endParaRPr>
          </a:p>
        </p:txBody>
      </p:sp>
      <p:pic>
        <p:nvPicPr>
          <p:cNvPr id="159" name="Espace réservé du contenu 3" descr=""/>
          <p:cNvPicPr/>
          <p:nvPr/>
        </p:nvPicPr>
        <p:blipFill>
          <a:blip r:embed="rId1"/>
          <a:stretch/>
        </p:blipFill>
        <p:spPr>
          <a:xfrm>
            <a:off x="0" y="419040"/>
            <a:ext cx="2484360" cy="869760"/>
          </a:xfrm>
          <a:prstGeom prst="rect">
            <a:avLst/>
          </a:prstGeom>
          <a:ln w="0">
            <a:noFill/>
          </a:ln>
        </p:spPr>
      </p:pic>
      <p:sp>
        <p:nvSpPr>
          <p:cNvPr id="160" name="CustomShape 3"/>
          <p:cNvSpPr/>
          <p:nvPr/>
        </p:nvSpPr>
        <p:spPr>
          <a:xfrm>
            <a:off x="1224000" y="1808280"/>
            <a:ext cx="11059200" cy="4468320"/>
          </a:xfrm>
          <a:prstGeom prst="rect">
            <a:avLst/>
          </a:prstGeom>
          <a:noFill/>
          <a:ln w="0">
            <a:noFill/>
          </a:ln>
        </p:spPr>
        <p:style>
          <a:lnRef idx="0"/>
          <a:fillRef idx="0"/>
          <a:effectRef idx="0"/>
          <a:fontRef idx="minor"/>
        </p:style>
        <p:txBody>
          <a:bodyPr lIns="90000" rIns="90000" tIns="45000" bIns="45000" anchor="t">
            <a:noAutofit/>
          </a:bodyPr>
          <a:p>
            <a:pPr>
              <a:lnSpc>
                <a:spcPct val="100000"/>
              </a:lnSpc>
              <a:spcBef>
                <a:spcPts val="1001"/>
              </a:spcBef>
            </a:pPr>
            <a:r>
              <a:rPr b="0" lang="fr-FR" sz="1800" spc="-1" strike="noStrike">
                <a:solidFill>
                  <a:srgbClr val="000000"/>
                </a:solidFill>
                <a:latin typeface="Calibri"/>
                <a:ea typeface="DejaVu Sans"/>
              </a:rPr>
              <a:t>Les aides « de minimis » ne sont pas des aides d’État car elles ne sont pas considérées comme susceptibles de fausser la concurrence du fait de leurs faibles montants. Elles ont un plafond par bénéficiaire sur 3 exercices fiscaux glissants et, parfois, un plafond national sur la période. Elles ont plusieurs formes : exonérations fiscales ou subventions. Quatre réglements les encadrent.</a:t>
            </a:r>
            <a:endParaRPr b="0" lang="fr-FR" sz="1800" spc="-1" strike="noStrike">
              <a:solidFill>
                <a:srgbClr val="000000"/>
              </a:solidFill>
              <a:latin typeface="Arial"/>
            </a:endParaRPr>
          </a:p>
          <a:p>
            <a:pPr>
              <a:lnSpc>
                <a:spcPct val="100000"/>
              </a:lnSpc>
              <a:spcBef>
                <a:spcPts val="1001"/>
              </a:spcBef>
            </a:pPr>
            <a:endParaRPr b="0" lang="fr-FR" sz="1800" spc="-1" strike="noStrike">
              <a:solidFill>
                <a:srgbClr val="000000"/>
              </a:solidFill>
              <a:latin typeface="Arial"/>
            </a:endParaRPr>
          </a:p>
          <a:p>
            <a:pPr>
              <a:lnSpc>
                <a:spcPct val="100000"/>
              </a:lnSpc>
              <a:spcBef>
                <a:spcPts val="1001"/>
              </a:spcBef>
            </a:pPr>
            <a:endParaRPr b="0" lang="fr-FR" sz="1800" spc="-1" strike="noStrike">
              <a:solidFill>
                <a:srgbClr val="000000"/>
              </a:solidFill>
              <a:latin typeface="Arial"/>
            </a:endParaRPr>
          </a:p>
          <a:p>
            <a:pPr>
              <a:lnSpc>
                <a:spcPct val="100000"/>
              </a:lnSpc>
              <a:spcBef>
                <a:spcPts val="1001"/>
              </a:spcBef>
            </a:pPr>
            <a:endParaRPr b="0" lang="fr-FR" sz="1800" spc="-1" strike="noStrike">
              <a:solidFill>
                <a:srgbClr val="000000"/>
              </a:solidFill>
              <a:latin typeface="Arial"/>
            </a:endParaRPr>
          </a:p>
        </p:txBody>
      </p:sp>
      <p:graphicFrame>
        <p:nvGraphicFramePr>
          <p:cNvPr id="161" name="Table 4"/>
          <p:cNvGraphicFramePr/>
          <p:nvPr/>
        </p:nvGraphicFramePr>
        <p:xfrm>
          <a:off x="1152000" y="3024000"/>
          <a:ext cx="10511280" cy="2575800"/>
        </p:xfrm>
        <a:graphic>
          <a:graphicData uri="http://schemas.openxmlformats.org/drawingml/2006/table">
            <a:tbl>
              <a:tblPr/>
              <a:tblGrid>
                <a:gridCol w="3503880"/>
                <a:gridCol w="3503880"/>
                <a:gridCol w="3503880"/>
              </a:tblGrid>
              <a:tr h="303480">
                <a:tc>
                  <a:txBody>
                    <a:bodyPr lIns="90000" rIns="90000" anchor="t">
                      <a:noAutofit/>
                    </a:bodyPr>
                    <a:p>
                      <a:pPr>
                        <a:lnSpc>
                          <a:spcPct val="100000"/>
                        </a:lnSpc>
                      </a:pPr>
                      <a:r>
                        <a:rPr b="0" lang="fr-FR" sz="1500" spc="-1" strike="noStrike">
                          <a:solidFill>
                            <a:srgbClr val="000000"/>
                          </a:solidFill>
                          <a:latin typeface="Arial"/>
                        </a:rPr>
                        <a:t>Réglements de minimis</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b3b3b3"/>
                    </a:solidFill>
                  </a:tcPr>
                </a:tc>
                <a:tc>
                  <a:txBody>
                    <a:bodyPr lIns="90000" rIns="90000" anchor="t">
                      <a:noAutofit/>
                    </a:bodyPr>
                    <a:p>
                      <a:pPr>
                        <a:lnSpc>
                          <a:spcPct val="100000"/>
                        </a:lnSpc>
                      </a:pPr>
                      <a:r>
                        <a:rPr b="0" lang="fr-FR" sz="1500" spc="-1" strike="noStrike">
                          <a:solidFill>
                            <a:srgbClr val="000000"/>
                          </a:solidFill>
                          <a:latin typeface="Arial"/>
                        </a:rPr>
                        <a:t>Plafond individuel</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b3b3b3"/>
                    </a:solidFill>
                  </a:tcPr>
                </a:tc>
                <a:tc>
                  <a:txBody>
                    <a:bodyPr lIns="90000" rIns="90000" anchor="t">
                      <a:noAutofit/>
                    </a:bodyPr>
                    <a:p>
                      <a:pPr>
                        <a:lnSpc>
                          <a:spcPct val="100000"/>
                        </a:lnSpc>
                      </a:pPr>
                      <a:r>
                        <a:rPr b="0" lang="fr-FR" sz="1500" spc="-1" strike="noStrike">
                          <a:solidFill>
                            <a:srgbClr val="000000"/>
                          </a:solidFill>
                          <a:latin typeface="Arial"/>
                        </a:rPr>
                        <a:t>Plafond national</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b3b3b3"/>
                    </a:solidFill>
                  </a:tcPr>
                </a:tc>
              </a:tr>
              <a:tr h="515160">
                <a:tc>
                  <a:txBody>
                    <a:bodyPr lIns="90000" rIns="90000" anchor="t">
                      <a:noAutofit/>
                    </a:bodyPr>
                    <a:p>
                      <a:pPr>
                        <a:lnSpc>
                          <a:spcPct val="100000"/>
                        </a:lnSpc>
                      </a:pPr>
                      <a:r>
                        <a:rPr b="0" lang="fr-FR" sz="1500" spc="-1" strike="noStrike">
                          <a:solidFill>
                            <a:srgbClr val="000000"/>
                          </a:solidFill>
                          <a:latin typeface="Arial"/>
                        </a:rPr>
                        <a:t>R(UE) 2023/2831 général ou entreprise</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anchor="t">
                      <a:noAutofit/>
                    </a:bodyPr>
                    <a:p>
                      <a:pPr>
                        <a:lnSpc>
                          <a:spcPct val="100000"/>
                        </a:lnSpc>
                      </a:pPr>
                      <a:r>
                        <a:rPr b="0" lang="fr-FR" sz="1500" spc="-1" strike="noStrike">
                          <a:solidFill>
                            <a:srgbClr val="000000"/>
                          </a:solidFill>
                          <a:latin typeface="Arial"/>
                        </a:rPr>
                        <a:t>300. 000 €</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anchor="t">
                      <a:noAutofit/>
                    </a:bodyPr>
                    <a:p>
                      <a:pPr>
                        <a:lnSpc>
                          <a:spcPct val="100000"/>
                        </a:lnSpc>
                      </a:pPr>
                      <a:r>
                        <a:rPr b="0" lang="fr-FR" sz="1500" spc="-1" strike="noStrike">
                          <a:solidFill>
                            <a:srgbClr val="000000"/>
                          </a:solidFill>
                          <a:latin typeface="Arial"/>
                        </a:rPr>
                        <a:t>Pas de plafond national</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r>
              <a:tr h="726840">
                <a:tc>
                  <a:txBody>
                    <a:bodyPr lIns="90000" rIns="90000" anchor="t">
                      <a:noAutofit/>
                    </a:bodyPr>
                    <a:p>
                      <a:pPr>
                        <a:lnSpc>
                          <a:spcPct val="100000"/>
                        </a:lnSpc>
                      </a:pPr>
                      <a:r>
                        <a:rPr b="0" lang="fr-FR" sz="1500" spc="-1" strike="noStrike">
                          <a:solidFill>
                            <a:srgbClr val="000000"/>
                          </a:solidFill>
                          <a:latin typeface="Arial"/>
                        </a:rPr>
                        <a:t>R(UE) 2019/316 modifiant le R(UE) 1408/2013 relatif aux aides de minimis agricole</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anchor="t">
                      <a:noAutofit/>
                    </a:bodyPr>
                    <a:p>
                      <a:pPr>
                        <a:lnSpc>
                          <a:spcPct val="100000"/>
                        </a:lnSpc>
                      </a:pPr>
                      <a:r>
                        <a:rPr b="0" lang="fr-FR" sz="1500" spc="-1" strike="noStrike">
                          <a:solidFill>
                            <a:srgbClr val="000000"/>
                          </a:solidFill>
                          <a:latin typeface="Arial"/>
                        </a:rPr>
                        <a:t> </a:t>
                      </a:r>
                      <a:r>
                        <a:rPr b="0" lang="fr-FR" sz="1500" spc="-1" strike="noStrike">
                          <a:solidFill>
                            <a:srgbClr val="000000"/>
                          </a:solidFill>
                          <a:latin typeface="Arial"/>
                        </a:rPr>
                        <a:t>20.000 €</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anchor="t">
                      <a:noAutofit/>
                    </a:bodyPr>
                    <a:p>
                      <a:pPr>
                        <a:lnSpc>
                          <a:spcPct val="100000"/>
                        </a:lnSpc>
                      </a:pPr>
                      <a:r>
                        <a:rPr b="0" lang="fr-FR" sz="1500" spc="-1" strike="noStrike">
                          <a:solidFill>
                            <a:srgbClr val="000000"/>
                          </a:solidFill>
                          <a:latin typeface="Arial"/>
                        </a:rPr>
                        <a:t>932.709.458 €</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r>
              <a:tr h="303480">
                <a:tc>
                  <a:txBody>
                    <a:bodyPr lIns="90000" rIns="90000" anchor="t">
                      <a:noAutofit/>
                    </a:bodyPr>
                    <a:p>
                      <a:pPr>
                        <a:lnSpc>
                          <a:spcPct val="100000"/>
                        </a:lnSpc>
                      </a:pPr>
                      <a:r>
                        <a:rPr b="0" lang="fr-FR" sz="1500" spc="-1" strike="noStrike">
                          <a:solidFill>
                            <a:srgbClr val="000000"/>
                          </a:solidFill>
                          <a:latin typeface="Arial"/>
                        </a:rPr>
                        <a:t>R(UE) 717/2014 pêche et aquaculture</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anchor="t">
                      <a:noAutofit/>
                    </a:bodyPr>
                    <a:p>
                      <a:pPr>
                        <a:lnSpc>
                          <a:spcPct val="100000"/>
                        </a:lnSpc>
                      </a:pPr>
                      <a:r>
                        <a:rPr b="0" lang="fr-FR" sz="1500" spc="-1" strike="noStrike">
                          <a:solidFill>
                            <a:srgbClr val="000000"/>
                          </a:solidFill>
                          <a:latin typeface="Arial"/>
                        </a:rPr>
                        <a:t> </a:t>
                      </a:r>
                      <a:r>
                        <a:rPr b="0" lang="fr-FR" sz="1500" spc="-1" strike="noStrike">
                          <a:solidFill>
                            <a:srgbClr val="000000"/>
                          </a:solidFill>
                          <a:latin typeface="Arial"/>
                        </a:rPr>
                        <a:t>30.000 €</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c>
                  <a:txBody>
                    <a:bodyPr lIns="90000" rIns="90000" anchor="t">
                      <a:noAutofit/>
                    </a:bodyPr>
                    <a:p>
                      <a:pPr>
                        <a:lnSpc>
                          <a:spcPct val="100000"/>
                        </a:lnSpc>
                      </a:pPr>
                      <a:r>
                        <a:rPr b="0" lang="fr-FR" sz="1500" spc="-1" strike="noStrike">
                          <a:solidFill>
                            <a:srgbClr val="000000"/>
                          </a:solidFill>
                          <a:latin typeface="Arial"/>
                        </a:rPr>
                        <a:t>112.550.000 €</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cccccc"/>
                    </a:solidFill>
                  </a:tcPr>
                </a:tc>
              </a:tr>
              <a:tr h="726840">
                <a:tc>
                  <a:txBody>
                    <a:bodyPr lIns="90000" rIns="90000" anchor="t">
                      <a:noAutofit/>
                    </a:bodyPr>
                    <a:p>
                      <a:pPr>
                        <a:lnSpc>
                          <a:spcPct val="100000"/>
                        </a:lnSpc>
                      </a:pPr>
                      <a:r>
                        <a:rPr b="0" lang="fr-FR" sz="1500" spc="-1" strike="noStrike">
                          <a:solidFill>
                            <a:srgbClr val="000000"/>
                          </a:solidFill>
                          <a:latin typeface="Arial"/>
                        </a:rPr>
                        <a:t>R(UE) 2018/1923 modifiant le 2012/360 relatif aux aides de minimis SIEG</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anchor="t">
                      <a:noAutofit/>
                    </a:bodyPr>
                    <a:p>
                      <a:pPr>
                        <a:lnSpc>
                          <a:spcPct val="100000"/>
                        </a:lnSpc>
                      </a:pPr>
                      <a:r>
                        <a:rPr b="0" lang="fr-FR" sz="1500" spc="-1" strike="noStrike">
                          <a:solidFill>
                            <a:srgbClr val="000000"/>
                          </a:solidFill>
                          <a:latin typeface="Arial"/>
                        </a:rPr>
                        <a:t>500.000 €</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c>
                  <a:txBody>
                    <a:bodyPr lIns="90000" rIns="90000" anchor="t">
                      <a:noAutofit/>
                    </a:bodyPr>
                    <a:p>
                      <a:pPr>
                        <a:lnSpc>
                          <a:spcPct val="100000"/>
                        </a:lnSpc>
                      </a:pPr>
                      <a:r>
                        <a:rPr b="0" lang="fr-FR" sz="1500" spc="-1" strike="noStrike">
                          <a:solidFill>
                            <a:srgbClr val="000000"/>
                          </a:solidFill>
                          <a:latin typeface="Arial"/>
                        </a:rPr>
                        <a:t>Pas de plafond national</a:t>
                      </a:r>
                      <a:endParaRPr b="0" lang="fr-FR" sz="1500" spc="-1" strike="noStrike">
                        <a:solidFill>
                          <a:srgbClr val="000000"/>
                        </a:solidFill>
                        <a:latin typeface="Arial"/>
                      </a:endParaRPr>
                    </a:p>
                  </a:txBody>
                  <a:tcPr anchor="t" marL="90000" marR="90000">
                    <a:lnL w="720">
                      <a:solidFill>
                        <a:srgbClr val="ffffff"/>
                      </a:solidFill>
                      <a:prstDash val="solid"/>
                    </a:lnL>
                    <a:lnR w="720">
                      <a:solidFill>
                        <a:srgbClr val="ffffff"/>
                      </a:solidFill>
                      <a:prstDash val="solid"/>
                    </a:lnR>
                    <a:lnT w="720">
                      <a:solidFill>
                        <a:srgbClr val="ffffff"/>
                      </a:solidFill>
                      <a:prstDash val="solid"/>
                    </a:lnT>
                    <a:lnB w="720">
                      <a:solidFill>
                        <a:srgbClr val="ffffff"/>
                      </a:solidFill>
                      <a:prstDash val="solid"/>
                    </a:lnB>
                    <a:solidFill>
                      <a:srgbClr val="e6e6e6"/>
                    </a:solidFill>
                  </a:tcPr>
                </a:tc>
              </a:tr>
            </a:tbl>
          </a:graphicData>
        </a:graphic>
      </p:graphicFrame>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2"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6. La hiérarchie des normes et l’utilisation des aides d’Etat</a:t>
            </a:r>
            <a:endParaRPr b="0" lang="fr-FR" sz="1800" spc="-1" strike="noStrike">
              <a:solidFill>
                <a:srgbClr val="000000"/>
              </a:solidFill>
              <a:latin typeface="Arial"/>
            </a:endParaRPr>
          </a:p>
        </p:txBody>
      </p:sp>
      <p:sp>
        <p:nvSpPr>
          <p:cNvPr id="163" name="CustomShape 2"/>
          <p:cNvSpPr/>
          <p:nvPr/>
        </p:nvSpPr>
        <p:spPr>
          <a:xfrm>
            <a:off x="838080" y="1825560"/>
            <a:ext cx="10504440" cy="4340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fr-FR" sz="1800" spc="-1" strike="noStrike">
              <a:solidFill>
                <a:srgbClr val="000000"/>
              </a:solidFill>
              <a:latin typeface="Arial"/>
              <a:ea typeface="DejaVu Sans"/>
            </a:endParaRPr>
          </a:p>
        </p:txBody>
      </p:sp>
      <p:pic>
        <p:nvPicPr>
          <p:cNvPr id="164" name="Espace réservé du contenu 3" descr=""/>
          <p:cNvPicPr/>
          <p:nvPr/>
        </p:nvPicPr>
        <p:blipFill>
          <a:blip r:embed="rId1"/>
          <a:stretch/>
        </p:blipFill>
        <p:spPr>
          <a:xfrm>
            <a:off x="0" y="419040"/>
            <a:ext cx="2484360" cy="869760"/>
          </a:xfrm>
          <a:prstGeom prst="rect">
            <a:avLst/>
          </a:prstGeom>
          <a:ln w="0">
            <a:noFill/>
          </a:ln>
        </p:spPr>
      </p:pic>
      <p:sp>
        <p:nvSpPr>
          <p:cNvPr id="165" name="CustomShape 3"/>
          <p:cNvSpPr/>
          <p:nvPr/>
        </p:nvSpPr>
        <p:spPr>
          <a:xfrm>
            <a:off x="704880" y="1551960"/>
            <a:ext cx="10824480" cy="4073040"/>
          </a:xfrm>
          <a:prstGeom prst="rect">
            <a:avLst/>
          </a:prstGeom>
          <a:noFill/>
          <a:ln w="0">
            <a:noFill/>
          </a:ln>
        </p:spPr>
        <p:style>
          <a:lnRef idx="0"/>
          <a:fillRef idx="0"/>
          <a:effectRef idx="0"/>
          <a:fontRef idx="minor"/>
        </p:style>
        <p:txBody>
          <a:bodyPr lIns="90000" rIns="90000" tIns="45000" bIns="45000" anchor="t">
            <a:noAutofit/>
          </a:bodyPr>
          <a:p>
            <a:pPr>
              <a:lnSpc>
                <a:spcPct val="100000"/>
              </a:lnSpc>
              <a:spcBef>
                <a:spcPts val="1001"/>
              </a:spcBef>
            </a:pPr>
            <a:r>
              <a:rPr b="0" lang="fr-FR" sz="2000" spc="-1" strike="noStrike">
                <a:solidFill>
                  <a:srgbClr val="000000"/>
                </a:solidFill>
                <a:latin typeface="Calibri"/>
                <a:ea typeface="DejaVu Sans"/>
              </a:rPr>
              <a:t>6.1 La hiérarchie des normes</a:t>
            </a:r>
            <a:endParaRPr b="0" lang="fr-FR" sz="2000" spc="-1" strike="noStrike">
              <a:solidFill>
                <a:srgbClr val="000000"/>
              </a:solidFill>
              <a:latin typeface="Arial"/>
            </a:endParaRPr>
          </a:p>
          <a:p>
            <a:pPr>
              <a:lnSpc>
                <a:spcPct val="100000"/>
              </a:lnSpc>
              <a:spcBef>
                <a:spcPts val="1001"/>
              </a:spcBef>
            </a:pPr>
            <a:r>
              <a:rPr b="0" lang="fr-FR" sz="1400" spc="-1" strike="noStrike">
                <a:solidFill>
                  <a:srgbClr val="000000"/>
                </a:solidFill>
                <a:latin typeface="Calibri"/>
                <a:ea typeface="DejaVu Sans"/>
              </a:rPr>
              <a:t>Lorsque l’aide s’inscrit dans le champ concurrentiel</a:t>
            </a:r>
            <a:endParaRPr b="0" lang="fr-FR" sz="1400" spc="-1" strike="noStrike">
              <a:solidFill>
                <a:srgbClr val="000000"/>
              </a:solidFill>
              <a:latin typeface="Arial"/>
            </a:endParaRPr>
          </a:p>
          <a:p>
            <a:pPr>
              <a:lnSpc>
                <a:spcPct val="100000"/>
              </a:lnSpc>
              <a:spcBef>
                <a:spcPts val="1001"/>
              </a:spcBef>
            </a:pPr>
            <a:r>
              <a:rPr b="0" lang="fr-FR" sz="1100" spc="-1" strike="noStrike">
                <a:solidFill>
                  <a:srgbClr val="000000"/>
                </a:solidFill>
                <a:latin typeface="Calibri"/>
                <a:ea typeface="DejaVu Sans"/>
              </a:rPr>
              <a:t>1. TFUE</a:t>
            </a:r>
            <a:endParaRPr b="0" lang="fr-FR" sz="1100" spc="-1" strike="noStrike">
              <a:solidFill>
                <a:srgbClr val="000000"/>
              </a:solidFill>
              <a:latin typeface="Arial"/>
            </a:endParaRPr>
          </a:p>
          <a:p>
            <a:pPr>
              <a:lnSpc>
                <a:spcPct val="100000"/>
              </a:lnSpc>
              <a:spcBef>
                <a:spcPts val="1001"/>
              </a:spcBef>
            </a:pPr>
            <a:r>
              <a:rPr b="0" lang="fr-FR" sz="1100" spc="-1" strike="noStrike">
                <a:solidFill>
                  <a:srgbClr val="000000"/>
                </a:solidFill>
                <a:latin typeface="Calibri"/>
                <a:ea typeface="DejaVu Sans"/>
              </a:rPr>
              <a:t>2. Le R(UE)</a:t>
            </a:r>
            <a:endParaRPr b="0" lang="fr-FR" sz="1100" spc="-1" strike="noStrike">
              <a:solidFill>
                <a:srgbClr val="000000"/>
              </a:solidFill>
              <a:latin typeface="Arial"/>
            </a:endParaRPr>
          </a:p>
          <a:p>
            <a:pPr>
              <a:lnSpc>
                <a:spcPct val="100000"/>
              </a:lnSpc>
              <a:spcBef>
                <a:spcPts val="1001"/>
              </a:spcBef>
            </a:pPr>
            <a:r>
              <a:rPr b="0" lang="fr-FR" sz="1100" spc="-1" strike="noStrike">
                <a:solidFill>
                  <a:srgbClr val="000000"/>
                </a:solidFill>
                <a:latin typeface="Calibri"/>
                <a:ea typeface="DejaVu Sans"/>
              </a:rPr>
              <a:t>3. Le régime SA n° </a:t>
            </a:r>
            <a:endParaRPr b="0" lang="fr-FR" sz="1100" spc="-1" strike="noStrike">
              <a:solidFill>
                <a:srgbClr val="000000"/>
              </a:solidFill>
              <a:latin typeface="Arial"/>
            </a:endParaRPr>
          </a:p>
          <a:p>
            <a:pPr>
              <a:lnSpc>
                <a:spcPct val="100000"/>
              </a:lnSpc>
              <a:spcBef>
                <a:spcPts val="1001"/>
              </a:spcBef>
            </a:pPr>
            <a:r>
              <a:rPr b="0" lang="fr-FR" sz="1100" spc="-1" strike="noStrike">
                <a:solidFill>
                  <a:srgbClr val="000000"/>
                </a:solidFill>
                <a:latin typeface="Calibri"/>
                <a:ea typeface="DejaVu Sans"/>
              </a:rPr>
              <a:t>4. Les lois nationales</a:t>
            </a:r>
            <a:endParaRPr b="0" lang="fr-FR" sz="1100" spc="-1" strike="noStrike">
              <a:solidFill>
                <a:srgbClr val="000000"/>
              </a:solidFill>
              <a:latin typeface="Arial"/>
            </a:endParaRPr>
          </a:p>
          <a:p>
            <a:pPr>
              <a:lnSpc>
                <a:spcPct val="100000"/>
              </a:lnSpc>
              <a:spcBef>
                <a:spcPts val="1001"/>
              </a:spcBef>
            </a:pPr>
            <a:r>
              <a:rPr b="0" lang="fr-FR" sz="1100" spc="-1" strike="noStrike">
                <a:solidFill>
                  <a:srgbClr val="000000"/>
                </a:solidFill>
                <a:latin typeface="Calibri"/>
                <a:ea typeface="DejaVu Sans"/>
              </a:rPr>
              <a:t>5. Les décrets nationaux</a:t>
            </a:r>
            <a:endParaRPr b="0" lang="fr-FR" sz="1100" spc="-1" strike="noStrike">
              <a:solidFill>
                <a:srgbClr val="000000"/>
              </a:solidFill>
              <a:latin typeface="Arial"/>
            </a:endParaRPr>
          </a:p>
          <a:p>
            <a:pPr>
              <a:lnSpc>
                <a:spcPct val="100000"/>
              </a:lnSpc>
              <a:spcBef>
                <a:spcPts val="1001"/>
              </a:spcBef>
            </a:pPr>
            <a:r>
              <a:rPr b="0" lang="fr-FR" sz="1100" spc="-1" strike="noStrike">
                <a:solidFill>
                  <a:srgbClr val="000000"/>
                </a:solidFill>
                <a:latin typeface="Calibri"/>
                <a:ea typeface="DejaVu Sans"/>
              </a:rPr>
              <a:t>6. L’instruction technique de la mesure</a:t>
            </a:r>
            <a:endParaRPr b="0" lang="fr-FR" sz="1100" spc="-1" strike="noStrike">
              <a:solidFill>
                <a:srgbClr val="000000"/>
              </a:solidFill>
              <a:latin typeface="Arial"/>
            </a:endParaRPr>
          </a:p>
          <a:p>
            <a:pPr>
              <a:lnSpc>
                <a:spcPct val="100000"/>
              </a:lnSpc>
              <a:spcBef>
                <a:spcPts val="1001"/>
              </a:spcBef>
            </a:pPr>
            <a:r>
              <a:rPr b="0" lang="fr-FR" sz="1100" spc="-1" strike="noStrike">
                <a:solidFill>
                  <a:srgbClr val="000000"/>
                </a:solidFill>
                <a:latin typeface="Calibri"/>
                <a:ea typeface="DejaVu Sans"/>
              </a:rPr>
              <a:t>7. Les arrêtés préfectoraux</a:t>
            </a:r>
            <a:endParaRPr b="0" lang="fr-FR" sz="1100" spc="-1" strike="noStrike">
              <a:solidFill>
                <a:srgbClr val="000000"/>
              </a:solidFill>
              <a:latin typeface="Arial"/>
            </a:endParaRPr>
          </a:p>
          <a:p>
            <a:pPr>
              <a:lnSpc>
                <a:spcPct val="100000"/>
              </a:lnSpc>
              <a:spcBef>
                <a:spcPts val="1001"/>
              </a:spcBef>
            </a:pPr>
            <a:r>
              <a:rPr b="0" lang="fr-FR" sz="1100" spc="-1" strike="noStrike">
                <a:solidFill>
                  <a:srgbClr val="000000"/>
                </a:solidFill>
                <a:latin typeface="Calibri"/>
                <a:ea typeface="DejaVu Sans"/>
              </a:rPr>
              <a:t>8. L’appel à propositions/projets</a:t>
            </a:r>
            <a:endParaRPr b="0" lang="fr-FR" sz="1100" spc="-1" strike="noStrike">
              <a:solidFill>
                <a:srgbClr val="000000"/>
              </a:solidFill>
              <a:latin typeface="Arial"/>
            </a:endParaRPr>
          </a:p>
          <a:p>
            <a:pPr>
              <a:lnSpc>
                <a:spcPct val="100000"/>
              </a:lnSpc>
              <a:spcBef>
                <a:spcPts val="1001"/>
              </a:spcBef>
            </a:pPr>
            <a:r>
              <a:rPr b="0" lang="fr-FR" sz="1100" spc="-1" strike="noStrike">
                <a:solidFill>
                  <a:srgbClr val="000000"/>
                </a:solidFill>
                <a:latin typeface="Calibri"/>
                <a:ea typeface="DejaVu Sans"/>
              </a:rPr>
              <a:t>9. Le dépôt du dossier de demande (date antérieure au début des travaux)</a:t>
            </a:r>
            <a:endParaRPr b="0" lang="fr-FR" sz="1100" spc="-1" strike="noStrike">
              <a:solidFill>
                <a:srgbClr val="000000"/>
              </a:solidFill>
              <a:latin typeface="Arial"/>
            </a:endParaRPr>
          </a:p>
          <a:p>
            <a:pPr>
              <a:lnSpc>
                <a:spcPct val="100000"/>
              </a:lnSpc>
              <a:spcBef>
                <a:spcPts val="1001"/>
              </a:spcBef>
            </a:pPr>
            <a:r>
              <a:rPr b="0" lang="fr-FR" sz="1100" spc="-1" strike="noStrike">
                <a:solidFill>
                  <a:srgbClr val="000000"/>
                </a:solidFill>
                <a:latin typeface="Calibri"/>
                <a:ea typeface="DejaVu Sans"/>
              </a:rPr>
              <a:t>10 L’instance de programmation de l’aide (date de réunion de l’instance de programmation)</a:t>
            </a:r>
            <a:endParaRPr b="0" lang="fr-FR" sz="1100" spc="-1" strike="noStrike">
              <a:solidFill>
                <a:srgbClr val="000000"/>
              </a:solidFill>
              <a:latin typeface="Arial"/>
            </a:endParaRPr>
          </a:p>
          <a:p>
            <a:pPr>
              <a:lnSpc>
                <a:spcPct val="100000"/>
              </a:lnSpc>
              <a:spcBef>
                <a:spcPts val="1001"/>
              </a:spcBef>
            </a:pPr>
            <a:endParaRPr b="0" lang="fr-FR" sz="11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66"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6. La hiérarchie des normes et l’utilisation des aides d’Etat</a:t>
            </a:r>
            <a:endParaRPr b="0" lang="fr-FR" sz="1800" spc="-1" strike="noStrike">
              <a:solidFill>
                <a:srgbClr val="000000"/>
              </a:solidFill>
              <a:latin typeface="Arial"/>
            </a:endParaRPr>
          </a:p>
        </p:txBody>
      </p:sp>
      <p:sp>
        <p:nvSpPr>
          <p:cNvPr id="167" name="CustomShape 2"/>
          <p:cNvSpPr/>
          <p:nvPr/>
        </p:nvSpPr>
        <p:spPr>
          <a:xfrm>
            <a:off x="838080" y="1825560"/>
            <a:ext cx="10504440" cy="4340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fr-FR" sz="1800" spc="-1" strike="noStrike">
              <a:solidFill>
                <a:srgbClr val="000000"/>
              </a:solidFill>
              <a:latin typeface="Arial"/>
              <a:ea typeface="DejaVu Sans"/>
            </a:endParaRPr>
          </a:p>
        </p:txBody>
      </p:sp>
      <p:pic>
        <p:nvPicPr>
          <p:cNvPr id="168" name="Espace réservé du contenu 3" descr=""/>
          <p:cNvPicPr/>
          <p:nvPr/>
        </p:nvPicPr>
        <p:blipFill>
          <a:blip r:embed="rId1"/>
          <a:stretch/>
        </p:blipFill>
        <p:spPr>
          <a:xfrm>
            <a:off x="0" y="419040"/>
            <a:ext cx="2484360" cy="869760"/>
          </a:xfrm>
          <a:prstGeom prst="rect">
            <a:avLst/>
          </a:prstGeom>
          <a:ln w="0">
            <a:noFill/>
          </a:ln>
        </p:spPr>
      </p:pic>
      <p:sp>
        <p:nvSpPr>
          <p:cNvPr id="169" name="CustomShape 3"/>
          <p:cNvSpPr/>
          <p:nvPr/>
        </p:nvSpPr>
        <p:spPr>
          <a:xfrm>
            <a:off x="864000" y="1551960"/>
            <a:ext cx="10824480" cy="4073040"/>
          </a:xfrm>
          <a:prstGeom prst="rect">
            <a:avLst/>
          </a:prstGeom>
          <a:noFill/>
          <a:ln w="0">
            <a:noFill/>
          </a:ln>
        </p:spPr>
        <p:style>
          <a:lnRef idx="0"/>
          <a:fillRef idx="0"/>
          <a:effectRef idx="0"/>
          <a:fontRef idx="minor"/>
        </p:style>
        <p:txBody>
          <a:bodyPr lIns="90000" rIns="90000" tIns="45000" bIns="45000" anchor="t">
            <a:noAutofit/>
          </a:bodyPr>
          <a:p>
            <a:pPr>
              <a:lnSpc>
                <a:spcPct val="100000"/>
              </a:lnSpc>
              <a:spcBef>
                <a:spcPts val="1001"/>
              </a:spcBef>
            </a:pPr>
            <a:r>
              <a:rPr b="0" lang="fr-FR" sz="2000" spc="-1" strike="noStrike">
                <a:solidFill>
                  <a:srgbClr val="000000"/>
                </a:solidFill>
                <a:latin typeface="Calibri"/>
                <a:ea typeface="DejaVu Sans"/>
              </a:rPr>
              <a:t>6.2 L’utilisation des aides d’État : le choix d’un régime d’aide et son utilisation</a:t>
            </a: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Outre, le type d’activité, le choix du régime d’aide se fait selon le type de bénéficiaires et les coûts admissibles.</a:t>
            </a: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Les régimes exemptés de notification imposent des règles particulières :</a:t>
            </a:r>
            <a:endParaRPr b="0" lang="fr-FR" sz="1500" spc="-1" strike="noStrike">
              <a:solidFill>
                <a:srgbClr val="000000"/>
              </a:solidFill>
              <a:latin typeface="Arial"/>
            </a:endParaRPr>
          </a:p>
          <a:p>
            <a:pPr marL="216000" indent="-212400">
              <a:lnSpc>
                <a:spcPct val="100000"/>
              </a:lnSpc>
              <a:spcBef>
                <a:spcPts val="1001"/>
              </a:spcBef>
              <a:buClr>
                <a:srgbClr val="000000"/>
              </a:buClr>
              <a:buSzPct val="45000"/>
              <a:buFont typeface="Wingdings" charset="2"/>
              <a:buChar char=""/>
            </a:pPr>
            <a:r>
              <a:rPr b="0" lang="fr-FR" sz="1500" spc="-1" strike="noStrike">
                <a:solidFill>
                  <a:srgbClr val="000000"/>
                </a:solidFill>
                <a:latin typeface="Calibri"/>
                <a:ea typeface="DejaVu Sans"/>
              </a:rPr>
              <a:t>les mentions obligatoires dans les appels à projet et dans les décision juridiques,</a:t>
            </a:r>
            <a:endParaRPr b="0" lang="fr-FR" sz="1500" spc="-1" strike="noStrike">
              <a:solidFill>
                <a:srgbClr val="000000"/>
              </a:solidFill>
              <a:latin typeface="Arial"/>
            </a:endParaRPr>
          </a:p>
          <a:p>
            <a:pPr marL="216000" indent="-212400">
              <a:lnSpc>
                <a:spcPct val="100000"/>
              </a:lnSpc>
              <a:spcBef>
                <a:spcPts val="1001"/>
              </a:spcBef>
              <a:buClr>
                <a:srgbClr val="000000"/>
              </a:buClr>
              <a:buSzPct val="45000"/>
              <a:buFont typeface="Wingdings" charset="2"/>
              <a:buChar char=""/>
            </a:pPr>
            <a:r>
              <a:rPr b="0" lang="fr-FR" sz="1500" spc="-1" strike="noStrike">
                <a:solidFill>
                  <a:srgbClr val="000000"/>
                </a:solidFill>
                <a:latin typeface="Calibri"/>
                <a:ea typeface="DejaVu Sans"/>
              </a:rPr>
              <a:t>la tenue des « compteurs » qui permet au MASAF de rendre compte à la commission lors des rapports annuels</a:t>
            </a:r>
            <a:endParaRPr b="0" lang="fr-FR" sz="1500" spc="-1" strike="noStrike">
              <a:solidFill>
                <a:srgbClr val="000000"/>
              </a:solidFill>
              <a:latin typeface="Arial"/>
            </a:endParaRPr>
          </a:p>
          <a:p>
            <a:pPr marL="216000" indent="-212400">
              <a:lnSpc>
                <a:spcPct val="100000"/>
              </a:lnSpc>
              <a:spcBef>
                <a:spcPts val="1001"/>
              </a:spcBef>
              <a:buClr>
                <a:srgbClr val="000000"/>
              </a:buClr>
              <a:buSzPct val="45000"/>
              <a:buFont typeface="Wingdings" charset="2"/>
              <a:buChar char=""/>
            </a:pPr>
            <a:r>
              <a:rPr b="0" lang="fr-FR" sz="1500" spc="-1" strike="noStrike">
                <a:solidFill>
                  <a:srgbClr val="000000"/>
                </a:solidFill>
                <a:latin typeface="Calibri"/>
                <a:ea typeface="DejaVu Sans"/>
              </a:rPr>
              <a:t>Pour 4 d’entre eux, qui mettent en œuvre des des dispositifs d’aides financés par les crédits du MASAF, une déclaration préalable au Bureau de l’Union Européenne de la DGPE</a:t>
            </a: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70"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Pour en savoir plus</a:t>
            </a:r>
            <a:endParaRPr b="0" lang="fr-FR" sz="1800" spc="-1" strike="noStrike">
              <a:solidFill>
                <a:srgbClr val="000000"/>
              </a:solidFill>
              <a:latin typeface="Arial"/>
            </a:endParaRPr>
          </a:p>
        </p:txBody>
      </p:sp>
      <p:sp>
        <p:nvSpPr>
          <p:cNvPr id="171" name="CustomShape 2"/>
          <p:cNvSpPr/>
          <p:nvPr/>
        </p:nvSpPr>
        <p:spPr>
          <a:xfrm>
            <a:off x="838080" y="1825560"/>
            <a:ext cx="10504440" cy="4340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fr-FR" sz="1800" spc="-1" strike="noStrike">
              <a:solidFill>
                <a:srgbClr val="000000"/>
              </a:solidFill>
              <a:latin typeface="Arial"/>
              <a:ea typeface="DejaVu Sans"/>
            </a:endParaRPr>
          </a:p>
        </p:txBody>
      </p:sp>
      <p:pic>
        <p:nvPicPr>
          <p:cNvPr id="172" name="Espace réservé du contenu 3" descr=""/>
          <p:cNvPicPr/>
          <p:nvPr/>
        </p:nvPicPr>
        <p:blipFill>
          <a:blip r:embed="rId1"/>
          <a:stretch/>
        </p:blipFill>
        <p:spPr>
          <a:xfrm>
            <a:off x="0" y="419040"/>
            <a:ext cx="2484360" cy="869760"/>
          </a:xfrm>
          <a:prstGeom prst="rect">
            <a:avLst/>
          </a:prstGeom>
          <a:ln w="0">
            <a:noFill/>
          </a:ln>
        </p:spPr>
      </p:pic>
      <p:sp>
        <p:nvSpPr>
          <p:cNvPr id="173" name="CustomShape 3"/>
          <p:cNvSpPr/>
          <p:nvPr/>
        </p:nvSpPr>
        <p:spPr>
          <a:xfrm>
            <a:off x="864000" y="1551960"/>
            <a:ext cx="10824480" cy="4073040"/>
          </a:xfrm>
          <a:prstGeom prst="rect">
            <a:avLst/>
          </a:prstGeom>
          <a:noFill/>
          <a:ln w="0">
            <a:noFill/>
          </a:ln>
        </p:spPr>
        <p:style>
          <a:lnRef idx="0"/>
          <a:fillRef idx="0"/>
          <a:effectRef idx="0"/>
          <a:fontRef idx="minor"/>
        </p:style>
        <p:txBody>
          <a:bodyPr lIns="90000" rIns="90000" tIns="45000" bIns="45000" anchor="t">
            <a:noAutofit/>
          </a:bodyPr>
          <a:p>
            <a:pPr>
              <a:lnSpc>
                <a:spcPct val="100000"/>
              </a:lnSpc>
              <a:spcBef>
                <a:spcPts val="1001"/>
              </a:spcBef>
            </a:pPr>
            <a:endParaRPr b="0" lang="fr-FR" sz="18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Le réseau de référents « Aides d’État/Aides de minimis » issus des DRAAF/DAAF est animé par la DGPE (Bureau de l’Union européenne, Bureau du financement des entreprises et Bureau de la Coordination du développement rural).</a:t>
            </a: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Les DRAAF ont rôle d’interface avec les DDT(M) et les collectivités territoriales.</a:t>
            </a: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Le réseau a pour objectif de :</a:t>
            </a: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    </a:t>
            </a:r>
            <a:r>
              <a:rPr b="0" lang="fr-FR" sz="1500" spc="-1" strike="noStrike">
                <a:solidFill>
                  <a:srgbClr val="000000"/>
                </a:solidFill>
                <a:latin typeface="Calibri"/>
                <a:ea typeface="DejaVu Sans"/>
              </a:rPr>
              <a:t>Accroître l’efficacité de l’appui juridique du MASA concernant la conception et la mise en œuvre de dispositifs d’aides ;</a:t>
            </a: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    </a:t>
            </a:r>
            <a:r>
              <a:rPr b="0" lang="fr-FR" sz="1500" spc="-1" strike="noStrike">
                <a:solidFill>
                  <a:srgbClr val="000000"/>
                </a:solidFill>
                <a:latin typeface="Calibri"/>
                <a:ea typeface="DejaVu Sans"/>
              </a:rPr>
              <a:t>Partager les informations, centraliser les éventuelles questions et analyses en provenance des services déconcentrés et des autorités d’octroi ainsi que leur retour de l’expérience vécue localement.</a:t>
            </a: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r>
              <a:rPr b="0" lang="fr-FR" sz="1500" spc="-1" strike="noStrike">
                <a:solidFill>
                  <a:srgbClr val="000000"/>
                </a:solidFill>
                <a:latin typeface="Calibri"/>
                <a:ea typeface="DejaVu Sans"/>
              </a:rPr>
              <a:t> </a:t>
            </a:r>
            <a:r>
              <a:rPr b="0" lang="fr-FR" sz="1500" spc="-1" strike="noStrike" u="sng">
                <a:solidFill>
                  <a:srgbClr val="0000ff"/>
                </a:solidFill>
                <a:uFillTx/>
                <a:latin typeface="Calibri"/>
                <a:ea typeface="DejaVu Sans"/>
                <a:hlinkClick r:id="rId2"/>
              </a:rPr>
              <a:t>aidesetatagricoles.dgpe@agriculture.gouv.fr</a:t>
            </a:r>
            <a:endParaRPr b="0" lang="fr-FR" sz="1500" spc="-1" strike="noStrike">
              <a:solidFill>
                <a:srgbClr val="000000"/>
              </a:solidFill>
              <a:latin typeface="Arial"/>
            </a:endParaRPr>
          </a:p>
          <a:p>
            <a:pPr>
              <a:lnSpc>
                <a:spcPct val="100000"/>
              </a:lnSpc>
              <a:spcBef>
                <a:spcPts val="1001"/>
              </a:spcBef>
            </a:pPr>
            <a:r>
              <a:rPr b="0" lang="fr-FR" sz="1500" spc="-1" strike="noStrike" u="sng">
                <a:solidFill>
                  <a:srgbClr val="0000ff"/>
                </a:solidFill>
                <a:uFillTx/>
                <a:latin typeface="Calibri"/>
                <a:ea typeface="DejaVu Sans"/>
                <a:hlinkClick r:id="rId3"/>
              </a:rPr>
              <a:t>alexis.thiolliere@agriculture.gouv.fr</a:t>
            </a: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a:p>
            <a:pPr>
              <a:lnSpc>
                <a:spcPct val="100000"/>
              </a:lnSpc>
              <a:spcBef>
                <a:spcPts val="1001"/>
              </a:spcBef>
            </a:pPr>
            <a:endParaRPr b="0" lang="fr-FR" sz="15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18"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Les aides d’Etat dans les secteurs agricoles et forestiers et dans les zones rurales</a:t>
            </a:r>
            <a:endParaRPr b="0" lang="fr-FR" sz="1800" spc="-1" strike="noStrike">
              <a:solidFill>
                <a:srgbClr val="000000"/>
              </a:solidFill>
              <a:latin typeface="Arial"/>
            </a:endParaRPr>
          </a:p>
        </p:txBody>
      </p:sp>
      <p:sp>
        <p:nvSpPr>
          <p:cNvPr id="119" name="CustomShape 2"/>
          <p:cNvSpPr/>
          <p:nvPr/>
        </p:nvSpPr>
        <p:spPr>
          <a:xfrm>
            <a:off x="936000" y="1841760"/>
            <a:ext cx="10504440" cy="4340160"/>
          </a:xfrm>
          <a:prstGeom prst="rect">
            <a:avLst/>
          </a:prstGeom>
          <a:noFill/>
          <a:ln w="0">
            <a:noFill/>
          </a:ln>
        </p:spPr>
        <p:style>
          <a:lnRef idx="0"/>
          <a:fillRef idx="0"/>
          <a:effectRef idx="0"/>
          <a:fontRef idx="minor"/>
        </p:style>
        <p:txBody>
          <a:bodyPr lIns="90000" rIns="90000" tIns="45000" bIns="45000" anchor="t">
            <a:normAutofit fontScale="68333"/>
          </a:bodyPr>
          <a:p>
            <a:pPr>
              <a:lnSpc>
                <a:spcPct val="100000"/>
              </a:lnSpc>
              <a:spcBef>
                <a:spcPts val="1001"/>
              </a:spcBef>
            </a:pPr>
            <a:r>
              <a:rPr b="0" lang="fr-FR" sz="1800" spc="-1" strike="noStrike">
                <a:solidFill>
                  <a:srgbClr val="000000"/>
                </a:solidFill>
                <a:latin typeface="Calibri"/>
                <a:ea typeface="DejaVu Sans"/>
              </a:rPr>
              <a:t>1. La notion d’aides illégales</a:t>
            </a:r>
            <a:endParaRPr b="0" lang="fr-FR" sz="1800" spc="-1" strike="noStrike">
              <a:solidFill>
                <a:srgbClr val="000000"/>
              </a:solidFill>
              <a:latin typeface="Arial"/>
            </a:endParaRPr>
          </a:p>
          <a:p>
            <a:pPr>
              <a:lnSpc>
                <a:spcPct val="100000"/>
              </a:lnSpc>
              <a:spcBef>
                <a:spcPts val="1001"/>
              </a:spcBef>
            </a:pPr>
            <a:r>
              <a:rPr b="0" lang="fr-FR" sz="1800" spc="-1" strike="noStrike">
                <a:solidFill>
                  <a:srgbClr val="000000"/>
                </a:solidFill>
                <a:latin typeface="Calibri"/>
                <a:ea typeface="DejaVu Sans"/>
              </a:rPr>
              <a:t>2. Le Traité sur le fonctionnement de l’Union Européenne</a:t>
            </a:r>
            <a:endParaRPr b="0" lang="fr-FR" sz="1800" spc="-1" strike="noStrike">
              <a:solidFill>
                <a:srgbClr val="000000"/>
              </a:solidFill>
              <a:latin typeface="Arial"/>
            </a:endParaRPr>
          </a:p>
          <a:p>
            <a:pPr marL="228600" indent="-218160">
              <a:lnSpc>
                <a:spcPct val="90000"/>
              </a:lnSpc>
              <a:spcBef>
                <a:spcPts val="1001"/>
              </a:spcBef>
              <a:buClr>
                <a:srgbClr val="000000"/>
              </a:buClr>
              <a:buFont typeface="Arial"/>
              <a:buChar char="•"/>
            </a:pPr>
            <a:r>
              <a:rPr b="0" lang="fr-FR" sz="1800" spc="-1" strike="noStrike">
                <a:solidFill>
                  <a:srgbClr val="000000"/>
                </a:solidFill>
                <a:latin typeface="Calibri"/>
                <a:ea typeface="DejaVu Sans"/>
              </a:rPr>
              <a:t>2.1 Généralités</a:t>
            </a:r>
            <a:endParaRPr b="0" lang="fr-FR" sz="1800" spc="-1" strike="noStrike">
              <a:solidFill>
                <a:srgbClr val="000000"/>
              </a:solidFill>
              <a:latin typeface="Arial"/>
            </a:endParaRPr>
          </a:p>
          <a:p>
            <a:pPr marL="228600" indent="-218160">
              <a:lnSpc>
                <a:spcPct val="90000"/>
              </a:lnSpc>
              <a:spcBef>
                <a:spcPts val="1001"/>
              </a:spcBef>
              <a:buClr>
                <a:srgbClr val="000000"/>
              </a:buClr>
              <a:buFont typeface="Arial"/>
              <a:buChar char="•"/>
            </a:pPr>
            <a:r>
              <a:rPr b="0" lang="fr-FR" sz="1800" spc="-1" strike="noStrike">
                <a:solidFill>
                  <a:srgbClr val="000000"/>
                </a:solidFill>
                <a:latin typeface="Calibri"/>
                <a:ea typeface="DejaVu Sans"/>
              </a:rPr>
              <a:t>2.2 L’article 107 du TFUE</a:t>
            </a:r>
            <a:endParaRPr b="0" lang="fr-FR" sz="1800" spc="-1" strike="noStrike">
              <a:solidFill>
                <a:srgbClr val="000000"/>
              </a:solidFill>
              <a:latin typeface="Arial"/>
            </a:endParaRPr>
          </a:p>
          <a:p>
            <a:pPr marL="228600" indent="-218160">
              <a:lnSpc>
                <a:spcPct val="90000"/>
              </a:lnSpc>
              <a:spcBef>
                <a:spcPts val="1001"/>
              </a:spcBef>
              <a:buClr>
                <a:srgbClr val="000000"/>
              </a:buClr>
              <a:buFont typeface="Arial"/>
              <a:buChar char="•"/>
            </a:pPr>
            <a:r>
              <a:rPr b="0" lang="fr-FR" sz="1800" spc="-1" strike="noStrike">
                <a:solidFill>
                  <a:srgbClr val="000000"/>
                </a:solidFill>
                <a:latin typeface="Calibri"/>
                <a:ea typeface="DejaVu Sans"/>
              </a:rPr>
              <a:t>2.3 L’article 108 du TFUE</a:t>
            </a:r>
            <a:endParaRPr b="0" lang="fr-FR" sz="1800" spc="-1" strike="noStrike">
              <a:solidFill>
                <a:srgbClr val="000000"/>
              </a:solidFill>
              <a:latin typeface="Arial"/>
            </a:endParaRPr>
          </a:p>
          <a:p>
            <a:pPr>
              <a:lnSpc>
                <a:spcPct val="100000"/>
              </a:lnSpc>
              <a:spcBef>
                <a:spcPts val="1001"/>
              </a:spcBef>
            </a:pPr>
            <a:r>
              <a:rPr b="0" lang="fr-FR" sz="1800" spc="-1" strike="noStrike">
                <a:solidFill>
                  <a:srgbClr val="000000"/>
                </a:solidFill>
                <a:latin typeface="Calibri"/>
                <a:ea typeface="DejaVu Sans"/>
              </a:rPr>
              <a:t>3. La réglementation des aides agricoles : une réglementation dérivée du TFUE</a:t>
            </a:r>
            <a:endParaRPr b="0" lang="fr-FR" sz="1800" spc="-1" strike="noStrike">
              <a:solidFill>
                <a:srgbClr val="000000"/>
              </a:solidFill>
              <a:latin typeface="Arial"/>
            </a:endParaRPr>
          </a:p>
          <a:p>
            <a:pPr marL="457200" indent="-446760">
              <a:lnSpc>
                <a:spcPct val="100000"/>
              </a:lnSpc>
              <a:spcBef>
                <a:spcPts val="1001"/>
              </a:spcBef>
              <a:buClr>
                <a:srgbClr val="000000"/>
              </a:buClr>
              <a:buSzPct val="45000"/>
              <a:buFont typeface="Symbol"/>
              <a:buChar char=""/>
            </a:pPr>
            <a:r>
              <a:rPr b="0" lang="fr-FR" sz="1800" spc="-1" strike="noStrike">
                <a:solidFill>
                  <a:srgbClr val="000000"/>
                </a:solidFill>
                <a:latin typeface="Calibri"/>
                <a:ea typeface="DejaVu Sans"/>
              </a:rPr>
              <a:t>3.1  L’architecture</a:t>
            </a:r>
            <a:endParaRPr b="0" lang="fr-FR" sz="1800" spc="-1" strike="noStrike">
              <a:solidFill>
                <a:srgbClr val="000000"/>
              </a:solidFill>
              <a:latin typeface="Arial"/>
            </a:endParaRPr>
          </a:p>
          <a:p>
            <a:pPr marL="457200" indent="-446760">
              <a:lnSpc>
                <a:spcPct val="100000"/>
              </a:lnSpc>
              <a:spcBef>
                <a:spcPts val="1001"/>
              </a:spcBef>
              <a:buClr>
                <a:srgbClr val="000000"/>
              </a:buClr>
              <a:buSzPct val="45000"/>
              <a:buFont typeface="Symbol"/>
              <a:buChar char=""/>
            </a:pPr>
            <a:r>
              <a:rPr b="0" lang="fr-FR" sz="1800" spc="-1" strike="noStrike">
                <a:solidFill>
                  <a:srgbClr val="000000"/>
                </a:solidFill>
                <a:latin typeface="Calibri"/>
                <a:ea typeface="DejaVu Sans"/>
              </a:rPr>
              <a:t>3.2 Les règlements</a:t>
            </a:r>
            <a:endParaRPr b="0" lang="fr-FR" sz="1800" spc="-1" strike="noStrike">
              <a:solidFill>
                <a:srgbClr val="000000"/>
              </a:solidFill>
              <a:latin typeface="Arial"/>
            </a:endParaRPr>
          </a:p>
          <a:p>
            <a:pPr marL="228600" indent="-218160">
              <a:lnSpc>
                <a:spcPct val="100000"/>
              </a:lnSpc>
              <a:spcBef>
                <a:spcPts val="1001"/>
              </a:spcBef>
              <a:buClr>
                <a:srgbClr val="000000"/>
              </a:buClr>
              <a:buSzPct val="45000"/>
              <a:buFont typeface="Symbol"/>
              <a:buChar char=""/>
            </a:pPr>
            <a:r>
              <a:rPr b="0" lang="fr-FR" sz="1800" spc="-1" strike="noStrike">
                <a:solidFill>
                  <a:srgbClr val="000000"/>
                </a:solidFill>
                <a:latin typeface="Calibri"/>
                <a:ea typeface="DejaVu Sans"/>
              </a:rPr>
              <a:t>    </a:t>
            </a:r>
            <a:r>
              <a:rPr b="0" lang="fr-FR" sz="1800" spc="-1" strike="noStrike">
                <a:solidFill>
                  <a:srgbClr val="000000"/>
                </a:solidFill>
                <a:latin typeface="Calibri"/>
                <a:ea typeface="DejaVu Sans"/>
              </a:rPr>
              <a:t>3.3 Les Lignes directrices</a:t>
            </a:r>
            <a:endParaRPr b="0" lang="fr-FR" sz="1800" spc="-1" strike="noStrike">
              <a:solidFill>
                <a:srgbClr val="000000"/>
              </a:solidFill>
              <a:latin typeface="Arial"/>
            </a:endParaRPr>
          </a:p>
          <a:p>
            <a:pPr>
              <a:lnSpc>
                <a:spcPct val="100000"/>
              </a:lnSpc>
              <a:spcBef>
                <a:spcPts val="1001"/>
              </a:spcBef>
            </a:pPr>
            <a:r>
              <a:rPr b="0" lang="fr-FR" sz="1800" spc="-1" strike="noStrike">
                <a:solidFill>
                  <a:srgbClr val="000000"/>
                </a:solidFill>
                <a:latin typeface="Calibri"/>
                <a:ea typeface="DejaVu Sans"/>
              </a:rPr>
              <a:t>4. Les aides d’État : définition et description</a:t>
            </a:r>
            <a:endParaRPr b="0" lang="fr-FR" sz="1800" spc="-1" strike="noStrike">
              <a:solidFill>
                <a:srgbClr val="000000"/>
              </a:solidFill>
              <a:latin typeface="Arial"/>
            </a:endParaRPr>
          </a:p>
          <a:p>
            <a:pPr marL="228600" indent="-218160">
              <a:lnSpc>
                <a:spcPct val="100000"/>
              </a:lnSpc>
              <a:spcBef>
                <a:spcPts val="1001"/>
              </a:spcBef>
              <a:buClr>
                <a:srgbClr val="000000"/>
              </a:buClr>
              <a:buSzPct val="45000"/>
              <a:buFont typeface="Symbol"/>
              <a:buChar char=""/>
            </a:pPr>
            <a:r>
              <a:rPr b="0" lang="fr-FR" sz="1800" spc="-1" strike="noStrike">
                <a:solidFill>
                  <a:srgbClr val="000000"/>
                </a:solidFill>
                <a:latin typeface="Calibri"/>
                <a:ea typeface="DejaVu Sans"/>
              </a:rPr>
              <a:t>4.1 Définition</a:t>
            </a:r>
            <a:endParaRPr b="0" lang="fr-FR" sz="1800" spc="-1" strike="noStrike">
              <a:solidFill>
                <a:srgbClr val="000000"/>
              </a:solidFill>
              <a:latin typeface="Arial"/>
            </a:endParaRPr>
          </a:p>
          <a:p>
            <a:pPr marL="228600" indent="-218160">
              <a:lnSpc>
                <a:spcPct val="100000"/>
              </a:lnSpc>
              <a:spcBef>
                <a:spcPts val="1001"/>
              </a:spcBef>
              <a:buClr>
                <a:srgbClr val="000000"/>
              </a:buClr>
              <a:buSzPct val="45000"/>
              <a:buFont typeface="Symbol"/>
              <a:buChar char=""/>
            </a:pPr>
            <a:r>
              <a:rPr b="0" lang="fr-FR" sz="1800" spc="-1" strike="noStrike">
                <a:solidFill>
                  <a:srgbClr val="000000"/>
                </a:solidFill>
                <a:latin typeface="Calibri"/>
                <a:ea typeface="DejaVu Sans"/>
              </a:rPr>
              <a:t>4.2 Description</a:t>
            </a:r>
            <a:endParaRPr b="0" lang="fr-FR" sz="1800" spc="-1" strike="noStrike">
              <a:solidFill>
                <a:srgbClr val="000000"/>
              </a:solidFill>
              <a:latin typeface="Arial"/>
            </a:endParaRPr>
          </a:p>
          <a:p>
            <a:pPr>
              <a:lnSpc>
                <a:spcPct val="100000"/>
              </a:lnSpc>
              <a:spcBef>
                <a:spcPts val="1001"/>
              </a:spcBef>
            </a:pPr>
            <a:r>
              <a:rPr b="0" lang="fr-FR" sz="1800" spc="-1" strike="noStrike">
                <a:solidFill>
                  <a:srgbClr val="000000"/>
                </a:solidFill>
                <a:latin typeface="Calibri"/>
                <a:ea typeface="DejaVu Sans"/>
              </a:rPr>
              <a:t>5. Les aides </a:t>
            </a:r>
            <a:r>
              <a:rPr b="0" i="1" lang="fr-FR" sz="1800" spc="-1" strike="noStrike">
                <a:solidFill>
                  <a:srgbClr val="000000"/>
                </a:solidFill>
                <a:latin typeface="Calibri"/>
                <a:ea typeface="DejaVu Sans"/>
              </a:rPr>
              <a:t>de minimis</a:t>
            </a:r>
            <a:endParaRPr b="0" lang="fr-FR" sz="1800" spc="-1" strike="noStrike">
              <a:solidFill>
                <a:srgbClr val="000000"/>
              </a:solidFill>
              <a:latin typeface="Arial"/>
            </a:endParaRPr>
          </a:p>
          <a:p>
            <a:pPr>
              <a:lnSpc>
                <a:spcPct val="100000"/>
              </a:lnSpc>
              <a:spcBef>
                <a:spcPts val="1001"/>
              </a:spcBef>
            </a:pPr>
            <a:r>
              <a:rPr b="0" lang="fr-FR" sz="1800" spc="-1" strike="noStrike">
                <a:solidFill>
                  <a:srgbClr val="000000"/>
                </a:solidFill>
                <a:latin typeface="Calibri"/>
                <a:ea typeface="DejaVu Sans"/>
              </a:rPr>
              <a:t>6. La hiérarchie des normes et l’utilisation des aides d’Etat</a:t>
            </a:r>
            <a:endParaRPr b="0" lang="fr-FR" sz="1800" spc="-1" strike="noStrike">
              <a:solidFill>
                <a:srgbClr val="000000"/>
              </a:solidFill>
              <a:latin typeface="Arial"/>
            </a:endParaRPr>
          </a:p>
        </p:txBody>
      </p:sp>
      <p:pic>
        <p:nvPicPr>
          <p:cNvPr id="120" name="Espace réservé du contenu 3" descr=""/>
          <p:cNvPicPr/>
          <p:nvPr/>
        </p:nvPicPr>
        <p:blipFill>
          <a:blip r:embed="rId1"/>
          <a:stretch/>
        </p:blipFill>
        <p:spPr>
          <a:xfrm>
            <a:off x="0" y="419040"/>
            <a:ext cx="2484360" cy="869760"/>
          </a:xfrm>
          <a:prstGeom prst="rect">
            <a:avLst/>
          </a:prstGeom>
          <a:ln w="0">
            <a:noFill/>
          </a:ln>
        </p:spPr>
      </p:pic>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1"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Les aides d’Etat dans les secteurs agricoles et forestiers et dans les zones rurales</a:t>
            </a:r>
            <a:endParaRPr b="0" lang="fr-FR" sz="1800" spc="-1" strike="noStrike">
              <a:solidFill>
                <a:srgbClr val="000000"/>
              </a:solidFill>
              <a:latin typeface="Arial"/>
            </a:endParaRPr>
          </a:p>
        </p:txBody>
      </p:sp>
      <p:sp>
        <p:nvSpPr>
          <p:cNvPr id="122" name="CustomShape 2"/>
          <p:cNvSpPr/>
          <p:nvPr/>
        </p:nvSpPr>
        <p:spPr>
          <a:xfrm>
            <a:off x="838080" y="1825560"/>
            <a:ext cx="10504440" cy="4340160"/>
          </a:xfrm>
          <a:prstGeom prst="rect">
            <a:avLst/>
          </a:prstGeom>
          <a:noFill/>
          <a:ln w="0">
            <a:noFill/>
          </a:ln>
        </p:spPr>
        <p:style>
          <a:lnRef idx="0"/>
          <a:fillRef idx="0"/>
          <a:effectRef idx="0"/>
          <a:fontRef idx="minor"/>
        </p:style>
        <p:txBody>
          <a:bodyPr lIns="90000" rIns="90000" tIns="45000" bIns="45000" anchor="t">
            <a:normAutofit/>
          </a:bodyPr>
          <a:p>
            <a:pPr marL="457200" indent="-446760">
              <a:lnSpc>
                <a:spcPct val="100000"/>
              </a:lnSpc>
              <a:spcBef>
                <a:spcPts val="1001"/>
              </a:spcBef>
              <a:buClr>
                <a:srgbClr val="000000"/>
              </a:buClr>
              <a:buFont typeface="StarSymbol"/>
              <a:buAutoNum type="arabicPeriod"/>
            </a:pPr>
            <a:r>
              <a:rPr b="0" lang="fr-FR" sz="2000" spc="-1" strike="noStrike">
                <a:solidFill>
                  <a:srgbClr val="000000"/>
                </a:solidFill>
                <a:latin typeface="Calibri"/>
                <a:ea typeface="DejaVu Sans"/>
              </a:rPr>
              <a:t>La notion d’aides illégales</a:t>
            </a: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 </a:t>
            </a:r>
            <a:r>
              <a:rPr b="0" lang="fr-FR" sz="2000" spc="-1" strike="noStrike">
                <a:solidFill>
                  <a:srgbClr val="000000"/>
                </a:solidFill>
                <a:latin typeface="Calibri"/>
                <a:ea typeface="DejaVu Sans"/>
              </a:rPr>
              <a:t>Le 23 juillet 2019, le JOUE publiait une communication de la « </a:t>
            </a:r>
            <a:r>
              <a:rPr b="0" i="1" lang="fr-FR" sz="2000" spc="-1" strike="noStrike">
                <a:solidFill>
                  <a:srgbClr val="000000"/>
                </a:solidFill>
                <a:latin typeface="Calibri"/>
                <a:ea typeface="DejaVu Sans"/>
              </a:rPr>
              <a:t>Commission sur la récupération des aides d’État illégales et incompatibles avec le marché intérieur</a:t>
            </a:r>
            <a:r>
              <a:rPr b="0" lang="fr-FR" sz="2000" spc="-1" strike="noStrike">
                <a:solidFill>
                  <a:srgbClr val="000000"/>
                </a:solidFill>
                <a:latin typeface="Calibri"/>
                <a:ea typeface="DejaVu Sans"/>
              </a:rPr>
              <a:t> ».</a:t>
            </a: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La récupération est désormais faite auprès des bénéficiaires de ces aides même des années après les avoir perçues.</a:t>
            </a: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Les règles du marché intérieur sont définies dans le TFUE.</a:t>
            </a: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p:txBody>
      </p:sp>
      <p:pic>
        <p:nvPicPr>
          <p:cNvPr id="123" name="Espace réservé du contenu 3" descr=""/>
          <p:cNvPicPr/>
          <p:nvPr/>
        </p:nvPicPr>
        <p:blipFill>
          <a:blip r:embed="rId1"/>
          <a:stretch/>
        </p:blipFill>
        <p:spPr>
          <a:xfrm>
            <a:off x="0" y="419040"/>
            <a:ext cx="2484360" cy="86976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4"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2 Le Traité sur le Fonctionnement de l’Union Européenne (TFUE)</a:t>
            </a:r>
            <a:endParaRPr b="0" lang="fr-FR" sz="1800" spc="-1" strike="noStrike">
              <a:solidFill>
                <a:srgbClr val="000000"/>
              </a:solidFill>
              <a:latin typeface="Arial"/>
            </a:endParaRPr>
          </a:p>
        </p:txBody>
      </p:sp>
      <p:sp>
        <p:nvSpPr>
          <p:cNvPr id="125" name="CustomShape 2"/>
          <p:cNvSpPr/>
          <p:nvPr/>
        </p:nvSpPr>
        <p:spPr>
          <a:xfrm>
            <a:off x="838080" y="1825560"/>
            <a:ext cx="10504440" cy="4340160"/>
          </a:xfrm>
          <a:prstGeom prst="rect">
            <a:avLst/>
          </a:prstGeom>
          <a:noFill/>
          <a:ln w="0">
            <a:noFill/>
          </a:ln>
        </p:spPr>
        <p:style>
          <a:lnRef idx="0"/>
          <a:fillRef idx="0"/>
          <a:effectRef idx="0"/>
          <a:fontRef idx="minor"/>
        </p:style>
        <p:txBody>
          <a:bodyPr lIns="90000" rIns="90000" tIns="45000" bIns="45000" anchor="t">
            <a:normAutofit/>
          </a:bodyPr>
          <a:p>
            <a:pPr>
              <a:lnSpc>
                <a:spcPct val="100000"/>
              </a:lnSpc>
              <a:spcBef>
                <a:spcPts val="1001"/>
              </a:spcBef>
            </a:pPr>
            <a:r>
              <a:rPr b="0" lang="fr-FR" sz="2000" spc="-1" strike="noStrike">
                <a:solidFill>
                  <a:srgbClr val="000000"/>
                </a:solidFill>
                <a:latin typeface="Calibri"/>
                <a:ea typeface="DejaVu Sans"/>
              </a:rPr>
              <a:t>2.1 Généralités</a:t>
            </a: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Le TFUE est une refonte du Traité de Rome de 1957 instituant la CEE </a:t>
            </a: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Un document en 6 parties, augmenté de plusieurs protocoles et annexes. Il a été publié au JOUE le 26 octobre 2010. Le TFUE est la référence suprême de la hiérarchie des normes.</a:t>
            </a: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Sa 3</a:t>
            </a:r>
            <a:r>
              <a:rPr b="0" lang="fr-FR" sz="2000" spc="-1" strike="noStrike" baseline="30000">
                <a:solidFill>
                  <a:srgbClr val="000000"/>
                </a:solidFill>
                <a:latin typeface="Calibri"/>
                <a:ea typeface="DejaVu Sans"/>
              </a:rPr>
              <a:t>ème</a:t>
            </a:r>
            <a:r>
              <a:rPr b="0" lang="fr-FR" sz="2000" spc="-1" strike="noStrike">
                <a:solidFill>
                  <a:srgbClr val="000000"/>
                </a:solidFill>
                <a:latin typeface="Calibri"/>
                <a:ea typeface="DejaVu Sans"/>
              </a:rPr>
              <a:t> partie </a:t>
            </a:r>
            <a:r>
              <a:rPr b="0" i="1" lang="fr-FR" sz="2000" spc="-1" strike="noStrike">
                <a:solidFill>
                  <a:srgbClr val="000000"/>
                </a:solidFill>
                <a:latin typeface="Calibri"/>
                <a:ea typeface="DejaVu Sans"/>
              </a:rPr>
              <a:t>Les politiques internes de l’union</a:t>
            </a:r>
            <a:r>
              <a:rPr b="0" lang="fr-FR" sz="2000" spc="-1" strike="noStrike">
                <a:solidFill>
                  <a:srgbClr val="000000"/>
                </a:solidFill>
                <a:latin typeface="Calibri"/>
                <a:ea typeface="DejaVu Sans"/>
              </a:rPr>
              <a:t> est divisée en 24 titres dont</a:t>
            </a: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Titre III </a:t>
            </a:r>
            <a:r>
              <a:rPr b="0" i="1" lang="fr-FR" sz="2000" spc="-1" strike="noStrike">
                <a:solidFill>
                  <a:srgbClr val="000000"/>
                </a:solidFill>
                <a:latin typeface="Calibri"/>
                <a:ea typeface="DejaVu Sans"/>
              </a:rPr>
              <a:t>L’Agriculture et la pêche </a:t>
            </a:r>
            <a:r>
              <a:rPr b="0" lang="fr-FR" sz="2000" spc="-1" strike="noStrike">
                <a:solidFill>
                  <a:srgbClr val="000000"/>
                </a:solidFill>
                <a:latin typeface="Calibri"/>
                <a:ea typeface="DejaVu Sans"/>
              </a:rPr>
              <a:t>(art. 38 à 44 et renvoi à l’</a:t>
            </a:r>
            <a:r>
              <a:rPr b="1" lang="fr-FR" sz="2000" spc="-1" strike="noStrike">
                <a:solidFill>
                  <a:srgbClr val="000000"/>
                </a:solidFill>
                <a:latin typeface="Calibri"/>
                <a:ea typeface="DejaVu Sans"/>
              </a:rPr>
              <a:t>annexe 1</a:t>
            </a:r>
            <a:r>
              <a:rPr b="0" lang="fr-FR" sz="2000" spc="-1" strike="noStrike">
                <a:solidFill>
                  <a:srgbClr val="000000"/>
                </a:solidFill>
                <a:latin typeface="Calibri"/>
                <a:ea typeface="DejaVu Sans"/>
              </a:rPr>
              <a:t>), à l’origine de la PAC</a:t>
            </a: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Titre VII </a:t>
            </a:r>
            <a:r>
              <a:rPr b="0" i="1" lang="fr-FR" sz="2000" spc="-1" strike="noStrike">
                <a:solidFill>
                  <a:srgbClr val="000000"/>
                </a:solidFill>
                <a:latin typeface="Calibri"/>
                <a:ea typeface="DejaVu Sans"/>
              </a:rPr>
              <a:t>Les règles communes sur la </a:t>
            </a:r>
            <a:r>
              <a:rPr b="0" i="1" lang="fr-FR" sz="2000" spc="-1" strike="noStrike" u="sng">
                <a:solidFill>
                  <a:srgbClr val="000000"/>
                </a:solidFill>
                <a:uFillTx/>
                <a:latin typeface="Calibri"/>
                <a:ea typeface="DejaVu Sans"/>
              </a:rPr>
              <a:t>concurrence</a:t>
            </a:r>
            <a:r>
              <a:rPr b="0" i="1" lang="fr-FR" sz="2000" spc="-1" strike="noStrike">
                <a:solidFill>
                  <a:srgbClr val="000000"/>
                </a:solidFill>
                <a:latin typeface="Calibri"/>
                <a:ea typeface="DejaVu Sans"/>
              </a:rPr>
              <a:t>, la fiscalité et le rapprochement des législations</a:t>
            </a:r>
            <a:r>
              <a:rPr b="0" lang="fr-FR" sz="2000" spc="-1" strike="noStrike">
                <a:solidFill>
                  <a:srgbClr val="000000"/>
                </a:solidFill>
                <a:latin typeface="Calibri"/>
                <a:ea typeface="DejaVu Sans"/>
              </a:rPr>
              <a:t> (art. 101 à 118) qui encadre la réglementation des aides d’Etat</a:t>
            </a: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p:txBody>
      </p:sp>
      <p:pic>
        <p:nvPicPr>
          <p:cNvPr id="126" name="Espace réservé du contenu 3" descr=""/>
          <p:cNvPicPr/>
          <p:nvPr/>
        </p:nvPicPr>
        <p:blipFill>
          <a:blip r:embed="rId1"/>
          <a:stretch/>
        </p:blipFill>
        <p:spPr>
          <a:xfrm>
            <a:off x="0" y="419040"/>
            <a:ext cx="2484360" cy="86976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27"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2 Le Traité sur le Fonctionnement de l’Union Européenne (TFUE)</a:t>
            </a:r>
            <a:endParaRPr b="0" lang="fr-FR" sz="1800" spc="-1" strike="noStrike">
              <a:solidFill>
                <a:srgbClr val="000000"/>
              </a:solidFill>
              <a:latin typeface="Arial"/>
            </a:endParaRPr>
          </a:p>
        </p:txBody>
      </p:sp>
      <p:sp>
        <p:nvSpPr>
          <p:cNvPr id="128" name="CustomShape 2"/>
          <p:cNvSpPr/>
          <p:nvPr/>
        </p:nvSpPr>
        <p:spPr>
          <a:xfrm>
            <a:off x="838080" y="1825560"/>
            <a:ext cx="10504440" cy="4340160"/>
          </a:xfrm>
          <a:prstGeom prst="rect">
            <a:avLst/>
          </a:prstGeom>
          <a:noFill/>
          <a:ln w="0">
            <a:noFill/>
          </a:ln>
        </p:spPr>
        <p:style>
          <a:lnRef idx="0"/>
          <a:fillRef idx="0"/>
          <a:effectRef idx="0"/>
          <a:fontRef idx="minor"/>
        </p:style>
        <p:txBody>
          <a:bodyPr lIns="90000" rIns="90000" tIns="45000" bIns="45000" anchor="t">
            <a:normAutofit/>
          </a:bodyPr>
          <a:p>
            <a:pPr>
              <a:lnSpc>
                <a:spcPct val="100000"/>
              </a:lnSpc>
              <a:spcBef>
                <a:spcPts val="1001"/>
              </a:spcBef>
            </a:pPr>
            <a:r>
              <a:rPr b="0" lang="fr-FR" sz="2000" spc="-1" strike="noStrike">
                <a:solidFill>
                  <a:srgbClr val="000000"/>
                </a:solidFill>
                <a:latin typeface="Calibri"/>
                <a:ea typeface="DejaVu Sans"/>
              </a:rPr>
              <a:t>2.2 L’article 107</a:t>
            </a: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 </a:t>
            </a:r>
            <a:r>
              <a:rPr b="0" i="1" lang="fr-FR" sz="2000" spc="-1" strike="noStrike">
                <a:solidFill>
                  <a:srgbClr val="000000"/>
                </a:solidFill>
                <a:latin typeface="Calibri"/>
                <a:ea typeface="DejaVu Sans"/>
              </a:rPr>
              <a:t>Article 107  (ex-article 87 TCE) </a:t>
            </a: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a:p>
            <a:pPr>
              <a:lnSpc>
                <a:spcPct val="100000"/>
              </a:lnSpc>
              <a:spcBef>
                <a:spcPts val="1001"/>
              </a:spcBef>
            </a:pPr>
            <a:r>
              <a:rPr b="0" i="1" lang="fr-FR" sz="2000" spc="-1" strike="noStrike">
                <a:solidFill>
                  <a:srgbClr val="000000"/>
                </a:solidFill>
                <a:latin typeface="Calibri"/>
                <a:ea typeface="DejaVu Sans"/>
              </a:rPr>
              <a:t>    </a:t>
            </a:r>
            <a:r>
              <a:rPr b="0" i="1" lang="fr-FR" sz="2000" spc="-1" strike="noStrike">
                <a:solidFill>
                  <a:srgbClr val="000000"/>
                </a:solidFill>
                <a:latin typeface="Calibri"/>
                <a:ea typeface="DejaVu Sans"/>
              </a:rPr>
              <a:t>1. Sauf </a:t>
            </a:r>
            <a:r>
              <a:rPr b="1" i="1" lang="fr-FR" sz="2000" spc="-1" strike="noStrike">
                <a:solidFill>
                  <a:srgbClr val="000000"/>
                </a:solidFill>
                <a:latin typeface="Calibri"/>
                <a:ea typeface="DejaVu Sans"/>
              </a:rPr>
              <a:t>dérogations</a:t>
            </a:r>
            <a:r>
              <a:rPr b="0" i="1" lang="fr-FR" sz="2000" spc="-1" strike="noStrike">
                <a:solidFill>
                  <a:srgbClr val="000000"/>
                </a:solidFill>
                <a:latin typeface="Calibri"/>
                <a:ea typeface="DejaVu Sans"/>
              </a:rPr>
              <a:t> prévues par les traités, sont </a:t>
            </a:r>
            <a:r>
              <a:rPr b="1" i="1" lang="fr-FR" sz="2000" spc="-1" strike="noStrike">
                <a:solidFill>
                  <a:srgbClr val="000000"/>
                </a:solidFill>
                <a:latin typeface="Calibri"/>
                <a:ea typeface="DejaVu Sans"/>
              </a:rPr>
              <a:t>incompatibles</a:t>
            </a:r>
            <a:r>
              <a:rPr b="0" i="1" lang="fr-FR" sz="2000" spc="-1" strike="noStrike">
                <a:solidFill>
                  <a:srgbClr val="000000"/>
                </a:solidFill>
                <a:latin typeface="Calibri"/>
                <a:ea typeface="DejaVu Sans"/>
              </a:rPr>
              <a:t> avec le marché intérieur, dans la mesure où elles affectent les échanges entre États membres, les </a:t>
            </a:r>
            <a:r>
              <a:rPr b="1" i="1" lang="fr-FR" sz="2000" spc="-1" strike="noStrike">
                <a:solidFill>
                  <a:srgbClr val="000000"/>
                </a:solidFill>
                <a:latin typeface="Calibri"/>
                <a:ea typeface="DejaVu Sans"/>
              </a:rPr>
              <a:t>aides accordées par les États </a:t>
            </a:r>
            <a:r>
              <a:rPr b="0" i="1" lang="fr-FR" sz="2000" spc="-1" strike="noStrike">
                <a:solidFill>
                  <a:srgbClr val="000000"/>
                </a:solidFill>
                <a:latin typeface="Calibri"/>
                <a:ea typeface="DejaVu Sans"/>
              </a:rPr>
              <a:t>ou au moyen de ressources d'État sous quelque forme que ce soit qui faussent ou qui menacent de fausser la concurrence en favorisant certaines entreprises ou certaines productions. »</a:t>
            </a: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Notre activité d’aide aux acteurs économiques est donc réglementée.</a:t>
            </a:r>
            <a:endParaRPr b="0" lang="fr-FR" sz="2000" spc="-1" strike="noStrike">
              <a:solidFill>
                <a:srgbClr val="000000"/>
              </a:solidFill>
              <a:latin typeface="Arial"/>
            </a:endParaRPr>
          </a:p>
        </p:txBody>
      </p:sp>
      <p:pic>
        <p:nvPicPr>
          <p:cNvPr id="129" name="Espace réservé du contenu 3" descr=""/>
          <p:cNvPicPr/>
          <p:nvPr/>
        </p:nvPicPr>
        <p:blipFill>
          <a:blip r:embed="rId1"/>
          <a:stretch/>
        </p:blipFill>
        <p:spPr>
          <a:xfrm>
            <a:off x="0" y="419040"/>
            <a:ext cx="2484360" cy="869760"/>
          </a:xfrm>
          <a:prstGeom prst="rect">
            <a:avLst/>
          </a:prstGeom>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0"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2 Le Traité sur le Fonctionnement de l’Union Européenne (TFUE)</a:t>
            </a:r>
            <a:endParaRPr b="0" lang="fr-FR" sz="1800" spc="-1" strike="noStrike">
              <a:solidFill>
                <a:srgbClr val="000000"/>
              </a:solidFill>
              <a:latin typeface="Arial"/>
            </a:endParaRPr>
          </a:p>
        </p:txBody>
      </p:sp>
      <p:sp>
        <p:nvSpPr>
          <p:cNvPr id="131" name="CustomShape 2"/>
          <p:cNvSpPr/>
          <p:nvPr/>
        </p:nvSpPr>
        <p:spPr>
          <a:xfrm>
            <a:off x="838080" y="1825560"/>
            <a:ext cx="10504440" cy="4340160"/>
          </a:xfrm>
          <a:prstGeom prst="rect">
            <a:avLst/>
          </a:prstGeom>
          <a:noFill/>
          <a:ln w="0">
            <a:noFill/>
          </a:ln>
        </p:spPr>
        <p:style>
          <a:lnRef idx="0"/>
          <a:fillRef idx="0"/>
          <a:effectRef idx="0"/>
          <a:fontRef idx="minor"/>
        </p:style>
        <p:txBody>
          <a:bodyPr lIns="90000" rIns="90000" tIns="45000" bIns="45000" anchor="t">
            <a:normAutofit/>
          </a:bodyPr>
          <a:p>
            <a:pPr>
              <a:lnSpc>
                <a:spcPct val="100000"/>
              </a:lnSpc>
              <a:spcBef>
                <a:spcPts val="1001"/>
              </a:spcBef>
            </a:pPr>
            <a:r>
              <a:rPr b="0" lang="fr-FR" sz="2000" spc="-1" strike="noStrike">
                <a:solidFill>
                  <a:srgbClr val="000000"/>
                </a:solidFill>
                <a:latin typeface="Calibri"/>
                <a:ea typeface="DejaVu Sans"/>
              </a:rPr>
              <a:t>2.3 L’article 108</a:t>
            </a:r>
            <a:endParaRPr b="0" lang="fr-FR" sz="2000" spc="-1" strike="noStrike">
              <a:solidFill>
                <a:srgbClr val="000000"/>
              </a:solidFill>
              <a:latin typeface="Arial"/>
            </a:endParaRPr>
          </a:p>
          <a:p>
            <a:pPr>
              <a:lnSpc>
                <a:spcPct val="100000"/>
              </a:lnSpc>
              <a:spcBef>
                <a:spcPts val="1001"/>
              </a:spcBef>
            </a:pPr>
            <a:r>
              <a:rPr b="0" i="1" lang="fr-FR" sz="2000" spc="-1" strike="noStrike">
                <a:solidFill>
                  <a:srgbClr val="000000"/>
                </a:solidFill>
                <a:latin typeface="Calibri"/>
                <a:ea typeface="DejaVu Sans"/>
              </a:rPr>
              <a:t> </a:t>
            </a:r>
            <a:r>
              <a:rPr b="0" lang="fr-FR" sz="2000" spc="-1" strike="noStrike">
                <a:solidFill>
                  <a:srgbClr val="000000"/>
                </a:solidFill>
                <a:latin typeface="Calibri"/>
                <a:ea typeface="DejaVu Sans"/>
              </a:rPr>
              <a:t>« </a:t>
            </a:r>
            <a:r>
              <a:rPr b="0" i="1" lang="fr-FR" sz="2000" spc="-1" strike="noStrike">
                <a:solidFill>
                  <a:srgbClr val="000000"/>
                </a:solidFill>
                <a:latin typeface="Calibri"/>
                <a:ea typeface="DejaVu Sans"/>
              </a:rPr>
              <a:t>Article 108   (ex-article 88 TCE) </a:t>
            </a:r>
            <a:endParaRPr b="0" lang="fr-FR" sz="2000" spc="-1" strike="noStrike">
              <a:solidFill>
                <a:srgbClr val="000000"/>
              </a:solidFill>
              <a:latin typeface="Arial"/>
            </a:endParaRPr>
          </a:p>
          <a:p>
            <a:pPr>
              <a:lnSpc>
                <a:spcPct val="100000"/>
              </a:lnSpc>
              <a:spcBef>
                <a:spcPts val="1001"/>
              </a:spcBef>
            </a:pPr>
            <a:r>
              <a:rPr b="0" i="1" lang="fr-FR" sz="2000" spc="-1" strike="noStrike">
                <a:solidFill>
                  <a:srgbClr val="000000"/>
                </a:solidFill>
                <a:latin typeface="Calibri"/>
                <a:ea typeface="DejaVu Sans"/>
              </a:rPr>
              <a:t>    </a:t>
            </a:r>
            <a:r>
              <a:rPr b="0" i="1" lang="fr-FR" sz="2000" spc="-1" strike="noStrike">
                <a:solidFill>
                  <a:srgbClr val="000000"/>
                </a:solidFill>
                <a:latin typeface="Calibri"/>
                <a:ea typeface="DejaVu Sans"/>
              </a:rPr>
              <a:t>1. La Commission procède avec les États membres à </a:t>
            </a:r>
            <a:r>
              <a:rPr b="1" i="1" lang="fr-FR" sz="2000" spc="-1" strike="noStrike">
                <a:solidFill>
                  <a:srgbClr val="000000"/>
                </a:solidFill>
                <a:latin typeface="Calibri"/>
                <a:ea typeface="DejaVu Sans"/>
              </a:rPr>
              <a:t>l'examen permanent des régimes d'aides </a:t>
            </a:r>
            <a:r>
              <a:rPr b="0" i="1" lang="fr-FR" sz="2000" spc="-1" strike="noStrike">
                <a:solidFill>
                  <a:srgbClr val="000000"/>
                </a:solidFill>
                <a:latin typeface="Calibri"/>
                <a:ea typeface="DejaVu Sans"/>
              </a:rPr>
              <a:t>existant dans ces États. Elle propose à ceux-ci les mesures utiles exigées par le développement progressif ou le </a:t>
            </a:r>
            <a:r>
              <a:rPr b="1" i="1" lang="fr-FR" sz="2000" spc="-1" strike="noStrike">
                <a:solidFill>
                  <a:srgbClr val="000000"/>
                </a:solidFill>
                <a:latin typeface="Calibri"/>
                <a:ea typeface="DejaVu Sans"/>
              </a:rPr>
              <a:t>fonctionnement du marché intérieur</a:t>
            </a:r>
            <a:r>
              <a:rPr b="0" i="1" lang="fr-FR" sz="2000" spc="-1" strike="noStrike">
                <a:solidFill>
                  <a:srgbClr val="000000"/>
                </a:solidFill>
                <a:latin typeface="Calibri"/>
                <a:ea typeface="DejaVu Sans"/>
              </a:rPr>
              <a:t>. » </a:t>
            </a: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La politique européenne de la concurrence vise à assurer la prospérité économique du continent en limitant les obstacles à la compétition des entreprises. </a:t>
            </a: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Pour ce faire, la commission adopte des réglements concernant les catégories d’aide.</a:t>
            </a:r>
            <a:endParaRPr b="0" lang="fr-FR" sz="2000" spc="-1" strike="noStrike">
              <a:solidFill>
                <a:srgbClr val="000000"/>
              </a:solidFill>
              <a:latin typeface="Arial"/>
            </a:endParaRPr>
          </a:p>
          <a:p>
            <a:pPr>
              <a:lnSpc>
                <a:spcPct val="100000"/>
              </a:lnSpc>
              <a:spcBef>
                <a:spcPts val="1001"/>
              </a:spcBef>
            </a:pPr>
            <a:endParaRPr b="0" lang="fr-FR" sz="2000" spc="-1" strike="noStrike">
              <a:solidFill>
                <a:srgbClr val="000000"/>
              </a:solidFill>
              <a:latin typeface="Arial"/>
            </a:endParaRPr>
          </a:p>
        </p:txBody>
      </p:sp>
      <p:pic>
        <p:nvPicPr>
          <p:cNvPr id="132" name="Espace réservé du contenu 3" descr=""/>
          <p:cNvPicPr/>
          <p:nvPr/>
        </p:nvPicPr>
        <p:blipFill>
          <a:blip r:embed="rId1"/>
          <a:stretch/>
        </p:blipFill>
        <p:spPr>
          <a:xfrm>
            <a:off x="0" y="419040"/>
            <a:ext cx="2484360" cy="86976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3" name="CustomShape 1"/>
          <p:cNvSpPr/>
          <p:nvPr/>
        </p:nvSpPr>
        <p:spPr>
          <a:xfrm>
            <a:off x="3200400" y="365040"/>
            <a:ext cx="814212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2000" spc="-1" strike="noStrike">
                <a:solidFill>
                  <a:srgbClr val="000000"/>
                </a:solidFill>
                <a:latin typeface="Calibri Light"/>
                <a:ea typeface="DejaVu Sans"/>
              </a:rPr>
              <a:t>3.  La réglementation des aides agricoles : un droit dérivé du TFUE </a:t>
            </a:r>
            <a:endParaRPr b="0" lang="fr-FR" sz="2000" spc="-1" strike="noStrike">
              <a:solidFill>
                <a:srgbClr val="000000"/>
              </a:solidFill>
              <a:latin typeface="Arial"/>
            </a:endParaRPr>
          </a:p>
          <a:p>
            <a:pPr>
              <a:lnSpc>
                <a:spcPct val="90000"/>
              </a:lnSpc>
            </a:pPr>
            <a:r>
              <a:rPr b="0" lang="fr-FR" sz="1500" spc="-1" strike="noStrike">
                <a:solidFill>
                  <a:srgbClr val="000000"/>
                </a:solidFill>
                <a:latin typeface="Calibri Light"/>
                <a:ea typeface="DejaVu Sans"/>
              </a:rPr>
              <a:t>3.1 L’architecture</a:t>
            </a:r>
            <a:br>
              <a:rPr sz="1800"/>
            </a:br>
            <a:br>
              <a:rPr sz="1500"/>
            </a:br>
            <a:endParaRPr b="0" lang="fr-FR" sz="1500" spc="-1" strike="noStrike">
              <a:solidFill>
                <a:srgbClr val="000000"/>
              </a:solidFill>
              <a:latin typeface="Arial"/>
            </a:endParaRPr>
          </a:p>
        </p:txBody>
      </p:sp>
      <p:pic>
        <p:nvPicPr>
          <p:cNvPr id="134" name="Espace réservé du contenu 3" descr=""/>
          <p:cNvPicPr/>
          <p:nvPr/>
        </p:nvPicPr>
        <p:blipFill>
          <a:blip r:embed="rId1"/>
          <a:stretch/>
        </p:blipFill>
        <p:spPr>
          <a:xfrm>
            <a:off x="224280" y="365040"/>
            <a:ext cx="2484360" cy="869760"/>
          </a:xfrm>
          <a:prstGeom prst="rect">
            <a:avLst/>
          </a:prstGeom>
          <a:ln w="0">
            <a:noFill/>
          </a:ln>
        </p:spPr>
      </p:pic>
      <p:pic>
        <p:nvPicPr>
          <p:cNvPr id="135" name="" descr=""/>
          <p:cNvPicPr/>
          <p:nvPr/>
        </p:nvPicPr>
        <p:blipFill>
          <a:blip r:embed="rId2"/>
          <a:stretch/>
        </p:blipFill>
        <p:spPr>
          <a:xfrm>
            <a:off x="2592000" y="1008000"/>
            <a:ext cx="6767280" cy="5406120"/>
          </a:xfrm>
          <a:prstGeom prst="rect">
            <a:avLst/>
          </a:prstGeom>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6"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3 </a:t>
            </a:r>
            <a:r>
              <a:rPr b="0" lang="fr-FR" sz="2000" spc="-1" strike="noStrike">
                <a:solidFill>
                  <a:srgbClr val="000000"/>
                </a:solidFill>
                <a:latin typeface="Calibri Light"/>
                <a:ea typeface="DejaVu Sans"/>
              </a:rPr>
              <a:t>La réglementation des aides agricoles : un droit dérivé du TFUE</a:t>
            </a:r>
            <a:r>
              <a:rPr b="0" lang="fr-FR" sz="1800" spc="-1" strike="noStrike">
                <a:solidFill>
                  <a:srgbClr val="000000"/>
                </a:solidFill>
                <a:latin typeface="Calibri Light"/>
                <a:ea typeface="DejaVu Sans"/>
              </a:rPr>
              <a:t> </a:t>
            </a:r>
            <a:endParaRPr b="0" lang="fr-FR" sz="1800" spc="-1" strike="noStrike">
              <a:solidFill>
                <a:srgbClr val="000000"/>
              </a:solidFill>
              <a:latin typeface="Arial"/>
            </a:endParaRPr>
          </a:p>
        </p:txBody>
      </p:sp>
      <p:sp>
        <p:nvSpPr>
          <p:cNvPr id="137" name="CustomShape 2"/>
          <p:cNvSpPr/>
          <p:nvPr/>
        </p:nvSpPr>
        <p:spPr>
          <a:xfrm>
            <a:off x="838080" y="1825560"/>
            <a:ext cx="10504440" cy="4340160"/>
          </a:xfrm>
          <a:prstGeom prst="rect">
            <a:avLst/>
          </a:prstGeom>
          <a:noFill/>
          <a:ln w="0">
            <a:noFill/>
          </a:ln>
        </p:spPr>
        <p:style>
          <a:lnRef idx="0"/>
          <a:fillRef idx="0"/>
          <a:effectRef idx="0"/>
          <a:fontRef idx="minor"/>
        </p:style>
        <p:txBody>
          <a:bodyPr lIns="90000" rIns="90000" tIns="45000" bIns="45000" anchor="t">
            <a:normAutofit/>
          </a:bodyPr>
          <a:p>
            <a:pPr>
              <a:lnSpc>
                <a:spcPct val="100000"/>
              </a:lnSpc>
              <a:spcBef>
                <a:spcPts val="1001"/>
              </a:spcBef>
            </a:pPr>
            <a:r>
              <a:rPr b="0" lang="fr-FR" sz="2000" spc="-1" strike="noStrike">
                <a:solidFill>
                  <a:srgbClr val="000000"/>
                </a:solidFill>
                <a:latin typeface="Calibri"/>
                <a:ea typeface="DejaVu Sans"/>
              </a:rPr>
              <a:t>3.2 Les réglements </a:t>
            </a:r>
            <a:endParaRPr b="0" lang="fr-FR" sz="2000" spc="-1" strike="noStrike">
              <a:solidFill>
                <a:srgbClr val="000000"/>
              </a:solidFill>
              <a:latin typeface="Arial"/>
            </a:endParaRPr>
          </a:p>
          <a:p>
            <a:pPr marL="216000" indent="-206280">
              <a:lnSpc>
                <a:spcPct val="100000"/>
              </a:lnSpc>
              <a:spcBef>
                <a:spcPts val="1001"/>
              </a:spcBef>
              <a:buClr>
                <a:srgbClr val="000000"/>
              </a:buClr>
              <a:buSzPct val="45000"/>
              <a:buFont typeface="Wingdings" charset="2"/>
              <a:buChar char=""/>
            </a:pPr>
            <a:r>
              <a:rPr b="0" lang="fr-FR" sz="1800" spc="-1" strike="noStrike">
                <a:solidFill>
                  <a:srgbClr val="000000"/>
                </a:solidFill>
                <a:latin typeface="Calibri"/>
                <a:ea typeface="DejaVu Sans"/>
              </a:rPr>
              <a:t>Le R(UE) 2022/2472 DE LA COMMISSION du 14 décembre 2022 déclarant certaines catégories d’aides dans les secteurs agricole et forestier et dans les zones rurales compatibles avec le marché intérieur en application des articles 107 et 108 du traité sur le fonctionnement de l’Union européenne (dit Règlement d’exemption agricole et forestier  ou</a:t>
            </a:r>
            <a:r>
              <a:rPr b="1" lang="fr-FR" sz="1800" spc="-1" strike="noStrike">
                <a:solidFill>
                  <a:srgbClr val="000000"/>
                </a:solidFill>
                <a:latin typeface="Calibri"/>
                <a:ea typeface="DejaVu Sans"/>
              </a:rPr>
              <a:t> REAF</a:t>
            </a:r>
            <a:r>
              <a:rPr b="0" lang="fr-FR" sz="1800" spc="-1" strike="noStrike">
                <a:solidFill>
                  <a:srgbClr val="000000"/>
                </a:solidFill>
                <a:latin typeface="Calibri"/>
                <a:ea typeface="DejaVu Sans"/>
              </a:rPr>
              <a:t>). Il se rapporte aux produits listés à l’annexe 1 du traité. Tous les régimes d’aides agricoles en sont une déclinaison</a:t>
            </a:r>
            <a:endParaRPr b="0" lang="fr-FR" sz="1800" spc="-1" strike="noStrike">
              <a:solidFill>
                <a:srgbClr val="000000"/>
              </a:solidFill>
              <a:latin typeface="Arial"/>
            </a:endParaRPr>
          </a:p>
          <a:p>
            <a:pPr marL="216000" indent="-206280">
              <a:lnSpc>
                <a:spcPct val="100000"/>
              </a:lnSpc>
              <a:spcBef>
                <a:spcPts val="1001"/>
              </a:spcBef>
              <a:buClr>
                <a:srgbClr val="000000"/>
              </a:buClr>
              <a:buSzPct val="45000"/>
              <a:buFont typeface="Wingdings" charset="2"/>
              <a:buChar char=""/>
            </a:pPr>
            <a:r>
              <a:rPr b="0" lang="fr-FR" sz="1800" spc="-1" strike="noStrike">
                <a:solidFill>
                  <a:srgbClr val="000000"/>
                </a:solidFill>
                <a:latin typeface="Calibri"/>
                <a:ea typeface="DejaVu Sans"/>
              </a:rPr>
              <a:t>Le R(UE) 2021/1237 DE LA COMMISSION du 23 juillet 2021 modifiant le règlement (UE) n° 651/2014 déclarant certaines catégories d’aides compatibles avec le marché intérieur en application des articles 107 et 108 du traité (</a:t>
            </a:r>
            <a:r>
              <a:rPr b="1" lang="fr-FR" sz="1800" spc="-1" strike="noStrike">
                <a:solidFill>
                  <a:srgbClr val="000000"/>
                </a:solidFill>
                <a:latin typeface="Calibri"/>
                <a:ea typeface="DejaVu Sans"/>
              </a:rPr>
              <a:t>Règlement Général d’Exemption par Catégories ou RGEC</a:t>
            </a:r>
            <a:r>
              <a:rPr b="0" lang="fr-FR" sz="1800" spc="-1" strike="noStrike">
                <a:solidFill>
                  <a:srgbClr val="000000"/>
                </a:solidFill>
                <a:latin typeface="Calibri"/>
                <a:ea typeface="DejaVu Sans"/>
              </a:rPr>
              <a:t>)</a:t>
            </a:r>
            <a:endParaRPr b="0" lang="fr-FR" sz="1800" spc="-1" strike="noStrike">
              <a:solidFill>
                <a:srgbClr val="000000"/>
              </a:solidFill>
              <a:latin typeface="Arial"/>
            </a:endParaRPr>
          </a:p>
          <a:p>
            <a:pPr marL="216000" indent="-206280">
              <a:lnSpc>
                <a:spcPct val="100000"/>
              </a:lnSpc>
              <a:spcBef>
                <a:spcPts val="1001"/>
              </a:spcBef>
              <a:buClr>
                <a:srgbClr val="000000"/>
              </a:buClr>
              <a:buSzPct val="45000"/>
              <a:buFont typeface="Wingdings" charset="2"/>
              <a:buChar char=""/>
            </a:pPr>
            <a:r>
              <a:rPr b="0" lang="fr-FR" sz="1800" spc="-1" strike="noStrike">
                <a:solidFill>
                  <a:srgbClr val="000000"/>
                </a:solidFill>
                <a:latin typeface="Calibri"/>
                <a:ea typeface="DejaVu Sans"/>
              </a:rPr>
              <a:t>Le R(UE) 2023/2831 DE LA COMMISSION du 13 décembre 2023 relatif à l’application des articles 107 et 108 du traité sur le fonctionnement de l’Union européenne aux aides </a:t>
            </a:r>
            <a:r>
              <a:rPr b="1" lang="fr-FR" sz="1800" spc="-1" strike="noStrike">
                <a:solidFill>
                  <a:srgbClr val="000000"/>
                </a:solidFill>
                <a:latin typeface="Calibri"/>
                <a:ea typeface="DejaVu Sans"/>
              </a:rPr>
              <a:t>de minimis</a:t>
            </a:r>
            <a:endParaRPr b="0" lang="fr-FR" sz="1800" spc="-1" strike="noStrike">
              <a:solidFill>
                <a:srgbClr val="000000"/>
              </a:solidFill>
              <a:latin typeface="Arial"/>
            </a:endParaRPr>
          </a:p>
          <a:p>
            <a:pPr>
              <a:lnSpc>
                <a:spcPct val="100000"/>
              </a:lnSpc>
              <a:spcBef>
                <a:spcPts val="1001"/>
              </a:spcBef>
            </a:pPr>
            <a:endParaRPr b="0" lang="fr-FR" sz="1800" spc="-1" strike="noStrike">
              <a:solidFill>
                <a:srgbClr val="000000"/>
              </a:solidFill>
              <a:latin typeface="Arial"/>
            </a:endParaRPr>
          </a:p>
        </p:txBody>
      </p:sp>
      <p:pic>
        <p:nvPicPr>
          <p:cNvPr id="138" name="Espace réservé du contenu 3" descr=""/>
          <p:cNvPicPr/>
          <p:nvPr/>
        </p:nvPicPr>
        <p:blipFill>
          <a:blip r:embed="rId1"/>
          <a:stretch/>
        </p:blipFill>
        <p:spPr>
          <a:xfrm>
            <a:off x="0" y="419040"/>
            <a:ext cx="2484360" cy="869760"/>
          </a:xfrm>
          <a:prstGeom prst="rect">
            <a:avLst/>
          </a:prstGeom>
          <a:ln w="0">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9" name="CustomShape 1"/>
          <p:cNvSpPr/>
          <p:nvPr/>
        </p:nvSpPr>
        <p:spPr>
          <a:xfrm>
            <a:off x="3441600" y="365040"/>
            <a:ext cx="7901280" cy="1314360"/>
          </a:xfrm>
          <a:prstGeom prst="rect">
            <a:avLst/>
          </a:prstGeom>
          <a:noFill/>
          <a:ln w="0">
            <a:noFill/>
          </a:ln>
        </p:spPr>
        <p:style>
          <a:lnRef idx="0"/>
          <a:fillRef idx="0"/>
          <a:effectRef idx="0"/>
          <a:fontRef idx="minor"/>
        </p:style>
        <p:txBody>
          <a:bodyPr lIns="90000" rIns="90000" tIns="45000" bIns="45000" anchor="ctr">
            <a:normAutofit/>
          </a:bodyPr>
          <a:p>
            <a:pPr>
              <a:lnSpc>
                <a:spcPct val="90000"/>
              </a:lnSpc>
            </a:pPr>
            <a:r>
              <a:rPr b="0" lang="fr-FR" sz="1800" spc="-1" strike="noStrike">
                <a:solidFill>
                  <a:srgbClr val="000000"/>
                </a:solidFill>
                <a:latin typeface="Calibri Light"/>
                <a:ea typeface="DejaVu Sans"/>
              </a:rPr>
              <a:t>3 </a:t>
            </a:r>
            <a:r>
              <a:rPr b="0" lang="fr-FR" sz="2000" spc="-1" strike="noStrike">
                <a:solidFill>
                  <a:srgbClr val="000000"/>
                </a:solidFill>
                <a:latin typeface="Calibri Light"/>
                <a:ea typeface="DejaVu Sans"/>
              </a:rPr>
              <a:t>La réglementation des aides agricoles : une réglementation dérivée du TFUE</a:t>
            </a:r>
            <a:r>
              <a:rPr b="0" lang="fr-FR" sz="1800" spc="-1" strike="noStrike">
                <a:solidFill>
                  <a:srgbClr val="000000"/>
                </a:solidFill>
                <a:latin typeface="Calibri Light"/>
                <a:ea typeface="DejaVu Sans"/>
              </a:rPr>
              <a:t> </a:t>
            </a:r>
            <a:endParaRPr b="0" lang="fr-FR" sz="1800" spc="-1" strike="noStrike">
              <a:solidFill>
                <a:srgbClr val="000000"/>
              </a:solidFill>
              <a:latin typeface="Arial"/>
            </a:endParaRPr>
          </a:p>
        </p:txBody>
      </p:sp>
      <p:sp>
        <p:nvSpPr>
          <p:cNvPr id="140" name="CustomShape 2"/>
          <p:cNvSpPr/>
          <p:nvPr/>
        </p:nvSpPr>
        <p:spPr>
          <a:xfrm>
            <a:off x="838080" y="1825560"/>
            <a:ext cx="10504440" cy="4340160"/>
          </a:xfrm>
          <a:prstGeom prst="rect">
            <a:avLst/>
          </a:prstGeom>
          <a:noFill/>
          <a:ln w="0">
            <a:noFill/>
          </a:ln>
        </p:spPr>
        <p:style>
          <a:lnRef idx="0"/>
          <a:fillRef idx="0"/>
          <a:effectRef idx="0"/>
          <a:fontRef idx="minor"/>
        </p:style>
        <p:txBody>
          <a:bodyPr lIns="90000" rIns="90000" tIns="45000" bIns="45000" anchor="t">
            <a:normAutofit/>
          </a:bodyPr>
          <a:p>
            <a:pPr>
              <a:lnSpc>
                <a:spcPct val="100000"/>
              </a:lnSpc>
              <a:spcBef>
                <a:spcPts val="1001"/>
              </a:spcBef>
            </a:pPr>
            <a:r>
              <a:rPr b="0" lang="fr-FR" sz="2000" spc="-1" strike="noStrike">
                <a:solidFill>
                  <a:srgbClr val="000000"/>
                </a:solidFill>
                <a:latin typeface="Calibri"/>
                <a:ea typeface="DejaVu Sans"/>
              </a:rPr>
              <a:t>3.3 Les Lignes Directrices concernant les aides d’État dans les secteurs agricole et forestier et dans les zones rurales (communication de la CE au JOUE du 21.12.2022)</a:t>
            </a:r>
            <a:endParaRPr b="0" lang="fr-FR" sz="2000" spc="-1" strike="noStrike">
              <a:solidFill>
                <a:srgbClr val="000000"/>
              </a:solidFill>
              <a:latin typeface="Arial"/>
            </a:endParaRPr>
          </a:p>
          <a:p>
            <a:pPr>
              <a:lnSpc>
                <a:spcPct val="100000"/>
              </a:lnSpc>
              <a:spcBef>
                <a:spcPts val="1001"/>
              </a:spcBef>
            </a:pPr>
            <a:r>
              <a:rPr b="0" lang="fr-FR" sz="2000" spc="-1" strike="noStrike">
                <a:solidFill>
                  <a:srgbClr val="000000"/>
                </a:solidFill>
                <a:latin typeface="Calibri"/>
                <a:ea typeface="DejaVu Sans"/>
              </a:rPr>
              <a:t>Série d’éclairages sur des textes réglementaires issus de la jurisprudence (660). Quelques exemples</a:t>
            </a:r>
            <a:endParaRPr b="0" lang="fr-FR" sz="2000" spc="-1" strike="noStrike">
              <a:solidFill>
                <a:srgbClr val="000000"/>
              </a:solidFill>
              <a:latin typeface="Arial"/>
            </a:endParaRPr>
          </a:p>
          <a:p>
            <a:pPr>
              <a:lnSpc>
                <a:spcPct val="100000"/>
              </a:lnSpc>
              <a:spcBef>
                <a:spcPts val="1001"/>
              </a:spcBef>
            </a:pPr>
            <a:r>
              <a:rPr b="0" i="1" lang="fr-FR" sz="1500" spc="-1" strike="noStrike">
                <a:solidFill>
                  <a:srgbClr val="000000"/>
                </a:solidFill>
                <a:latin typeface="Calibri"/>
                <a:ea typeface="DejaVu Sans"/>
              </a:rPr>
              <a:t>(47) Les aides dans les secteurs agricole et forestier et dans les zones rurales ne peuvent être jugées compatibles avec le marché intérieur que si elles ont un </a:t>
            </a:r>
            <a:r>
              <a:rPr b="1" i="1" lang="fr-FR" sz="1500" spc="-1" strike="noStrike">
                <a:solidFill>
                  <a:srgbClr val="000000"/>
                </a:solidFill>
                <a:latin typeface="Calibri"/>
                <a:ea typeface="DejaVu Sans"/>
              </a:rPr>
              <a:t>effet incitatif</a:t>
            </a:r>
            <a:r>
              <a:rPr b="0" i="1" lang="fr-FR" sz="1500" spc="-1" strike="noStrike">
                <a:solidFill>
                  <a:srgbClr val="000000"/>
                </a:solidFill>
                <a:latin typeface="Calibri"/>
                <a:ea typeface="DejaVu Sans"/>
              </a:rPr>
              <a:t>. Cet effet existe dès lors que l’aide modifie le comportement d’une entreprise d’une manière telle que cette dernière s’engage dans une activité supplémentaire contribuant au développement du secteur et dans laquelle elle ne se serait pas engagée si elle n’avait pas bénéficié de l’aide ou dans laquelle elle ne se serait engagée que d’une manière restreinte ou différente. L’aide ne doit toutefois pas servir à subventionner les coûts d’une activité que l’entreprise aurait de toute façon supportés ni à compenser le risque commercial normal inhérent à une activité économique.</a:t>
            </a:r>
            <a:endParaRPr b="0" lang="fr-FR" sz="1500" spc="-1" strike="noStrike">
              <a:solidFill>
                <a:srgbClr val="000000"/>
              </a:solidFill>
              <a:latin typeface="Arial"/>
            </a:endParaRPr>
          </a:p>
          <a:p>
            <a:pPr>
              <a:lnSpc>
                <a:spcPct val="100000"/>
              </a:lnSpc>
              <a:spcBef>
                <a:spcPts val="1001"/>
              </a:spcBef>
            </a:pPr>
            <a:r>
              <a:rPr b="0" i="1" lang="fr-FR" sz="1500" spc="-1" strike="noStrike">
                <a:solidFill>
                  <a:srgbClr val="000000"/>
                </a:solidFill>
                <a:latin typeface="Calibri"/>
                <a:ea typeface="DejaVu Sans"/>
              </a:rPr>
              <a:t>(50)  Pour les raisons expliquées au point (47), la Commission considère que l’aide est dépourvue d’effet incitatif pour son bénéficiaire lorsque ce dernier a adressé sa demande d’aide aux autorités nationales après le </a:t>
            </a:r>
            <a:r>
              <a:rPr b="1" i="1" lang="fr-FR" sz="1500" spc="-1" strike="noStrike">
                <a:solidFill>
                  <a:srgbClr val="000000"/>
                </a:solidFill>
                <a:latin typeface="Calibri"/>
                <a:ea typeface="DejaVu Sans"/>
              </a:rPr>
              <a:t>début des travaux</a:t>
            </a:r>
            <a:r>
              <a:rPr b="0" i="1" lang="fr-FR" sz="1500" spc="-1" strike="noStrike">
                <a:solidFill>
                  <a:srgbClr val="000000"/>
                </a:solidFill>
                <a:latin typeface="Calibri"/>
                <a:ea typeface="DejaVu Sans"/>
              </a:rPr>
              <a:t> liés au projet ou de l’activité concernés.</a:t>
            </a:r>
            <a:endParaRPr b="0" lang="fr-FR" sz="1500" spc="-1" strike="noStrike">
              <a:solidFill>
                <a:srgbClr val="000000"/>
              </a:solidFill>
              <a:latin typeface="Arial"/>
            </a:endParaRPr>
          </a:p>
          <a:p>
            <a:pPr>
              <a:lnSpc>
                <a:spcPct val="100000"/>
              </a:lnSpc>
              <a:spcBef>
                <a:spcPts val="1001"/>
              </a:spcBef>
            </a:pPr>
            <a:r>
              <a:rPr b="0" i="1" lang="fr-FR" sz="2000" spc="-1" strike="noStrike">
                <a:solidFill>
                  <a:srgbClr val="000000"/>
                </a:solidFill>
                <a:latin typeface="Calibri"/>
                <a:ea typeface="DejaVu Sans"/>
              </a:rPr>
              <a:t> </a:t>
            </a:r>
            <a:endParaRPr b="0" lang="fr-FR" sz="2000" spc="-1" strike="noStrike">
              <a:solidFill>
                <a:srgbClr val="000000"/>
              </a:solidFill>
              <a:latin typeface="Arial"/>
            </a:endParaRPr>
          </a:p>
        </p:txBody>
      </p:sp>
      <p:pic>
        <p:nvPicPr>
          <p:cNvPr id="141" name="Espace réservé du contenu 3" descr=""/>
          <p:cNvPicPr/>
          <p:nvPr/>
        </p:nvPicPr>
        <p:blipFill>
          <a:blip r:embed="rId1"/>
          <a:stretch/>
        </p:blipFill>
        <p:spPr>
          <a:xfrm>
            <a:off x="0" y="419040"/>
            <a:ext cx="2484360" cy="869760"/>
          </a:xfrm>
          <a:prstGeom prst="rect">
            <a:avLst/>
          </a:prstGeom>
          <a:ln w="0">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1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2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gradFill>
          <a:gsLst>
            <a:gs pos="0">
              <a:schemeClr val="phClr">
                <a:tint val="50000"/>
              </a:schemeClr>
            </a:gs>
            <a:gs pos="35000">
              <a:schemeClr val="phClr">
                <a:tint val="37000"/>
              </a:schemeClr>
            </a:gs>
            <a:gs pos="100000">
              <a:schemeClr val="phClr">
                <a:tint val="15000"/>
              </a:schemeClr>
            </a:gs>
          </a:gsLst>
          <a:lin ang="16200000" scaled="1"/>
          <a:tileRect l="0" t="0" r="0" b="0"/>
        </a:gradFill>
        <a:gradFill>
          <a:gsLst>
            <a:gs pos="0">
              <a:schemeClr val="phClr">
                <a:shade val="51000"/>
              </a:schemeClr>
            </a:gs>
            <a:gs pos="80000">
              <a:schemeClr val="phClr">
                <a:shade val="93000"/>
              </a:schemeClr>
            </a:gs>
            <a:gs pos="100000">
              <a:schemeClr val="phClr">
                <a:shade val="94000"/>
              </a:schemeClr>
            </a:gs>
          </a:gsLst>
          <a:lin ang="16200000" scaled="0"/>
          <a:tileRect l="0" t="0" r="0" b="0"/>
        </a:gradFill>
      </a:fillStyleLst>
      <a:lnStyleLst>
        <a:ln w="9525" cap="flat" cmpd="sng" algn="ctr">
          <a:prstDash val="solid"/>
        </a:ln>
        <a:ln w="25400" cap="flat" cmpd="sng" algn="ctr">
          <a:prstDash val="solid"/>
        </a:ln>
        <a:ln w="38100" cap="flat" cmpd="sng" algn="ctr">
          <a:prstDash val="solid"/>
        </a:ln>
      </a:lnStyleLst>
      <a:effectStyleLst>
        <a:effectStyle>
          <a:effectLst/>
        </a:effectStyle>
        <a:effectStyle>
          <a:effectLst/>
        </a:effectStyle>
        <a:effectStyle>
          <a:effectLst/>
        </a:effectStyle>
      </a:effectStyleLst>
      <a:bgFillStyleLst>
        <a:solidFill>
          <a:schemeClr val="phClr"/>
        </a:solidFill>
        <a:gradFill>
          <a:gsLst>
            <a:gs pos="0">
              <a:schemeClr val="phClr">
                <a:tint val="40000"/>
              </a:schemeClr>
            </a:gs>
            <a:gs pos="40000">
              <a:schemeClr val="phClr">
                <a:tint val="45000"/>
                <a:shade val="99000"/>
              </a:schemeClr>
            </a:gs>
            <a:gs pos="100000">
              <a:schemeClr val="phClr">
                <a:shade val="20000"/>
              </a:schemeClr>
            </a:gs>
          </a:gsLst>
          <a:path path="circle">
            <a:fillToRect l="50000" t="-80000" r="50000" b="180000"/>
          </a:path>
          <a:tileRect l="0" t="0" r="0" b="0"/>
        </a:gradFill>
        <a:gradFill>
          <a:gsLst>
            <a:gs pos="0">
              <a:schemeClr val="phClr">
                <a:tint val="80000"/>
              </a:schemeClr>
            </a:gs>
            <a:gs pos="100000">
              <a:schemeClr val="phClr">
                <a:shade val="30000"/>
              </a:schemeClr>
            </a:gs>
          </a:gsLst>
          <a:path path="circle">
            <a:fillToRect l="50000" t="50000" r="50000" b="50000"/>
          </a:path>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TotalTime>
  <Application>LibreOffice/24.2.6.2$Windows_X86_64 LibreOffice_project/ef66aa7e36a1bb8e65bfbc63aba53045a14d0871</Application>
  <AppVersion>15.0000</AppVersion>
  <Company>Ministère de l'Agriculture et de l'Alimentation</Company>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2024-10-02T15:40:00Z</dcterms:created>
  <dc:creator/>
  <dc:description/>
  <dc:language>fr-FR</dc:language>
  <cp:lastModifiedBy/>
  <cp:lastPrinted>2024-11-14T11:52:44Z</cp:lastPrinted>
  <dcterms:modified xsi:type="dcterms:W3CDTF">2024-11-14T12:04:01Z</dcterms:modified>
  <cp:revision>4</cp:revision>
  <dc:subject/>
  <dc:title>Présentation PowerPoint</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iddenSlides">
    <vt:i4>0</vt:i4>
  </property>
  <property fmtid="{D5CDD505-2E9C-101B-9397-08002B2CF9AE}" pid="3" name="HyperlinksChanged">
    <vt:bool>0</vt:bool>
  </property>
  <property fmtid="{D5CDD505-2E9C-101B-9397-08002B2CF9AE}" pid="4" name="LinksUpToDate">
    <vt:bool>0</vt:bool>
  </property>
  <property fmtid="{D5CDD505-2E9C-101B-9397-08002B2CF9AE}" pid="5" name="MMClips">
    <vt:i4>0</vt:i4>
  </property>
  <property fmtid="{D5CDD505-2E9C-101B-9397-08002B2CF9AE}" pid="6" name="Notes">
    <vt:i4>0</vt:i4>
  </property>
  <property fmtid="{D5CDD505-2E9C-101B-9397-08002B2CF9AE}" pid="7" name="PresentationFormat">
    <vt:lpwstr>Grand écran</vt:lpwstr>
  </property>
  <property fmtid="{D5CDD505-2E9C-101B-9397-08002B2CF9AE}" pid="8" name="ScaleCrop">
    <vt:bool>0</vt:bool>
  </property>
  <property fmtid="{D5CDD505-2E9C-101B-9397-08002B2CF9AE}" pid="9" name="ShareDoc">
    <vt:bool>0</vt:bool>
  </property>
  <property fmtid="{D5CDD505-2E9C-101B-9397-08002B2CF9AE}" pid="10" name="Slides">
    <vt:i4>8</vt:i4>
  </property>
</Properties>
</file>