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82" r:id="rId4"/>
    <p:sldId id="283" r:id="rId5"/>
    <p:sldId id="284" r:id="rId6"/>
    <p:sldId id="26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4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32003-9913-4531-8D39-F9F0367EE6B2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9291-D5AF-4028-81A4-9DC7050C2C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00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EAD77-52CC-42C0-860F-004AF530AB78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5154C-B7CF-47B7-8FBC-2A1A0929C1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25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4F79-EC4D-45DD-8B71-3C44E83429BE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Groupe indicateurs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44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3D2A-3801-4E37-A985-5CD97DB9985D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9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89A3-03C7-4402-83A2-08CDC814DC07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79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A127-08AA-4F5B-A27E-5A31B477F0CE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87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BC5A-4AFD-46EC-980F-E2DE638A9B57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49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52DB-2A8E-46CB-B4EB-BAC1AF972942}" type="datetime1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31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BD1E-F549-496C-AFBA-4C1524244E44}" type="datetime1">
              <a:rPr lang="fr-FR" smtClean="0"/>
              <a:t>19/01/2024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64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343F-23B5-4834-93C4-948F693B4A42}" type="datetime1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89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2061-1BE0-4D69-8511-7F6F7621EA2D}" type="datetime1">
              <a:rPr lang="fr-FR" smtClean="0"/>
              <a:t>19/01/2024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4E7E-2D48-4D30-BE60-D9996398C70C}" type="datetime1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1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8CE0-2874-465B-82C2-DFA27BDD9F02}" type="datetime1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4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B84C7-5932-4C61-A0BA-A86EA975A9B8}" type="datetime1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Groupe indicateurs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DC6A9-4189-4C6C-8D03-48E44689D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3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>Les groupes 30 000 « historiques » </a:t>
            </a:r>
            <a:b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>en Provence Alpes Côte d’Azur</a:t>
            </a:r>
            <a:r>
              <a:rPr lang="fr-FR" sz="4000" b="1" dirty="0">
                <a:solidFill>
                  <a:schemeClr val="accent3"/>
                </a:solidFill>
                <a:ea typeface="Times New Roman" panose="02020603050405020304" pitchFamily="18" charset="0"/>
              </a:rPr>
              <a:t/>
            </a:r>
            <a:br>
              <a:rPr lang="fr-FR" sz="4000" b="1" dirty="0">
                <a:solidFill>
                  <a:schemeClr val="accent3"/>
                </a:solidFill>
                <a:ea typeface="Times New Roman" panose="02020603050405020304" pitchFamily="18" charset="0"/>
              </a:rPr>
            </a:br>
            <a: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r>
              <a:rPr lang="fr-FR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chemeClr val="accent3"/>
                </a:solidFill>
                <a:latin typeface="+mj-lt"/>
                <a:ea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Evolution des traitements des cultures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57360"/>
            <a:ext cx="971600" cy="1111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925745" y="5551168"/>
            <a:ext cx="2226710" cy="130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74"/>
            <a:ext cx="1716157" cy="1416334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CAE décembre 2023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1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848" y="21548"/>
            <a:ext cx="2520280" cy="108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9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Type de données disponibles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71714"/>
            <a:ext cx="3312368" cy="3311466"/>
          </a:xfrm>
        </p:spPr>
        <p:txBody>
          <a:bodyPr>
            <a:noAutofit/>
          </a:bodyPr>
          <a:lstStyle/>
          <a:p>
            <a:r>
              <a:rPr lang="fr-FR" sz="2400" dirty="0" smtClean="0"/>
              <a:t>Les groupes 30 000 restent encore peu nombreux : 8 sont actifs en PACA en 2023</a:t>
            </a:r>
          </a:p>
          <a:p>
            <a:r>
              <a:rPr lang="fr-FR" sz="2400" dirty="0" smtClean="0"/>
              <a:t>Ils sont labellisés pour 3 ans et peuvent être renouvelés.</a:t>
            </a:r>
          </a:p>
          <a:p>
            <a:endParaRPr lang="fr-FR" sz="2800" dirty="0" smtClean="0"/>
          </a:p>
          <a:p>
            <a:endParaRPr lang="fr-FR" sz="28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CAE décembre 2023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23528" y="4786690"/>
            <a:ext cx="8318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3 sont « historiques » avec des </a:t>
            </a:r>
            <a:r>
              <a:rPr lang="fr-FR" sz="2400" b="1" u="sng" dirty="0" smtClean="0"/>
              <a:t>données d’IFT sur 5 années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400" dirty="0" smtClean="0"/>
              <a:t>CETA de Cavaillon en arboriculture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400" dirty="0" err="1" smtClean="0"/>
              <a:t>Ass</a:t>
            </a:r>
            <a:r>
              <a:rPr lang="fr-FR" sz="2400" dirty="0" smtClean="0"/>
              <a:t>. des Vignerons de la Sainte Victoire en viticulture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400" dirty="0" smtClean="0"/>
              <a:t>CA84 dans le Luberon en raisin de table et de cuve</a:t>
            </a:r>
            <a:endParaRPr lang="fr-FR" sz="24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783" y="1051821"/>
            <a:ext cx="5299104" cy="371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6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IFT du groupe 30 000 CETA de Cavaillon</a:t>
            </a:r>
            <a:br>
              <a:rPr lang="fr-FR" sz="3200" dirty="0" smtClean="0"/>
            </a:br>
            <a:r>
              <a:rPr lang="fr-FR" sz="2000" dirty="0" smtClean="0"/>
              <a:t>(calcul sur collectif de 11 arboriculteurs présents sur toute la période)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CAE décembre 2023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619" y="1370380"/>
            <a:ext cx="6146725" cy="369610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530161" y="5055578"/>
            <a:ext cx="6354207" cy="1334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Entre 2019 et 2022 (2018 ayant été une année hors norme) on note :</a:t>
            </a:r>
          </a:p>
          <a:p>
            <a:r>
              <a:rPr lang="fr-FR" sz="1600" dirty="0" smtClean="0"/>
              <a:t>- Une baisse de plus de 35% de l’IFT Total hors BC</a:t>
            </a:r>
          </a:p>
          <a:p>
            <a:r>
              <a:rPr lang="fr-FR" sz="1600" dirty="0" smtClean="0"/>
              <a:t>- Une baisse de 46% des fongicides et de 8,6% des insecticides</a:t>
            </a:r>
          </a:p>
          <a:p>
            <a:r>
              <a:rPr lang="fr-FR" sz="1600" dirty="0" smtClean="0"/>
              <a:t>- Un IFT Herbicides très faible ayant baissé de plus de 53%</a:t>
            </a:r>
          </a:p>
          <a:p>
            <a:r>
              <a:rPr lang="fr-FR" sz="1600" dirty="0" smtClean="0"/>
              <a:t>- Un IFT </a:t>
            </a:r>
            <a:r>
              <a:rPr lang="fr-FR" sz="1600" dirty="0" err="1" smtClean="0"/>
              <a:t>Biocontrôle</a:t>
            </a:r>
            <a:r>
              <a:rPr lang="fr-FR" sz="1600" dirty="0" smtClean="0"/>
              <a:t> en baisse de 23% entre la 2</a:t>
            </a:r>
            <a:r>
              <a:rPr lang="fr-FR" sz="1600" baseline="30000" dirty="0" smtClean="0"/>
              <a:t>ème</a:t>
            </a:r>
            <a:r>
              <a:rPr lang="fr-FR" sz="1600" dirty="0" smtClean="0"/>
              <a:t> et la 5</a:t>
            </a:r>
            <a:r>
              <a:rPr lang="fr-FR" sz="1600" baseline="30000" dirty="0" smtClean="0"/>
              <a:t>ième</a:t>
            </a:r>
            <a:r>
              <a:rPr lang="fr-FR" sz="1600" dirty="0" smtClean="0"/>
              <a:t> année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9778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IFT du groupe 30 000 Vignerons </a:t>
            </a:r>
            <a:r>
              <a:rPr lang="fr-FR" sz="2800" dirty="0"/>
              <a:t>de la </a:t>
            </a:r>
            <a:r>
              <a:rPr lang="fr-FR" sz="2800" dirty="0" smtClean="0"/>
              <a:t>Sainte Victoire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000" dirty="0" smtClean="0"/>
              <a:t>(calcul sur 13 viticulteurs dont on a les IFT sur toute la période)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CAE décembre 2023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4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578620" y="4941168"/>
            <a:ext cx="6233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/>
              <a:t>Entre 2019 et 2022 (2018 ayant été une année hors norme) on note :</a:t>
            </a:r>
          </a:p>
          <a:p>
            <a:r>
              <a:rPr lang="fr-FR" sz="1600" dirty="0" smtClean="0"/>
              <a:t>Une </a:t>
            </a:r>
            <a:r>
              <a:rPr lang="fr-FR" sz="1600" dirty="0"/>
              <a:t>baisse </a:t>
            </a:r>
            <a:r>
              <a:rPr lang="fr-FR" sz="1600" dirty="0" smtClean="0"/>
              <a:t>de 23 % </a:t>
            </a:r>
            <a:r>
              <a:rPr lang="fr-FR" sz="1600" dirty="0"/>
              <a:t>de l’IFT total hors BC </a:t>
            </a:r>
          </a:p>
          <a:p>
            <a:r>
              <a:rPr lang="fr-FR" sz="1600" dirty="0"/>
              <a:t>Baisse de </a:t>
            </a:r>
            <a:r>
              <a:rPr lang="fr-FR" sz="1600" dirty="0" smtClean="0"/>
              <a:t>24</a:t>
            </a:r>
            <a:r>
              <a:rPr lang="fr-FR" sz="1600" dirty="0" smtClean="0"/>
              <a:t> </a:t>
            </a:r>
            <a:r>
              <a:rPr lang="fr-FR" sz="1600" dirty="0" smtClean="0"/>
              <a:t>% </a:t>
            </a:r>
            <a:r>
              <a:rPr lang="fr-FR" sz="1600" dirty="0"/>
              <a:t>des  </a:t>
            </a:r>
            <a:r>
              <a:rPr lang="fr-FR" sz="1600" dirty="0" smtClean="0"/>
              <a:t>fongicides</a:t>
            </a:r>
            <a:endParaRPr lang="fr-FR" sz="1600" dirty="0"/>
          </a:p>
          <a:p>
            <a:r>
              <a:rPr lang="fr-FR" sz="1600" dirty="0" smtClean="0"/>
              <a:t>IFT Herbicide </a:t>
            </a:r>
            <a:r>
              <a:rPr lang="fr-FR" sz="1600" dirty="0"/>
              <a:t>très </a:t>
            </a:r>
            <a:r>
              <a:rPr lang="fr-FR" sz="1600" dirty="0" smtClean="0"/>
              <a:t>faible </a:t>
            </a:r>
            <a:r>
              <a:rPr lang="fr-FR" sz="1600" dirty="0"/>
              <a:t>et </a:t>
            </a:r>
            <a:r>
              <a:rPr lang="fr-FR" sz="1600" dirty="0" smtClean="0"/>
              <a:t>en baisse de </a:t>
            </a:r>
            <a:r>
              <a:rPr lang="fr-FR" sz="1600" dirty="0" smtClean="0"/>
              <a:t>plus </a:t>
            </a:r>
            <a:r>
              <a:rPr lang="fr-FR" sz="1600" dirty="0" smtClean="0"/>
              <a:t>de 72 %, </a:t>
            </a:r>
          </a:p>
          <a:p>
            <a:r>
              <a:rPr lang="fr-FR" sz="1600" dirty="0" smtClean="0"/>
              <a:t>IFT Insecticide nul hors traitements obligatoires (Flavescence dorée)</a:t>
            </a:r>
            <a:endParaRPr lang="fr-FR" sz="1600" dirty="0"/>
          </a:p>
          <a:p>
            <a:r>
              <a:rPr lang="fr-FR" sz="1600" dirty="0"/>
              <a:t>IFT </a:t>
            </a:r>
            <a:r>
              <a:rPr lang="fr-FR" sz="1600" dirty="0" err="1"/>
              <a:t>B</a:t>
            </a:r>
            <a:r>
              <a:rPr lang="fr-FR" sz="1600" dirty="0" err="1" smtClean="0"/>
              <a:t>iocontrôle</a:t>
            </a:r>
            <a:r>
              <a:rPr lang="fr-FR" sz="1600" dirty="0" smtClean="0"/>
              <a:t> stable sur la période</a:t>
            </a:r>
            <a:endParaRPr lang="fr-FR" sz="1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685" t="8188"/>
          <a:stretch/>
        </p:blipFill>
        <p:spPr>
          <a:xfrm>
            <a:off x="1459880" y="1279410"/>
            <a:ext cx="6208464" cy="351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0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IFT du groupe 30 </a:t>
            </a:r>
            <a:r>
              <a:rPr lang="fr-FR" sz="3200" smtClean="0"/>
              <a:t>000 CA84 </a:t>
            </a:r>
            <a:r>
              <a:rPr lang="fr-FR" sz="3200" dirty="0" smtClean="0"/>
              <a:t>raisin table/cuve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CAE décembre 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5</a:t>
            </a:fld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554931"/>
            <a:ext cx="4387035" cy="302619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540428"/>
            <a:ext cx="4412188" cy="30407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7504" y="4725144"/>
            <a:ext cx="44644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/>
              <a:t>Entre 2019 et 2022 (2018 ayant été une année hors norme) on note :</a:t>
            </a:r>
          </a:p>
          <a:p>
            <a:r>
              <a:rPr lang="fr-FR" sz="1600" dirty="0" smtClean="0"/>
              <a:t>Une </a:t>
            </a:r>
            <a:r>
              <a:rPr lang="fr-FR" sz="1600" dirty="0"/>
              <a:t>baisse </a:t>
            </a:r>
            <a:r>
              <a:rPr lang="fr-FR" sz="1600" dirty="0" smtClean="0"/>
              <a:t>de près de 32 </a:t>
            </a:r>
            <a:r>
              <a:rPr lang="fr-FR" sz="1600" dirty="0"/>
              <a:t>% de l’IFT </a:t>
            </a:r>
            <a:r>
              <a:rPr lang="fr-FR" sz="1600" dirty="0" smtClean="0"/>
              <a:t>Total </a:t>
            </a:r>
            <a:r>
              <a:rPr lang="fr-FR" sz="1600" dirty="0"/>
              <a:t>hors BC </a:t>
            </a:r>
          </a:p>
          <a:p>
            <a:r>
              <a:rPr lang="fr-FR" sz="1600" dirty="0" smtClean="0"/>
              <a:t>Une baisse </a:t>
            </a:r>
            <a:r>
              <a:rPr lang="fr-FR" sz="1600" dirty="0"/>
              <a:t>de </a:t>
            </a:r>
            <a:r>
              <a:rPr lang="fr-FR" sz="1600" dirty="0" smtClean="0"/>
              <a:t>47 </a:t>
            </a:r>
            <a:r>
              <a:rPr lang="fr-FR" sz="1600" dirty="0"/>
              <a:t>% des  fongicides</a:t>
            </a:r>
          </a:p>
          <a:p>
            <a:r>
              <a:rPr lang="fr-FR" sz="1600" dirty="0" smtClean="0"/>
              <a:t>Des herbicides </a:t>
            </a:r>
            <a:r>
              <a:rPr lang="fr-FR" sz="1600" dirty="0"/>
              <a:t>très faibles et en baisse </a:t>
            </a:r>
            <a:r>
              <a:rPr lang="fr-FR" sz="1600" dirty="0" smtClean="0"/>
              <a:t>de 28 </a:t>
            </a:r>
            <a:r>
              <a:rPr lang="fr-FR" sz="1600" dirty="0"/>
              <a:t>% </a:t>
            </a:r>
            <a:endParaRPr lang="fr-FR" sz="1600" dirty="0" smtClean="0"/>
          </a:p>
          <a:p>
            <a:r>
              <a:rPr lang="fr-FR" sz="1600" dirty="0" smtClean="0"/>
              <a:t>Un IFT </a:t>
            </a:r>
            <a:r>
              <a:rPr lang="fr-FR" sz="1600" dirty="0" err="1"/>
              <a:t>B</a:t>
            </a:r>
            <a:r>
              <a:rPr lang="fr-FR" sz="1600" dirty="0" err="1" smtClean="0"/>
              <a:t>iocontrôle</a:t>
            </a:r>
            <a:r>
              <a:rPr lang="fr-FR" sz="1600" dirty="0" smtClean="0"/>
              <a:t> en hausse de 23%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0" y="4725144"/>
            <a:ext cx="4499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/>
              <a:t>Entre 2019 et 2022 (2018 ayant été une année hors norme) on note :</a:t>
            </a:r>
          </a:p>
          <a:p>
            <a:r>
              <a:rPr lang="fr-FR" sz="1600" dirty="0" smtClean="0"/>
              <a:t>Une </a:t>
            </a:r>
            <a:r>
              <a:rPr lang="fr-FR" sz="1600" dirty="0"/>
              <a:t>baisse de </a:t>
            </a:r>
            <a:r>
              <a:rPr lang="fr-FR" sz="1600" dirty="0" smtClean="0"/>
              <a:t>plus de 51 </a:t>
            </a:r>
            <a:r>
              <a:rPr lang="fr-FR" sz="1600" dirty="0"/>
              <a:t>% de l’IFT </a:t>
            </a:r>
            <a:r>
              <a:rPr lang="fr-FR" sz="1600" dirty="0" smtClean="0"/>
              <a:t>Total </a:t>
            </a:r>
            <a:r>
              <a:rPr lang="fr-FR" sz="1600" dirty="0"/>
              <a:t>hors </a:t>
            </a:r>
            <a:r>
              <a:rPr lang="fr-FR" sz="1600" dirty="0" smtClean="0"/>
              <a:t>BC</a:t>
            </a:r>
            <a:endParaRPr lang="fr-FR" sz="1600" dirty="0"/>
          </a:p>
          <a:p>
            <a:r>
              <a:rPr lang="fr-FR" sz="1600" dirty="0" smtClean="0"/>
              <a:t>Une baisse </a:t>
            </a:r>
            <a:r>
              <a:rPr lang="fr-FR" sz="1600" dirty="0"/>
              <a:t>de </a:t>
            </a:r>
            <a:r>
              <a:rPr lang="fr-FR" sz="1600" dirty="0" smtClean="0"/>
              <a:t>55 </a:t>
            </a:r>
            <a:r>
              <a:rPr lang="fr-FR" sz="1600" dirty="0"/>
              <a:t>% des  fongicides</a:t>
            </a:r>
          </a:p>
          <a:p>
            <a:r>
              <a:rPr lang="fr-FR" sz="1600" dirty="0" smtClean="0"/>
              <a:t>Des herbicides </a:t>
            </a:r>
            <a:r>
              <a:rPr lang="fr-FR" sz="1600" dirty="0"/>
              <a:t>très faibles et en baisse de </a:t>
            </a:r>
            <a:r>
              <a:rPr lang="fr-FR" sz="1600" dirty="0" smtClean="0"/>
              <a:t>81 %</a:t>
            </a:r>
          </a:p>
          <a:p>
            <a:r>
              <a:rPr lang="fr-FR" sz="1600" dirty="0"/>
              <a:t>U</a:t>
            </a:r>
            <a:r>
              <a:rPr lang="fr-FR" sz="1600" dirty="0" smtClean="0"/>
              <a:t>n IFT </a:t>
            </a:r>
            <a:r>
              <a:rPr lang="fr-FR" sz="1600" dirty="0" err="1" smtClean="0"/>
              <a:t>Biocontrôle</a:t>
            </a:r>
            <a:r>
              <a:rPr lang="fr-FR" sz="1600" dirty="0" smtClean="0"/>
              <a:t> en hausse de 71 %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3159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CAE décembre 2023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C6A9-4189-4C6C-8D03-48E44689DEC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016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417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Thème Office</vt:lpstr>
      <vt:lpstr> Les groupes 30 000 « historiques »  en Provence Alpes Côte d’Azur   </vt:lpstr>
      <vt:lpstr>Type de données disponibles</vt:lpstr>
      <vt:lpstr>IFT du groupe 30 000 CETA de Cavaillon (calcul sur collectif de 11 arboriculteurs présents sur toute la période)</vt:lpstr>
      <vt:lpstr>IFT du groupe 30 000 Vignerons de la Sainte Victoire (calcul sur 13 viticulteurs dont on a les IFT sur toute la période)</vt:lpstr>
      <vt:lpstr>IFT du groupe 30 000 CA84 raisin table/cuve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"Dialogue territorial entre riverains et agriculteurs’’ Les nouveaux enjeux de la ruralité</dc:title>
  <dc:creator>Marie-Thérèse ARNAUD</dc:creator>
  <cp:lastModifiedBy>Marc AUDIBERT</cp:lastModifiedBy>
  <cp:revision>140</cp:revision>
  <dcterms:created xsi:type="dcterms:W3CDTF">2021-11-19T10:57:54Z</dcterms:created>
  <dcterms:modified xsi:type="dcterms:W3CDTF">2024-01-19T08:53:20Z</dcterms:modified>
</cp:coreProperties>
</file>