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9" r:id="rId3"/>
    <p:sldId id="278" r:id="rId4"/>
    <p:sldId id="279" r:id="rId5"/>
    <p:sldId id="270" r:id="rId6"/>
    <p:sldId id="271" r:id="rId7"/>
    <p:sldId id="272" r:id="rId8"/>
    <p:sldId id="273" r:id="rId9"/>
    <p:sldId id="280" r:id="rId10"/>
    <p:sldId id="281" r:id="rId11"/>
    <p:sldId id="274" r:id="rId12"/>
    <p:sldId id="275" r:id="rId13"/>
    <p:sldId id="276" r:id="rId14"/>
    <p:sldId id="277" r:id="rId15"/>
    <p:sldId id="268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49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rnaud\Documents\&#233;cophyto%20axe%208\ferme%20r&#233;seau\donn&#233;es%20DEPHY\copie%20bilan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arnaud\Documents\&#233;cophyto%20axe%208\ferme%20r&#233;seau\donn&#233;es%20DEPHY\copie%20bila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196850393700792E-2"/>
          <c:y val="7.4548702245552642E-2"/>
          <c:w val="0.50807939632545929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strRef>
              <c:f>'Ste Victoire'!$B$40</c:f>
              <c:strCache>
                <c:ptCount val="1"/>
                <c:pt idx="0">
                  <c:v>IFT Herbicides</c:v>
                </c:pt>
              </c:strCache>
            </c:strRef>
          </c:tx>
          <c:marker>
            <c:symbol val="none"/>
          </c:marker>
          <c:xVal>
            <c:numRef>
              <c:f>'Ste Victoire'!$A$41:$A$51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xVal>
          <c:yVal>
            <c:numRef>
              <c:f>'Ste Victoire'!$B$41:$B$51</c:f>
              <c:numCache>
                <c:formatCode>0.00</c:formatCode>
                <c:ptCount val="11"/>
                <c:pt idx="0">
                  <c:v>0.41111111111111115</c:v>
                </c:pt>
                <c:pt idx="1">
                  <c:v>0.29000000000000004</c:v>
                </c:pt>
                <c:pt idx="2" formatCode="General">
                  <c:v>0.4</c:v>
                </c:pt>
                <c:pt idx="3">
                  <c:v>0.33333333333333331</c:v>
                </c:pt>
                <c:pt idx="4">
                  <c:v>0.33333333333333331</c:v>
                </c:pt>
                <c:pt idx="5">
                  <c:v>0.16153846153846155</c:v>
                </c:pt>
                <c:pt idx="6">
                  <c:v>0.14571428571428571</c:v>
                </c:pt>
                <c:pt idx="7">
                  <c:v>0.10857142857142857</c:v>
                </c:pt>
                <c:pt idx="8">
                  <c:v>7.1428571428571425E-2</c:v>
                </c:pt>
                <c:pt idx="9">
                  <c:v>7.1428571428571425E-2</c:v>
                </c:pt>
                <c:pt idx="10">
                  <c:v>5.3571428571428568E-2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384-418F-AE7F-AF43FBC22410}"/>
            </c:ext>
          </c:extLst>
        </c:ser>
        <c:ser>
          <c:idx val="1"/>
          <c:order val="1"/>
          <c:tx>
            <c:strRef>
              <c:f>'Ste Victoire'!$C$40</c:f>
              <c:strCache>
                <c:ptCount val="1"/>
                <c:pt idx="0">
                  <c:v>IFT Fongicides</c:v>
                </c:pt>
              </c:strCache>
            </c:strRef>
          </c:tx>
          <c:marker>
            <c:symbol val="none"/>
          </c:marker>
          <c:xVal>
            <c:numRef>
              <c:f>'Ste Victoire'!$A$41:$A$51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xVal>
          <c:yVal>
            <c:numRef>
              <c:f>'Ste Victoire'!$C$41:$C$51</c:f>
              <c:numCache>
                <c:formatCode>0.00</c:formatCode>
                <c:ptCount val="11"/>
                <c:pt idx="0">
                  <c:v>8.6</c:v>
                </c:pt>
                <c:pt idx="1">
                  <c:v>6.637142857142857</c:v>
                </c:pt>
                <c:pt idx="2" formatCode="General">
                  <c:v>6.62</c:v>
                </c:pt>
                <c:pt idx="3">
                  <c:v>8.155555555555555</c:v>
                </c:pt>
                <c:pt idx="4">
                  <c:v>7.6658333333333344</c:v>
                </c:pt>
                <c:pt idx="5">
                  <c:v>4.6515384615384621</c:v>
                </c:pt>
                <c:pt idx="6">
                  <c:v>4.5185714285714287</c:v>
                </c:pt>
                <c:pt idx="7">
                  <c:v>3.9942857142857142</c:v>
                </c:pt>
                <c:pt idx="8">
                  <c:v>7.9324285714285709</c:v>
                </c:pt>
                <c:pt idx="9">
                  <c:v>4.661142857142857</c:v>
                </c:pt>
                <c:pt idx="10">
                  <c:v>5.9935714285714283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384-418F-AE7F-AF43FBC22410}"/>
            </c:ext>
          </c:extLst>
        </c:ser>
        <c:ser>
          <c:idx val="2"/>
          <c:order val="2"/>
          <c:tx>
            <c:strRef>
              <c:f>'Ste Victoire'!$D$40</c:f>
              <c:strCache>
                <c:ptCount val="1"/>
                <c:pt idx="0">
                  <c:v>IFT Insecticides</c:v>
                </c:pt>
              </c:strCache>
            </c:strRef>
          </c:tx>
          <c:marker>
            <c:symbol val="none"/>
          </c:marker>
          <c:xVal>
            <c:numRef>
              <c:f>'Ste Victoire'!$A$41:$A$51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xVal>
          <c:yVal>
            <c:numRef>
              <c:f>'Ste Victoire'!$D$41:$D$51</c:f>
              <c:numCache>
                <c:formatCode>0.00</c:formatCode>
                <c:ptCount val="11"/>
                <c:pt idx="0">
                  <c:v>0</c:v>
                </c:pt>
                <c:pt idx="1">
                  <c:v>0</c:v>
                </c:pt>
                <c:pt idx="2" formatCode="General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384-418F-AE7F-AF43FBC22410}"/>
            </c:ext>
          </c:extLst>
        </c:ser>
        <c:ser>
          <c:idx val="3"/>
          <c:order val="3"/>
          <c:tx>
            <c:strRef>
              <c:f>'Ste Victoire'!$F$40</c:f>
              <c:strCache>
                <c:ptCount val="1"/>
                <c:pt idx="0">
                  <c:v>IFT hors biocontrôle</c:v>
                </c:pt>
              </c:strCache>
            </c:strRef>
          </c:tx>
          <c:marker>
            <c:symbol val="none"/>
          </c:marker>
          <c:xVal>
            <c:numRef>
              <c:f>'Ste Victoire'!$A$41:$A$51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xVal>
          <c:yVal>
            <c:numRef>
              <c:f>'Ste Victoire'!$F$41:$F$51</c:f>
              <c:numCache>
                <c:formatCode>0.00</c:formatCode>
                <c:ptCount val="11"/>
                <c:pt idx="0">
                  <c:v>9.1</c:v>
                </c:pt>
                <c:pt idx="1">
                  <c:v>6.927142857142857</c:v>
                </c:pt>
                <c:pt idx="2" formatCode="General">
                  <c:v>7.2</c:v>
                </c:pt>
                <c:pt idx="3">
                  <c:v>8.4888888888888889</c:v>
                </c:pt>
                <c:pt idx="4">
                  <c:v>8.4888888888888889</c:v>
                </c:pt>
                <c:pt idx="5">
                  <c:v>4.813076923076923</c:v>
                </c:pt>
                <c:pt idx="6">
                  <c:v>4.6642857142857137</c:v>
                </c:pt>
                <c:pt idx="7">
                  <c:v>4.1028571428571432</c:v>
                </c:pt>
                <c:pt idx="8">
                  <c:v>8.0038571428571412</c:v>
                </c:pt>
                <c:pt idx="9">
                  <c:v>4.7325714285714282</c:v>
                </c:pt>
                <c:pt idx="10">
                  <c:v>6.0471428571428572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7384-418F-AE7F-AF43FBC22410}"/>
            </c:ext>
          </c:extLst>
        </c:ser>
        <c:ser>
          <c:idx val="4"/>
          <c:order val="4"/>
          <c:tx>
            <c:strRef>
              <c:f>'Ste Victoire'!$G$40</c:f>
              <c:strCache>
                <c:ptCount val="1"/>
                <c:pt idx="0">
                  <c:v>IFT Biocontrôle</c:v>
                </c:pt>
              </c:strCache>
            </c:strRef>
          </c:tx>
          <c:marker>
            <c:symbol val="none"/>
          </c:marker>
          <c:xVal>
            <c:numRef>
              <c:f>'Ste Victoire'!$A$41:$A$51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xVal>
          <c:yVal>
            <c:numRef>
              <c:f>'Ste Victoire'!$G$41:$G$51</c:f>
              <c:numCache>
                <c:formatCode>0.00</c:formatCode>
                <c:ptCount val="11"/>
                <c:pt idx="0">
                  <c:v>0</c:v>
                </c:pt>
                <c:pt idx="1">
                  <c:v>1.6757142857142857</c:v>
                </c:pt>
                <c:pt idx="2" formatCode="General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2.4507692307692306</c:v>
                </c:pt>
                <c:pt idx="6">
                  <c:v>2.0728571428571425</c:v>
                </c:pt>
                <c:pt idx="7">
                  <c:v>2.1157142857142857</c:v>
                </c:pt>
                <c:pt idx="8">
                  <c:v>2.7235714285714288</c:v>
                </c:pt>
                <c:pt idx="9">
                  <c:v>1.5915714285714286</c:v>
                </c:pt>
                <c:pt idx="10">
                  <c:v>1.8430000000000002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7384-418F-AE7F-AF43FBC224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1014528"/>
        <c:axId val="181016064"/>
      </c:scatterChart>
      <c:valAx>
        <c:axId val="181014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1016064"/>
        <c:crosses val="autoZero"/>
        <c:crossBetween val="midCat"/>
      </c:valAx>
      <c:valAx>
        <c:axId val="18101606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8101452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4801864801864806"/>
          <c:y val="0.30600867404943366"/>
          <c:w val="0.34265734265734266"/>
          <c:h val="0.64466714387974233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196850393700792E-2"/>
          <c:y val="3.2882035578885971E-2"/>
          <c:w val="0.563496719160105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strRef>
              <c:f>HORTI!$B$83</c:f>
              <c:strCache>
                <c:ptCount val="1"/>
                <c:pt idx="0">
                  <c:v>IFT Herbicides</c:v>
                </c:pt>
              </c:strCache>
            </c:strRef>
          </c:tx>
          <c:marker>
            <c:symbol val="none"/>
          </c:marker>
          <c:xVal>
            <c:numRef>
              <c:f>HORTI!$A$84:$A$88</c:f>
              <c:numCache>
                <c:formatCode>General</c:formatCode>
                <c:ptCount val="5"/>
                <c:pt idx="0">
                  <c:v>2010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xVal>
          <c:yVal>
            <c:numRef>
              <c:f>HORTI!$B$84:$B$88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D4B-489B-8DD3-5D7911228AC5}"/>
            </c:ext>
          </c:extLst>
        </c:ser>
        <c:ser>
          <c:idx val="1"/>
          <c:order val="1"/>
          <c:tx>
            <c:strRef>
              <c:f>HORTI!$C$83</c:f>
              <c:strCache>
                <c:ptCount val="1"/>
                <c:pt idx="0">
                  <c:v>IFT Fongicides</c:v>
                </c:pt>
              </c:strCache>
            </c:strRef>
          </c:tx>
          <c:marker>
            <c:symbol val="none"/>
          </c:marker>
          <c:xVal>
            <c:numRef>
              <c:f>HORTI!$A$84:$A$88</c:f>
              <c:numCache>
                <c:formatCode>General</c:formatCode>
                <c:ptCount val="5"/>
                <c:pt idx="0">
                  <c:v>2010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xVal>
          <c:yVal>
            <c:numRef>
              <c:f>HORTI!$C$84:$C$88</c:f>
              <c:numCache>
                <c:formatCode>0.00</c:formatCode>
                <c:ptCount val="5"/>
                <c:pt idx="0">
                  <c:v>1.9280000000000002</c:v>
                </c:pt>
                <c:pt idx="1">
                  <c:v>2.9850000000000003</c:v>
                </c:pt>
                <c:pt idx="2">
                  <c:v>1.9979999999999998</c:v>
                </c:pt>
                <c:pt idx="3">
                  <c:v>2.1979999999999995</c:v>
                </c:pt>
                <c:pt idx="4">
                  <c:v>2.4224999999999999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D4B-489B-8DD3-5D7911228AC5}"/>
            </c:ext>
          </c:extLst>
        </c:ser>
        <c:ser>
          <c:idx val="2"/>
          <c:order val="2"/>
          <c:tx>
            <c:strRef>
              <c:f>HORTI!$D$83</c:f>
              <c:strCache>
                <c:ptCount val="1"/>
                <c:pt idx="0">
                  <c:v>IFT Insecticides</c:v>
                </c:pt>
              </c:strCache>
            </c:strRef>
          </c:tx>
          <c:marker>
            <c:symbol val="none"/>
          </c:marker>
          <c:xVal>
            <c:numRef>
              <c:f>HORTI!$A$84:$A$88</c:f>
              <c:numCache>
                <c:formatCode>General</c:formatCode>
                <c:ptCount val="5"/>
                <c:pt idx="0">
                  <c:v>2010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xVal>
          <c:yVal>
            <c:numRef>
              <c:f>HORTI!$D$84:$D$88</c:f>
              <c:numCache>
                <c:formatCode>0.00</c:formatCode>
                <c:ptCount val="5"/>
                <c:pt idx="0">
                  <c:v>16.911999999999999</c:v>
                </c:pt>
                <c:pt idx="1">
                  <c:v>12.913999999999998</c:v>
                </c:pt>
                <c:pt idx="2">
                  <c:v>11.738000000000001</c:v>
                </c:pt>
                <c:pt idx="3">
                  <c:v>9.7669999999999995</c:v>
                </c:pt>
                <c:pt idx="4">
                  <c:v>9.6124999999999989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D4B-489B-8DD3-5D7911228AC5}"/>
            </c:ext>
          </c:extLst>
        </c:ser>
        <c:ser>
          <c:idx val="3"/>
          <c:order val="3"/>
          <c:tx>
            <c:strRef>
              <c:f>HORTI!$F$83</c:f>
              <c:strCache>
                <c:ptCount val="1"/>
                <c:pt idx="0">
                  <c:v>IFT Chimique</c:v>
                </c:pt>
              </c:strCache>
            </c:strRef>
          </c:tx>
          <c:marker>
            <c:symbol val="none"/>
          </c:marker>
          <c:xVal>
            <c:numRef>
              <c:f>HORTI!$A$84:$A$88</c:f>
              <c:numCache>
                <c:formatCode>General</c:formatCode>
                <c:ptCount val="5"/>
                <c:pt idx="0">
                  <c:v>2010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xVal>
          <c:yVal>
            <c:numRef>
              <c:f>HORTI!$F$84:$F$88</c:f>
              <c:numCache>
                <c:formatCode>0.00</c:formatCode>
                <c:ptCount val="5"/>
                <c:pt idx="0">
                  <c:v>19.570999999999998</c:v>
                </c:pt>
                <c:pt idx="1">
                  <c:v>16.638999999999999</c:v>
                </c:pt>
                <c:pt idx="2">
                  <c:v>14.475999999999999</c:v>
                </c:pt>
                <c:pt idx="3">
                  <c:v>12.315</c:v>
                </c:pt>
                <c:pt idx="4">
                  <c:v>14.11142857142857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6D4B-489B-8DD3-5D7911228AC5}"/>
            </c:ext>
          </c:extLst>
        </c:ser>
        <c:ser>
          <c:idx val="4"/>
          <c:order val="4"/>
          <c:tx>
            <c:strRef>
              <c:f>HORTI!$G$83</c:f>
              <c:strCache>
                <c:ptCount val="1"/>
                <c:pt idx="0">
                  <c:v>IFT Biocontrôle</c:v>
                </c:pt>
              </c:strCache>
            </c:strRef>
          </c:tx>
          <c:marker>
            <c:symbol val="none"/>
          </c:marker>
          <c:xVal>
            <c:numRef>
              <c:f>HORTI!$A$84:$A$88</c:f>
              <c:numCache>
                <c:formatCode>General</c:formatCode>
                <c:ptCount val="5"/>
                <c:pt idx="0">
                  <c:v>2010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xVal>
          <c:yVal>
            <c:numRef>
              <c:f>HORTI!$G$84:$G$88</c:f>
              <c:numCache>
                <c:formatCode>0.00</c:formatCode>
                <c:ptCount val="5"/>
                <c:pt idx="0">
                  <c:v>2.31</c:v>
                </c:pt>
                <c:pt idx="1">
                  <c:v>1.4300000000000002</c:v>
                </c:pt>
                <c:pt idx="2">
                  <c:v>3.4299999999999997</c:v>
                </c:pt>
                <c:pt idx="3">
                  <c:v>2.95</c:v>
                </c:pt>
                <c:pt idx="4">
                  <c:v>5.3883333333333345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6D4B-489B-8DD3-5D7911228A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1348224"/>
        <c:axId val="181349760"/>
      </c:scatterChart>
      <c:valAx>
        <c:axId val="18134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1349760"/>
        <c:crosses val="autoZero"/>
        <c:crossBetween val="midCat"/>
      </c:valAx>
      <c:valAx>
        <c:axId val="18134976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8134822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9319356955380573"/>
          <c:y val="0.34626239428404781"/>
          <c:w val="0.25402865266841645"/>
          <c:h val="0.41858595800524934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0.7296</cdr:x>
      <cdr:y>0.0355</cdr:y>
    </cdr:from>
    <cdr:to>
      <cdr:x>0.8951</cdr:x>
      <cdr:y>0.23529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2981325" y="63236"/>
          <a:ext cx="676275" cy="3558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800"/>
            <a:t>Viticulture </a:t>
          </a:r>
        </a:p>
        <a:p xmlns:a="http://schemas.openxmlformats.org/drawingml/2006/main">
          <a:r>
            <a:rPr lang="fr-FR" sz="800" baseline="0"/>
            <a:t> Ste Victoire</a:t>
          </a:r>
          <a:endParaRPr lang="fr-FR" sz="8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0.70833</cdr:x>
      <cdr:y>0.15278</cdr:y>
    </cdr:from>
    <cdr:to>
      <cdr:x>0.90833</cdr:x>
      <cdr:y>0.30903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3238500" y="419100"/>
          <a:ext cx="914400" cy="428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100"/>
            <a:t>plantes en pots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EAD77-52CC-42C0-860F-004AF530AB78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5154C-B7CF-47B7-8FBC-2A1A0929C1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8257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5154C-B7CF-47B7-8FBC-2A1A0929C1A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2427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5154C-B7CF-47B7-8FBC-2A1A0929C1AC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4317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4F79-EC4D-45DD-8B71-3C44E83429BE}" type="datetime1">
              <a:rPr lang="fr-FR" smtClean="0"/>
              <a:t>19/01/2024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CAE décembre 2023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C6A9-4189-4C6C-8D03-48E44689D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5443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3D2A-3801-4E37-A985-5CD97DB9985D}" type="datetime1">
              <a:rPr lang="fr-FR" smtClean="0"/>
              <a:t>19/01/2024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CAE décembre 2023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C6A9-4189-4C6C-8D03-48E44689D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49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89A3-03C7-4402-83A2-08CDC814DC07}" type="datetime1">
              <a:rPr lang="fr-FR" smtClean="0"/>
              <a:t>19/01/2024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CAE décembre 2023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C6A9-4189-4C6C-8D03-48E44689D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798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5A127-08AA-4F5B-A27E-5A31B477F0CE}" type="datetime1">
              <a:rPr lang="fr-FR" smtClean="0"/>
              <a:t>19/01/2024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CAE décembre 2023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C6A9-4189-4C6C-8D03-48E44689D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3876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BC5A-4AFD-46EC-980F-E2DE638A9B57}" type="datetime1">
              <a:rPr lang="fr-FR" smtClean="0"/>
              <a:t>19/01/2024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CAE décembre 2023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C6A9-4189-4C6C-8D03-48E44689D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0492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52DB-2A8E-46CB-B4EB-BAC1AF972942}" type="datetime1">
              <a:rPr lang="fr-FR" smtClean="0"/>
              <a:t>19/01/2024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CAE décembre 2023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C6A9-4189-4C6C-8D03-48E44689D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6318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BD1E-F549-496C-AFBA-4C1524244E44}" type="datetime1">
              <a:rPr lang="fr-FR" smtClean="0"/>
              <a:t>19/01/2024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CAE décembre 2023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C6A9-4189-4C6C-8D03-48E44689D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640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E343F-23B5-4834-93C4-948F693B4A42}" type="datetime1">
              <a:rPr lang="fr-FR" smtClean="0"/>
              <a:t>19/01/2024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CAE décembre 2023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C6A9-4189-4C6C-8D03-48E44689D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6891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B2061-1BE0-4D69-8511-7F6F7621EA2D}" type="datetime1">
              <a:rPr lang="fr-FR" smtClean="0"/>
              <a:t>19/01/2024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CAE décembre 2023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C6A9-4189-4C6C-8D03-48E44689D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726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14E7E-2D48-4D30-BE60-D9996398C70C}" type="datetime1">
              <a:rPr lang="fr-FR" smtClean="0"/>
              <a:t>19/01/2024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CAE décembre 2023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C6A9-4189-4C6C-8D03-48E44689D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812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8CE0-2874-465B-82C2-DFA27BDD9F02}" type="datetime1">
              <a:rPr lang="fr-FR" smtClean="0"/>
              <a:t>19/01/2024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CAE décembre 2023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C6A9-4189-4C6C-8D03-48E44689D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544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B84C7-5932-4C61-A0BA-A86EA975A9B8}" type="datetime1">
              <a:rPr lang="fr-FR" smtClean="0"/>
              <a:t>19/01/2024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CAE décembre 2023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DC6A9-4189-4C6C-8D03-48E44689D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92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chart" Target="../charts/chart1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556793"/>
            <a:ext cx="7772400" cy="2160240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chemeClr val="accent3"/>
                </a:solidFill>
                <a:latin typeface="+mj-lt"/>
                <a:ea typeface="Times New Roman" panose="02020603050405020304" pitchFamily="18" charset="0"/>
              </a:rPr>
              <a:t/>
            </a:r>
            <a:br>
              <a:rPr lang="fr-FR" sz="4000" b="1" dirty="0" smtClean="0">
                <a:solidFill>
                  <a:schemeClr val="accent3"/>
                </a:solidFill>
                <a:latin typeface="+mj-lt"/>
                <a:ea typeface="Times New Roman" panose="02020603050405020304" pitchFamily="18" charset="0"/>
              </a:rPr>
            </a:br>
            <a:r>
              <a:rPr lang="fr-FR" sz="4000" b="1" dirty="0" smtClean="0">
                <a:solidFill>
                  <a:schemeClr val="accent3"/>
                </a:solidFill>
                <a:latin typeface="+mj-lt"/>
                <a:ea typeface="Times New Roman" panose="02020603050405020304" pitchFamily="18" charset="0"/>
              </a:rPr>
              <a:t>Les groupes DEPHY </a:t>
            </a:r>
            <a:br>
              <a:rPr lang="fr-FR" sz="4000" b="1" dirty="0" smtClean="0">
                <a:solidFill>
                  <a:schemeClr val="accent3"/>
                </a:solidFill>
                <a:latin typeface="+mj-lt"/>
                <a:ea typeface="Times New Roman" panose="02020603050405020304" pitchFamily="18" charset="0"/>
              </a:rPr>
            </a:br>
            <a:r>
              <a:rPr lang="fr-FR" sz="4000" b="1" dirty="0" smtClean="0">
                <a:solidFill>
                  <a:schemeClr val="accent3"/>
                </a:solidFill>
                <a:latin typeface="+mj-lt"/>
                <a:ea typeface="Times New Roman" panose="02020603050405020304" pitchFamily="18" charset="0"/>
              </a:rPr>
              <a:t>en Provence Alpes Côte d’Azur</a:t>
            </a:r>
            <a:r>
              <a:rPr lang="fr-FR" sz="4000" b="1" dirty="0">
                <a:solidFill>
                  <a:schemeClr val="accent3"/>
                </a:solidFill>
                <a:ea typeface="Times New Roman" panose="02020603050405020304" pitchFamily="18" charset="0"/>
              </a:rPr>
              <a:t/>
            </a:r>
            <a:br>
              <a:rPr lang="fr-FR" sz="4000" b="1" dirty="0">
                <a:solidFill>
                  <a:schemeClr val="accent3"/>
                </a:solidFill>
                <a:ea typeface="Times New Roman" panose="02020603050405020304" pitchFamily="18" charset="0"/>
              </a:rPr>
            </a:br>
            <a:r>
              <a:rPr lang="fr-FR" sz="4000" b="1" dirty="0" smtClean="0">
                <a:solidFill>
                  <a:schemeClr val="accent3"/>
                </a:solidFill>
                <a:latin typeface="+mj-lt"/>
                <a:ea typeface="Times New Roman" panose="02020603050405020304" pitchFamily="18" charset="0"/>
              </a:rPr>
              <a:t/>
            </a:r>
            <a:br>
              <a:rPr lang="fr-FR" sz="4000" b="1" dirty="0" smtClean="0">
                <a:solidFill>
                  <a:schemeClr val="accent3"/>
                </a:solidFill>
                <a:latin typeface="+mj-lt"/>
                <a:ea typeface="Times New Roman" panose="02020603050405020304" pitchFamily="18" charset="0"/>
              </a:rPr>
            </a:br>
            <a:r>
              <a:rPr lang="fr-FR" b="1" dirty="0" smtClean="0">
                <a:solidFill>
                  <a:schemeClr val="accent3"/>
                </a:solidFill>
                <a:latin typeface="+mj-lt"/>
                <a:ea typeface="Times New Roman" panose="02020603050405020304" pitchFamily="18" charset="0"/>
              </a:rPr>
              <a:t/>
            </a:r>
            <a:br>
              <a:rPr lang="fr-FR" b="1" dirty="0" smtClean="0">
                <a:solidFill>
                  <a:schemeClr val="accent3"/>
                </a:solidFill>
                <a:latin typeface="+mj-lt"/>
                <a:ea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Evolution des traitements des cultures</a:t>
            </a: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957" y="0"/>
            <a:ext cx="1027043" cy="1024101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418716" y="19194"/>
            <a:ext cx="2226710" cy="1305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874"/>
            <a:ext cx="1716157" cy="1416334"/>
          </a:xfrm>
          <a:prstGeom prst="rect">
            <a:avLst/>
          </a:prstGeom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CAE décembre 2023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C6A9-4189-4C6C-8D03-48E44689DEC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398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145016" cy="1143000"/>
          </a:xfrm>
        </p:spPr>
        <p:txBody>
          <a:bodyPr>
            <a:noAutofit/>
          </a:bodyPr>
          <a:lstStyle/>
          <a:p>
            <a:r>
              <a:rPr lang="fr-FR" sz="2800" dirty="0"/>
              <a:t>Evolutions IFT </a:t>
            </a:r>
            <a:r>
              <a:rPr lang="fr-FR" sz="2800" dirty="0" smtClean="0"/>
              <a:t>tous groupes maraîchage </a:t>
            </a:r>
            <a:r>
              <a:rPr lang="fr-FR" sz="2800" dirty="0"/>
              <a:t>confondues en fonction du nombre d’années dans le réseau (</a:t>
            </a:r>
            <a:r>
              <a:rPr lang="fr-FR" sz="2800" dirty="0" err="1"/>
              <a:t>Déphy</a:t>
            </a:r>
            <a:r>
              <a:rPr lang="fr-FR" sz="2800" dirty="0"/>
              <a:t> graph)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algn="ctr"/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           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CAE décembre 2023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C6A9-4189-4C6C-8D03-48E44689DEC8}" type="slidenum">
              <a:rPr lang="fr-FR" smtClean="0"/>
              <a:t>10</a:t>
            </a:fld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28" y="1916832"/>
            <a:ext cx="4457700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2051720" y="1732166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IFT CMR</a:t>
            </a:r>
            <a:endParaRPr lang="fr-F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529" y="3717032"/>
            <a:ext cx="4499992" cy="2721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6516216" y="3272640"/>
            <a:ext cx="1382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IFT chimique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1534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fr-FR" sz="3600" dirty="0" smtClean="0"/>
              <a:t>Maraîchage: groupes Var et AB 13-84</a:t>
            </a:r>
            <a:endParaRPr lang="fr-FR" sz="3600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8188870"/>
              </p:ext>
            </p:extLst>
          </p:nvPr>
        </p:nvGraphicFramePr>
        <p:xfrm>
          <a:off x="251520" y="806434"/>
          <a:ext cx="4320478" cy="27596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7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8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3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19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75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9367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Maraîchage 83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0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IFT Herbicides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IFT HH</a:t>
                      </a:r>
                      <a:endParaRPr lang="fr-F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IFT Chimique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IFT Biocontrôle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IFT insecticides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36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2015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highlight>
                            <a:srgbClr val="FFFF00"/>
                          </a:highlight>
                        </a:rPr>
                        <a:t>0,22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highlight>
                            <a:srgbClr val="FFFF00"/>
                          </a:highlight>
                        </a:rPr>
                        <a:t>3,17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highlight>
                            <a:srgbClr val="FFFF00"/>
                          </a:highlight>
                        </a:rPr>
                        <a:t>3,39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highlight>
                            <a:srgbClr val="FFFF00"/>
                          </a:highlight>
                        </a:rPr>
                        <a:t>4,68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highlight>
                            <a:srgbClr val="FFFF00"/>
                          </a:highlight>
                        </a:rPr>
                        <a:t>1,82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36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2016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0,14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1,1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1,23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1,20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0,72</a:t>
                      </a:r>
                      <a:endParaRPr lang="fr-F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36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2017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0,05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1,54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1,59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0,39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1,08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36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2018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0,06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1,78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1,84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0,90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0,92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36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2019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0,07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1,03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1,11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1,21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0,73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36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2020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0,02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0,58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0,70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0,88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highlight>
                            <a:srgbClr val="FFFF00"/>
                          </a:highlight>
                        </a:rPr>
                        <a:t>0,28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36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2021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0,11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1,3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1,41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0,7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36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2022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highlight>
                            <a:srgbClr val="FFFF00"/>
                          </a:highlight>
                        </a:rPr>
                        <a:t>0,06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highlight>
                            <a:srgbClr val="FFFF00"/>
                          </a:highlight>
                        </a:rPr>
                        <a:t>1,2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highlight>
                            <a:srgbClr val="FFFF00"/>
                          </a:highlight>
                        </a:rPr>
                        <a:t>1,27</a:t>
                      </a:r>
                      <a:endParaRPr lang="fr-F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highlight>
                            <a:srgbClr val="FFFF00"/>
                          </a:highlight>
                        </a:rPr>
                        <a:t>0,18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fr-F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CAE décembre 2023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C6A9-4189-4C6C-8D03-48E44689DEC8}" type="slidenum">
              <a:rPr lang="fr-FR" smtClean="0"/>
              <a:t>11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4806993" y="3490980"/>
            <a:ext cx="42295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Diminution de 63% de l’IFT chimique, mais également du </a:t>
            </a:r>
            <a:r>
              <a:rPr lang="fr-FR" sz="1600" dirty="0" err="1"/>
              <a:t>biocontrôle</a:t>
            </a:r>
            <a:r>
              <a:rPr lang="fr-FR" sz="1600" dirty="0"/>
              <a:t> donc des traitements.</a:t>
            </a:r>
          </a:p>
          <a:p>
            <a:endParaRPr lang="fr-FR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489" y="881577"/>
            <a:ext cx="4337007" cy="2609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257412"/>
              </p:ext>
            </p:extLst>
          </p:nvPr>
        </p:nvGraphicFramePr>
        <p:xfrm>
          <a:off x="251519" y="4149080"/>
          <a:ext cx="4447969" cy="2297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6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6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15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6310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Maraîchage CIVAM bio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IFT Fongicides</a:t>
                      </a:r>
                      <a:endParaRPr lang="fr-F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IFT Insecticides</a:t>
                      </a:r>
                      <a:endParaRPr lang="fr-F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IFT Chimique</a:t>
                      </a:r>
                      <a:endParaRPr lang="fr-F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IFT </a:t>
                      </a:r>
                      <a:r>
                        <a:rPr lang="fr-FR" sz="1400" dirty="0" err="1">
                          <a:effectLst/>
                        </a:rPr>
                        <a:t>Biocontrôle</a:t>
                      </a:r>
                      <a:endParaRPr lang="fr-F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31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2016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0,88</a:t>
                      </a:r>
                      <a:endParaRPr lang="fr-F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highlight>
                            <a:srgbClr val="FFFF00"/>
                          </a:highlight>
                        </a:rPr>
                        <a:t>1,88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highlight>
                            <a:srgbClr val="FFFF00"/>
                          </a:highlight>
                        </a:rPr>
                        <a:t>2,76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2,84</a:t>
                      </a:r>
                      <a:endParaRPr lang="fr-F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31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2017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0,07</a:t>
                      </a:r>
                      <a:endParaRPr lang="fr-F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0,14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0,21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0,87</a:t>
                      </a:r>
                      <a:endParaRPr lang="fr-F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31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2018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0,16</a:t>
                      </a:r>
                      <a:endParaRPr lang="fr-F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0,21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0,37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0,87</a:t>
                      </a:r>
                      <a:endParaRPr lang="fr-F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31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2019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0,16</a:t>
                      </a:r>
                      <a:endParaRPr lang="fr-F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0,03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0,19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1,47</a:t>
                      </a:r>
                      <a:endParaRPr lang="fr-F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31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2020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0,36</a:t>
                      </a:r>
                      <a:endParaRPr lang="fr-F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highlight>
                            <a:srgbClr val="FFFF00"/>
                          </a:highlight>
                        </a:rPr>
                        <a:t>0,39</a:t>
                      </a:r>
                      <a:endParaRPr lang="fr-F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highlight>
                            <a:srgbClr val="FFFF00"/>
                          </a:highlight>
                        </a:rPr>
                        <a:t>0,74</a:t>
                      </a:r>
                      <a:endParaRPr lang="fr-F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2,14</a:t>
                      </a:r>
                      <a:endParaRPr lang="fr-F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4932040" y="4654846"/>
            <a:ext cx="38884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dirty="0" smtClean="0"/>
          </a:p>
          <a:p>
            <a:r>
              <a:rPr lang="fr-FR" sz="1600" dirty="0" smtClean="0"/>
              <a:t>Pas d’herbicides:</a:t>
            </a:r>
          </a:p>
          <a:p>
            <a:r>
              <a:rPr lang="fr-FR" sz="1600" dirty="0" smtClean="0"/>
              <a:t>l’IFT </a:t>
            </a:r>
            <a:r>
              <a:rPr lang="fr-FR" sz="1600" dirty="0"/>
              <a:t>chimique déjà faible a encore été réduit de 73% notamment par une réduction du recours aux insecticides.</a:t>
            </a:r>
          </a:p>
        </p:txBody>
      </p:sp>
    </p:spTree>
    <p:extLst>
      <p:ext uri="{BB962C8B-B14F-4D97-AF65-F5344CB8AC3E}">
        <p14:creationId xmlns:p14="http://schemas.microsoft.com/office/powerpoint/2010/main" val="1077416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fr-FR" sz="3200" dirty="0"/>
              <a:t>H</a:t>
            </a:r>
            <a:r>
              <a:rPr lang="fr-FR" sz="3200" dirty="0" smtClean="0"/>
              <a:t>orticulture</a:t>
            </a:r>
            <a:endParaRPr lang="fr-FR" sz="32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CAE décembre 2023</a:t>
            </a:r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5940152" y="969011"/>
            <a:ext cx="295232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Plantes en pots</a:t>
            </a:r>
          </a:p>
          <a:p>
            <a:endParaRPr lang="fr-FR" sz="1600" dirty="0" smtClean="0"/>
          </a:p>
          <a:p>
            <a:r>
              <a:rPr lang="fr-FR" sz="1600" dirty="0" smtClean="0"/>
              <a:t>Baisse </a:t>
            </a:r>
            <a:r>
              <a:rPr lang="fr-FR" sz="1600" dirty="0"/>
              <a:t>de l’IFT insecticides (près de 40%) qui permet de faire baisser </a:t>
            </a:r>
            <a:r>
              <a:rPr lang="fr-FR" sz="1600" dirty="0" smtClean="0"/>
              <a:t>l’IFT chimique </a:t>
            </a:r>
            <a:r>
              <a:rPr lang="fr-FR" sz="1600" dirty="0"/>
              <a:t>de 28% remplacé par du </a:t>
            </a:r>
            <a:r>
              <a:rPr lang="fr-FR" sz="1600" dirty="0" err="1"/>
              <a:t>biocontrôle</a:t>
            </a:r>
            <a:r>
              <a:rPr lang="fr-FR" sz="1600" dirty="0"/>
              <a:t>. Les fongicides sont plus difficiles à substituer.</a:t>
            </a:r>
          </a:p>
          <a:p>
            <a:endParaRPr lang="fr-FR" dirty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3601854"/>
            <a:ext cx="4805809" cy="2581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5292081" y="3601854"/>
            <a:ext cx="36003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Fleurs coupées</a:t>
            </a:r>
          </a:p>
          <a:p>
            <a:endParaRPr lang="fr-FR" sz="1600" dirty="0"/>
          </a:p>
          <a:p>
            <a:r>
              <a:rPr lang="fr-FR" sz="1600" dirty="0" smtClean="0"/>
              <a:t>Le </a:t>
            </a:r>
            <a:r>
              <a:rPr lang="fr-FR" sz="1600" dirty="0"/>
              <a:t>recours aux herbicides a pratiquement </a:t>
            </a:r>
            <a:r>
              <a:rPr lang="fr-FR" sz="1600" dirty="0" smtClean="0"/>
              <a:t>disparu,  </a:t>
            </a:r>
            <a:r>
              <a:rPr lang="fr-FR" sz="1600" dirty="0"/>
              <a:t>celui aux insecticides a fortement diminué</a:t>
            </a:r>
            <a:r>
              <a:rPr lang="fr-FR" sz="1600" dirty="0" smtClean="0"/>
              <a:t>.</a:t>
            </a:r>
          </a:p>
          <a:p>
            <a:r>
              <a:rPr lang="fr-FR" sz="1600" dirty="0" smtClean="0"/>
              <a:t>Un changement de production a dû être fait la deuxième période</a:t>
            </a:r>
            <a:endParaRPr lang="fr-FR" sz="1600" dirty="0"/>
          </a:p>
          <a:p>
            <a:r>
              <a:rPr lang="fr-FR" sz="1600" dirty="0" smtClean="0"/>
              <a:t>L’IFT </a:t>
            </a:r>
            <a:r>
              <a:rPr lang="fr-FR" sz="1600" dirty="0" err="1" smtClean="0"/>
              <a:t>chimiquesest</a:t>
            </a:r>
            <a:r>
              <a:rPr lang="fr-FR" sz="1600" dirty="0" smtClean="0"/>
              <a:t> </a:t>
            </a:r>
            <a:r>
              <a:rPr lang="fr-FR" sz="1600" dirty="0"/>
              <a:t>très </a:t>
            </a:r>
            <a:r>
              <a:rPr lang="fr-FR" sz="1600" dirty="0" smtClean="0"/>
              <a:t>liée aux </a:t>
            </a:r>
            <a:r>
              <a:rPr lang="fr-FR" sz="1600" dirty="0"/>
              <a:t>fongicides.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620688"/>
            <a:ext cx="8712968" cy="5505475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      </a:t>
            </a:r>
            <a:endParaRPr lang="fr-FR" dirty="0"/>
          </a:p>
        </p:txBody>
      </p:sp>
      <p:graphicFrame>
        <p:nvGraphicFramePr>
          <p:cNvPr id="9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4601960"/>
              </p:ext>
            </p:extLst>
          </p:nvPr>
        </p:nvGraphicFramePr>
        <p:xfrm>
          <a:off x="323527" y="1124744"/>
          <a:ext cx="4805809" cy="2385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2712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fr-FR" sz="3200" dirty="0" smtClean="0"/>
              <a:t>Grandes cultures</a:t>
            </a:r>
            <a:endParaRPr lang="fr-FR" sz="32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CAE décembre 2023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C6A9-4189-4C6C-8D03-48E44689DEC8}" type="slidenum">
              <a:rPr lang="fr-FR" smtClean="0"/>
              <a:t>13</a:t>
            </a:fld>
            <a:endParaRPr lang="fr-FR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45" y="1052736"/>
            <a:ext cx="4970520" cy="2832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5292080" y="1412776"/>
            <a:ext cx="32918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IFT de départ bas mais baisse d’IFT chimique de 78%</a:t>
            </a:r>
          </a:p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763688" y="4729163"/>
            <a:ext cx="21389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IFT </a:t>
            </a:r>
            <a:r>
              <a:rPr lang="fr-FR" dirty="0"/>
              <a:t>fongicides </a:t>
            </a:r>
            <a:endParaRPr lang="fr-FR" dirty="0" smtClean="0"/>
          </a:p>
          <a:p>
            <a:r>
              <a:rPr lang="fr-FR" dirty="0" smtClean="0"/>
              <a:t>depuis leur présence</a:t>
            </a:r>
          </a:p>
          <a:p>
            <a:r>
              <a:rPr lang="fr-FR" dirty="0" smtClean="0"/>
              <a:t>dans </a:t>
            </a:r>
            <a:r>
              <a:rPr lang="fr-FR" dirty="0"/>
              <a:t>le réseau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829" y="3933646"/>
            <a:ext cx="4472923" cy="2514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5014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BILAN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908720"/>
            <a:ext cx="8496944" cy="5760640"/>
          </a:xfrm>
        </p:spPr>
        <p:txBody>
          <a:bodyPr>
            <a:normAutofit fontScale="85000" lnSpcReduction="20000"/>
          </a:bodyPr>
          <a:lstStyle/>
          <a:p>
            <a:r>
              <a:rPr lang="fr-FR" sz="2400" dirty="0" smtClean="0"/>
              <a:t>La plupart des groupes ont atteint leurs objectifs, l’IFT chimique étant pour partie remplacé par du </a:t>
            </a:r>
            <a:r>
              <a:rPr lang="fr-FR" sz="2400" dirty="0" err="1" smtClean="0"/>
              <a:t>biocontrôle</a:t>
            </a:r>
            <a:r>
              <a:rPr lang="fr-FR" sz="2400" dirty="0"/>
              <a:t>; Les CMR ont fortement diminué dans toutes les </a:t>
            </a:r>
            <a:r>
              <a:rPr lang="fr-FR" sz="2400" dirty="0" err="1" smtClean="0"/>
              <a:t>filières.La</a:t>
            </a:r>
            <a:r>
              <a:rPr lang="fr-FR" sz="2400" dirty="0" smtClean="0"/>
              <a:t> </a:t>
            </a:r>
            <a:r>
              <a:rPr lang="fr-FR" sz="2400" dirty="0"/>
              <a:t>réduction de 50% est atteinte pour la plupart des groupes</a:t>
            </a:r>
            <a:r>
              <a:rPr lang="fr-FR" sz="2400" dirty="0" smtClean="0"/>
              <a:t>.</a:t>
            </a:r>
          </a:p>
          <a:p>
            <a:r>
              <a:rPr lang="fr-FR" sz="2400" dirty="0" smtClean="0"/>
              <a:t>Pour les groupes qui ont démarré en 2015 les évolutions suivent celles des premiers groupes et confirment donc les évolutions et transferts  de pratiques vers les nouveaux agriculteurs;</a:t>
            </a:r>
          </a:p>
          <a:p>
            <a:r>
              <a:rPr lang="fr-FR" sz="2400" dirty="0" smtClean="0"/>
              <a:t>Les herbicides ne représentent qu’une petite part de l’IFT dans l’ensemble des filières; ils ont complètement disparus   dans certaines  les changements de pratiques;</a:t>
            </a:r>
          </a:p>
          <a:p>
            <a:r>
              <a:rPr lang="fr-FR" sz="2400" dirty="0" smtClean="0"/>
              <a:t>Il semble que certains seuils restent difficiles à franchir concernant: un IFT inférieur à 1 en maraîchage, les traitements en grandes cultures en l »absence de méthodes alternatives, en horticulture et fruits à pépins exigeantes en caractéristiques esthétiques,  les traitements fongicides en viticulture les années à forte pression (2018), ce qui n’empêche pas la réduction par les nouvelles pratiques les années suivantes;</a:t>
            </a:r>
          </a:p>
          <a:p>
            <a:r>
              <a:rPr lang="fr-FR" sz="2400" dirty="0" smtClean="0"/>
              <a:t>En arboriculture les résultats diffèrent donc selon les productions et en fonction de l’IFT de départ. </a:t>
            </a:r>
            <a:r>
              <a:rPr lang="fr-FR" sz="2400" dirty="0"/>
              <a:t>T</a:t>
            </a:r>
            <a:r>
              <a:rPr lang="fr-FR" sz="2400" dirty="0" smtClean="0"/>
              <a:t>out en ayant été fortement réduit  l’ITF chimique est très faible en oléiculture et baisse régulièrement; il arrive aux alentours de 4 pour les fruits à pépins et de 10 pour les pêches.</a:t>
            </a:r>
          </a:p>
          <a:p>
            <a:pPr marL="0" indent="0">
              <a:buNone/>
            </a:pPr>
            <a:endParaRPr lang="fr-FR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CAE décembre 2023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C6A9-4189-4C6C-8D03-48E44689DEC8}" type="slidenum">
              <a:rPr lang="fr-FR" b="1" smtClean="0"/>
              <a:t>14</a:t>
            </a:fld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249141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Merci de votre attention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CAE décembre 2023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C6A9-4189-4C6C-8D03-48E44689DEC8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0101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432048"/>
          </a:xfrm>
        </p:spPr>
        <p:txBody>
          <a:bodyPr>
            <a:normAutofit fontScale="90000"/>
          </a:bodyPr>
          <a:lstStyle/>
          <a:p>
            <a:r>
              <a:rPr lang="fr-FR" sz="3600" dirty="0" smtClean="0"/>
              <a:t>Engagements dans le dispositif</a:t>
            </a:r>
            <a:endParaRPr lang="fr-FR" sz="3600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5686983"/>
              </p:ext>
            </p:extLst>
          </p:nvPr>
        </p:nvGraphicFramePr>
        <p:xfrm>
          <a:off x="323528" y="620687"/>
          <a:ext cx="8712968" cy="5638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9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401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4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1053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0559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645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</a:tblGrid>
              <a:tr h="504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</a:rPr>
                        <a:t>réseau</a:t>
                      </a:r>
                      <a:endParaRPr lang="fr-FR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porteur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2009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2010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2011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2012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2013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2014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2015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R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2016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2017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2018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2019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2020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2021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R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2022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2023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</a:rPr>
                        <a:t>viticulture Châteauneuf du Pape</a:t>
                      </a:r>
                      <a:endParaRPr lang="fr-FR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CA 84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x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8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</a:rPr>
                        <a:t>verger à pépins Basse-Durance</a:t>
                      </a:r>
                      <a:endParaRPr lang="fr-FR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GRCETA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</a:rPr>
                        <a:t>réseau pêches</a:t>
                      </a:r>
                      <a:endParaRPr lang="fr-FR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GRCETA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</a:rPr>
                        <a:t>culture de l'olive Côte d'Azur</a:t>
                      </a:r>
                      <a:endParaRPr lang="fr-FR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CA 06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</a:rPr>
                        <a:t>grandes cultures au sec et PAPAM</a:t>
                      </a:r>
                      <a:endParaRPr lang="fr-FR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CA 04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</a:rPr>
                        <a:t>légumes plein champs sous-tunnel</a:t>
                      </a:r>
                      <a:endParaRPr lang="fr-FR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CA 13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</a:rPr>
                        <a:t>vignoble varois </a:t>
                      </a:r>
                      <a:endParaRPr lang="fr-FR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CA 83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</a:rPr>
                        <a:t>viticulture Côtes du Rhône</a:t>
                      </a:r>
                      <a:endParaRPr lang="fr-FR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CAPL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10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</a:rPr>
                        <a:t>arboriculture pommes</a:t>
                      </a:r>
                      <a:endParaRPr lang="fr-FR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 err="1">
                          <a:effectLst/>
                        </a:rPr>
                        <a:t>Raison'Alpes</a:t>
                      </a:r>
                      <a:r>
                        <a:rPr lang="fr-FR" sz="1000" dirty="0">
                          <a:effectLst/>
                        </a:rPr>
                        <a:t>/</a:t>
                      </a:r>
                      <a:r>
                        <a:rPr lang="fr-FR" sz="1000" dirty="0" err="1">
                          <a:effectLst/>
                        </a:rPr>
                        <a:t>Duransia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5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</a:rPr>
                        <a:t>pommes Alpes</a:t>
                      </a:r>
                      <a:endParaRPr lang="fr-FR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CA 05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94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</a:rPr>
                        <a:t> fleurs coupées </a:t>
                      </a:r>
                      <a:endParaRPr lang="fr-FR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CA 83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</a:rPr>
                        <a:t> plantes en pots</a:t>
                      </a:r>
                      <a:endParaRPr lang="fr-FR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CA 06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01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</a:rPr>
                        <a:t>raisins de table</a:t>
                      </a:r>
                      <a:endParaRPr lang="fr-FR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CA 84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</a:rPr>
                        <a:t>grandes cultures irriguées</a:t>
                      </a:r>
                      <a:endParaRPr lang="fr-FR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CA 04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1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</a:rPr>
                        <a:t>viticulture Sainte Victoire</a:t>
                      </a:r>
                      <a:endParaRPr lang="fr-FR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Association Ste Victoire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</a:rPr>
                        <a:t>maraîchage AB plein champs </a:t>
                      </a:r>
                      <a:endParaRPr lang="fr-FR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CIVAM bio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</a:rPr>
                        <a:t>Oléiculture Var</a:t>
                      </a:r>
                      <a:endParaRPr lang="fr-FR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CA 83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25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</a:rPr>
                        <a:t>Maraîchage Var</a:t>
                      </a:r>
                      <a:endParaRPr lang="fr-FR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CA 83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1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</a:rPr>
                        <a:t> fleurs coupées </a:t>
                      </a:r>
                      <a:endParaRPr lang="fr-FR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SCRADH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0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</a:rPr>
                        <a:t>riziculture</a:t>
                      </a:r>
                      <a:endParaRPr lang="fr-FR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CA 13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0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</a:rPr>
                        <a:t>maraîchage</a:t>
                      </a:r>
                      <a:endParaRPr lang="fr-FR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CA 13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78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</a:rPr>
                        <a:t>Total groupes</a:t>
                      </a:r>
                      <a:endParaRPr lang="fr-FR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</a:rPr>
                        <a:t> </a:t>
                      </a:r>
                      <a:endParaRPr lang="fr-FR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</a:rPr>
                        <a:t>1</a:t>
                      </a:r>
                      <a:endParaRPr lang="fr-FR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</a:rPr>
                        <a:t>5</a:t>
                      </a:r>
                      <a:endParaRPr lang="fr-FR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</a:rPr>
                        <a:t>15</a:t>
                      </a:r>
                      <a:endParaRPr lang="fr-FR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</a:rPr>
                        <a:t>14</a:t>
                      </a:r>
                      <a:endParaRPr lang="fr-FR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</a:rPr>
                        <a:t> </a:t>
                      </a:r>
                      <a:endParaRPr lang="fr-FR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</a:rPr>
                        <a:t>15</a:t>
                      </a:r>
                      <a:endParaRPr lang="fr-FR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</a:rPr>
                        <a:t>16</a:t>
                      </a:r>
                      <a:endParaRPr lang="fr-FR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</a:rPr>
                        <a:t>13</a:t>
                      </a:r>
                      <a:endParaRPr lang="fr-FR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98" marR="400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CAE décembre 2023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C6A9-4189-4C6C-8D03-48E44689DEC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5113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fr-FR" sz="3600" dirty="0" smtClean="0"/>
              <a:t>Types de données disponibles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836712"/>
            <a:ext cx="8712968" cy="5760640"/>
          </a:xfrm>
        </p:spPr>
        <p:txBody>
          <a:bodyPr>
            <a:noAutofit/>
          </a:bodyPr>
          <a:lstStyle/>
          <a:p>
            <a:r>
              <a:rPr lang="fr-FR" sz="2800" dirty="0" smtClean="0"/>
              <a:t>Données brutes de  chaque exploitation chaque année à partir des dossiers « groupes » mis à jour par les IR: </a:t>
            </a:r>
            <a:r>
              <a:rPr lang="fr-FR" sz="2800" i="1" dirty="0" smtClean="0"/>
              <a:t>permettent de voir les évolutions de chaque groupe par période et par ancienneté sur un territoire « homogène » animé par un IR et par production</a:t>
            </a:r>
          </a:p>
          <a:p>
            <a:r>
              <a:rPr lang="fr-FR" sz="2800" dirty="0" smtClean="0"/>
              <a:t>Données fournies par la Cellule d’Animation Nationale (CAN) lissées sur trois ans pour la période 2015 à 2023 pour certaines exploitations: </a:t>
            </a:r>
            <a:r>
              <a:rPr lang="fr-FR" sz="2800" i="1" dirty="0" smtClean="0"/>
              <a:t>complètent les données précédentes pour 2021 à 2023 lorsqu’elles existent</a:t>
            </a:r>
            <a:endParaRPr lang="fr-FR" sz="2800" dirty="0" smtClean="0"/>
          </a:p>
          <a:p>
            <a:r>
              <a:rPr lang="fr-FR" sz="2800" dirty="0" smtClean="0"/>
              <a:t>Données synthétisées issues de « DEPHY graph » outil développé par la CAN depuis le début du Plan </a:t>
            </a:r>
            <a:r>
              <a:rPr lang="fr-FR" sz="2800" dirty="0" err="1" smtClean="0"/>
              <a:t>Ecophyto</a:t>
            </a:r>
            <a:r>
              <a:rPr lang="fr-FR" sz="2800" dirty="0" smtClean="0"/>
              <a:t>: </a:t>
            </a:r>
            <a:r>
              <a:rPr lang="fr-FR" sz="2800" i="1" dirty="0" smtClean="0"/>
              <a:t>évolution par filière en PACA</a:t>
            </a:r>
            <a:endParaRPr lang="fr-FR" sz="2800" i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CAE décembre 2023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C6A9-4189-4C6C-8D03-48E44689DEC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060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fr-FR" sz="2700" dirty="0" smtClean="0"/>
              <a:t>Evolutions IFT toutes productions arboriculture confondues en fonction du nombre d’années dans le réseau (</a:t>
            </a:r>
            <a:r>
              <a:rPr lang="fr-FR" sz="2700" dirty="0" err="1" smtClean="0"/>
              <a:t>Déphy</a:t>
            </a:r>
            <a:r>
              <a:rPr lang="fr-FR" sz="2700" dirty="0" smtClean="0"/>
              <a:t> graph)</a:t>
            </a:r>
            <a:r>
              <a:rPr lang="fr-FR" sz="3200" dirty="0" smtClean="0"/>
              <a:t/>
            </a:r>
            <a:br>
              <a:rPr lang="fr-FR" sz="3200" dirty="0" smtClean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624" y="764704"/>
            <a:ext cx="9002872" cy="5760640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            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CAE décembre 2023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C6A9-4189-4C6C-8D03-48E44689DEC8}" type="slidenum">
              <a:rPr lang="fr-FR" smtClean="0"/>
              <a:t>4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346453" y="945638"/>
            <a:ext cx="3491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 </a:t>
            </a:r>
            <a:r>
              <a:rPr lang="fr-FR" dirty="0"/>
              <a:t>IFT </a:t>
            </a:r>
            <a:r>
              <a:rPr lang="fr-FR" dirty="0" smtClean="0"/>
              <a:t>chimique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" y="1268804"/>
            <a:ext cx="4534159" cy="2423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4722262" y="945638"/>
            <a:ext cx="3306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IFT </a:t>
            </a:r>
            <a:r>
              <a:rPr lang="fr-FR" dirty="0" err="1" smtClean="0"/>
              <a:t>Biocontrôle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319" y="1268804"/>
            <a:ext cx="4617181" cy="2381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33624" y="3905923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IFT insecticides</a:t>
            </a:r>
            <a:endParaRPr lang="fr-F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772" y="4150463"/>
            <a:ext cx="4209204" cy="2487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4979364" y="3781131"/>
            <a:ext cx="3639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Arboriculture</a:t>
            </a:r>
            <a:r>
              <a:rPr lang="fr-FR" dirty="0"/>
              <a:t> : IFT </a:t>
            </a:r>
            <a:r>
              <a:rPr lang="fr-FR" dirty="0" smtClean="0"/>
              <a:t>CMR</a:t>
            </a:r>
            <a:endParaRPr lang="fr-F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262" y="4141629"/>
            <a:ext cx="4250288" cy="2355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3110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Evolutions  arboriculture par groupe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1061200"/>
              </p:ext>
            </p:extLst>
          </p:nvPr>
        </p:nvGraphicFramePr>
        <p:xfrm>
          <a:off x="755575" y="908719"/>
          <a:ext cx="7848872" cy="38823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33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9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9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9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33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33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315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production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période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IFT chimique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Point zéro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IFT chimique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Point final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Réduction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8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Fruits</a:t>
                      </a:r>
                      <a:r>
                        <a:rPr lang="fr-FR" sz="1600" baseline="0" dirty="0" smtClean="0">
                          <a:effectLst/>
                        </a:rPr>
                        <a:t> pépins</a:t>
                      </a:r>
                      <a:r>
                        <a:rPr lang="fr-FR" sz="1600" dirty="0" smtClean="0">
                          <a:effectLst/>
                        </a:rPr>
                        <a:t> </a:t>
                      </a:r>
                      <a:r>
                        <a:rPr lang="fr-FR" sz="1600" dirty="0">
                          <a:effectLst/>
                        </a:rPr>
                        <a:t>groupe historique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Pommes poires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2010-2020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23,65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4,19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</a:rPr>
                        <a:t>82%</a:t>
                      </a:r>
                      <a:endParaRPr lang="fr-FR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Fruits</a:t>
                      </a:r>
                      <a:r>
                        <a:rPr lang="fr-FR" sz="1600" baseline="0" dirty="0" smtClean="0">
                          <a:effectLst/>
                        </a:rPr>
                        <a:t> pépins</a:t>
                      </a:r>
                      <a:r>
                        <a:rPr lang="fr-FR" sz="1600" dirty="0" smtClean="0">
                          <a:effectLst/>
                        </a:rPr>
                        <a:t> </a:t>
                      </a:r>
                      <a:r>
                        <a:rPr lang="fr-FR" sz="1600" dirty="0">
                          <a:effectLst/>
                        </a:rPr>
                        <a:t>groupe complet 2015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2015-2020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12,41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4,71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62%</a:t>
                      </a:r>
                      <a:endParaRPr lang="fr-F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8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Pommes CA </a:t>
                      </a:r>
                      <a:r>
                        <a:rPr lang="fr-FR" sz="1600" dirty="0">
                          <a:effectLst/>
                        </a:rPr>
                        <a:t>05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pommes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2010-2020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34,22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13,90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60%</a:t>
                      </a:r>
                      <a:endParaRPr lang="fr-F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8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+mn-lt"/>
                          <a:ea typeface="+mn-ea"/>
                        </a:rPr>
                        <a:t>Pommes</a:t>
                      </a:r>
                      <a:r>
                        <a:rPr lang="fr-FR" sz="160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fr-FR" sz="1600" baseline="0" dirty="0" err="1" smtClean="0">
                          <a:effectLst/>
                          <a:latin typeface="+mn-lt"/>
                          <a:ea typeface="+mn-ea"/>
                        </a:rPr>
                        <a:t>Duranse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pommes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2010-2015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38,40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31,34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19%</a:t>
                      </a:r>
                      <a:endParaRPr lang="fr-F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8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Pêches groupe 2010-2015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pêches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2010-2015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28,55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25,23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12%</a:t>
                      </a:r>
                      <a:endParaRPr lang="fr-F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28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Pêches groupe 2015-2020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2016-2023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25,07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18,29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27%</a:t>
                      </a:r>
                      <a:endParaRPr lang="fr-F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28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Oléiculture 06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olives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2010-2015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3,63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1,82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50%</a:t>
                      </a:r>
                      <a:endParaRPr lang="fr-F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8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Oléiculture 83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2015-2020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6,16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1,78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71%</a:t>
                      </a:r>
                      <a:endParaRPr lang="fr-F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CAE décembre 2023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C6A9-4189-4C6C-8D03-48E44689DEC8}" type="slidenum">
              <a:rPr lang="fr-FR" smtClean="0"/>
              <a:t>5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51521" y="5040574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Les premières années on part d’un IFT supérieur à </a:t>
            </a:r>
            <a:r>
              <a:rPr lang="fr-FR" dirty="0" smtClean="0"/>
              <a:t>20 (fongicides et insecticides) sauf olive</a:t>
            </a:r>
            <a:endParaRPr lang="fr-FR" dirty="0"/>
          </a:p>
          <a:p>
            <a:r>
              <a:rPr lang="fr-FR" dirty="0" smtClean="0"/>
              <a:t>Les </a:t>
            </a:r>
            <a:r>
              <a:rPr lang="fr-FR" dirty="0"/>
              <a:t>IFT les plus élevés sont sur les pêches mais une diminution est visible en fonction </a:t>
            </a:r>
            <a:r>
              <a:rPr lang="fr-FR" dirty="0" smtClean="0"/>
              <a:t>du</a:t>
            </a:r>
          </a:p>
          <a:p>
            <a:r>
              <a:rPr lang="fr-FR" dirty="0" smtClean="0"/>
              <a:t> temps. Le groupe 2015-2020 avait bénéficié des avancée du groupe précédent. Toutefois mais </a:t>
            </a:r>
            <a:r>
              <a:rPr lang="fr-FR" dirty="0"/>
              <a:t>l’IFT le plus bas </a:t>
            </a:r>
            <a:r>
              <a:rPr lang="fr-FR" dirty="0" smtClean="0"/>
              <a:t>pour les pêches reste </a:t>
            </a:r>
            <a:r>
              <a:rPr lang="fr-FR" dirty="0"/>
              <a:t>à 18,29.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0918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fr-FR" sz="3200" dirty="0" smtClean="0"/>
              <a:t>Exemples pommes-poires/ olives</a:t>
            </a:r>
            <a:endParaRPr lang="fr-FR" sz="32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CAE décembre 2023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C6A9-4189-4C6C-8D03-48E44689DEC8}" type="slidenum">
              <a:rPr lang="fr-FR" smtClean="0"/>
              <a:t>6</a:t>
            </a:fld>
            <a:endParaRPr lang="fr-F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80728"/>
            <a:ext cx="5762958" cy="2927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909183"/>
            <a:ext cx="4591050" cy="2402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467545" y="4233311"/>
            <a:ext cx="29523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Moyenne fongicides qui </a:t>
            </a:r>
            <a:r>
              <a:rPr lang="fr-FR" dirty="0"/>
              <a:t>diminue de 38% sur la période. L’IFT insecticides est bas dès le départ et le reste (0,12 la dernière année) grâce au traitement à l’argile.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932040" y="1437006"/>
            <a:ext cx="32228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Baisse IFT chimique de 23.65 à 4.19 </a:t>
            </a:r>
            <a:r>
              <a:rPr lang="fr-FR" dirty="0" smtClean="0"/>
              <a:t>soit de </a:t>
            </a:r>
            <a:r>
              <a:rPr lang="fr-FR" dirty="0"/>
              <a:t>80% </a:t>
            </a:r>
            <a:r>
              <a:rPr lang="fr-FR" dirty="0" smtClean="0"/>
              <a:t> liés à la baisse </a:t>
            </a:r>
            <a:r>
              <a:rPr lang="fr-FR" dirty="0"/>
              <a:t>fongicides et </a:t>
            </a:r>
            <a:r>
              <a:rPr lang="fr-FR" dirty="0" smtClean="0"/>
              <a:t>insecticides </a:t>
            </a:r>
            <a:r>
              <a:rPr lang="fr-FR" dirty="0"/>
              <a:t>avec substitution par du </a:t>
            </a:r>
            <a:r>
              <a:rPr lang="fr-FR" dirty="0" err="1"/>
              <a:t>biocontrôle</a:t>
            </a:r>
            <a:r>
              <a:rPr lang="fr-FR" dirty="0"/>
              <a:t> (de 5.87 à 17,42)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4992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Évolutions groupes viticulture</a:t>
            </a:r>
            <a:br>
              <a:rPr lang="fr-FR" dirty="0" smtClean="0"/>
            </a:b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6457485"/>
              </p:ext>
            </p:extLst>
          </p:nvPr>
        </p:nvGraphicFramePr>
        <p:xfrm>
          <a:off x="755576" y="842296"/>
          <a:ext cx="7632847" cy="31868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5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1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1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4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50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50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77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production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période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IFT chimique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Point zéro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IFT chimique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Point final</a:t>
                      </a:r>
                      <a:endParaRPr lang="fr-F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Times New Roman"/>
                          <a:ea typeface="Times New Roman"/>
                        </a:rPr>
                        <a:t>Baisse IFT chimique%</a:t>
                      </a:r>
                      <a:endParaRPr lang="fr-F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Ste Victoire groupe historique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vin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2010-2022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9,10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1,78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Times New Roman"/>
                          <a:ea typeface="Times New Roman"/>
                        </a:rPr>
                        <a:t>81%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Ste Victoire groupe complet 2015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2015-2022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4,39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2.43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+mn-lt"/>
                          <a:ea typeface="Times New Roman"/>
                        </a:rPr>
                        <a:t>45%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</a:rPr>
                        <a:t>Viti</a:t>
                      </a:r>
                      <a:r>
                        <a:rPr lang="fr-FR" sz="1400" dirty="0">
                          <a:effectLst/>
                        </a:rPr>
                        <a:t> 84 groupe historique</a:t>
                      </a:r>
                      <a:endParaRPr lang="fr-F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2009-2020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9,44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5,74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+mn-lt"/>
                          <a:ea typeface="Times New Roman"/>
                        </a:rPr>
                        <a:t>40%</a:t>
                      </a:r>
                      <a:endParaRPr lang="fr-FR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Viti 84 nouveau groupe complet 2020 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2020-2022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5,80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3,73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+mn-lt"/>
                          <a:ea typeface="Times New Roman"/>
                        </a:rPr>
                        <a:t>36%</a:t>
                      </a:r>
                      <a:endParaRPr lang="fr-FR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Viti 83 groupe historique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2010-2020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12,16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4,65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+mn-lt"/>
                          <a:ea typeface="Times New Roman"/>
                        </a:rPr>
                        <a:t>62%</a:t>
                      </a:r>
                      <a:endParaRPr lang="fr-FR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</a:rPr>
                        <a:t>Viti</a:t>
                      </a:r>
                      <a:r>
                        <a:rPr lang="fr-FR" sz="1400" dirty="0">
                          <a:effectLst/>
                        </a:rPr>
                        <a:t> 83 groupe complet </a:t>
                      </a:r>
                      <a:r>
                        <a:rPr lang="fr-FR" sz="1400" dirty="0" smtClean="0">
                          <a:effectLst/>
                        </a:rPr>
                        <a:t>2016</a:t>
                      </a:r>
                      <a:endParaRPr lang="fr-F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2016-2023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5,79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3,57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+mn-lt"/>
                          <a:ea typeface="Times New Roman"/>
                        </a:rPr>
                        <a:t>39%</a:t>
                      </a:r>
                      <a:endParaRPr lang="fr-FR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raisins groupe historique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Raisins de table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2010-2020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18,07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7,83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+mn-lt"/>
                          <a:ea typeface="Times New Roman"/>
                        </a:rPr>
                        <a:t>57%</a:t>
                      </a:r>
                      <a:endParaRPr lang="fr-FR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8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raisins groupe complet </a:t>
                      </a:r>
                      <a:r>
                        <a:rPr lang="fr-FR" sz="1400" dirty="0" smtClean="0">
                          <a:effectLst/>
                        </a:rPr>
                        <a:t>2016</a:t>
                      </a:r>
                      <a:endParaRPr lang="fr-F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2016-2022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10,35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5,74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+mn-lt"/>
                          <a:ea typeface="Times New Roman"/>
                        </a:rPr>
                        <a:t>45%</a:t>
                      </a:r>
                      <a:endParaRPr lang="fr-FR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CAE décembre 2023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C6A9-4189-4C6C-8D03-48E44689DEC8}" type="slidenum">
              <a:rPr lang="fr-FR" smtClean="0"/>
              <a:t>7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539552" y="4352037"/>
            <a:ext cx="83529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Baisses </a:t>
            </a:r>
            <a:r>
              <a:rPr lang="fr-FR" dirty="0"/>
              <a:t>comparables pour les trois groupes vins de cuve qui ont atteint les objectifs</a:t>
            </a:r>
          </a:p>
          <a:p>
            <a:r>
              <a:rPr lang="fr-FR" dirty="0"/>
              <a:t>En 2010 les IFT chimiques sont proches de 10 pour les vignobles de cuve et 18 pour les vignes à raisins de table.</a:t>
            </a:r>
          </a:p>
          <a:p>
            <a:r>
              <a:rPr lang="fr-FR" dirty="0"/>
              <a:t>En 2015 les IFT sont divisés par 2 puis diminuent encore jusqu’en 2022, le minimum atteint étant 1.78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243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r>
              <a:rPr lang="fr-FR" sz="3200" dirty="0"/>
              <a:t>Évolutions groupes viticulture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CAE décembre 2023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C6A9-4189-4C6C-8D03-48E44689DEC8}" type="slidenum">
              <a:rPr lang="fr-FR" smtClean="0"/>
              <a:t>8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51520" y="2852936"/>
            <a:ext cx="331236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Arrêt complet des herbicides et </a:t>
            </a:r>
            <a:r>
              <a:rPr lang="fr-FR" sz="1400" dirty="0" smtClean="0"/>
              <a:t>baisse de </a:t>
            </a:r>
            <a:r>
              <a:rPr lang="fr-FR" sz="1400" dirty="0"/>
              <a:t>89% des fongicides malgré un pic en </a:t>
            </a:r>
            <a:r>
              <a:rPr lang="fr-FR" sz="1400" dirty="0" smtClean="0"/>
              <a:t>2018. </a:t>
            </a:r>
            <a:r>
              <a:rPr lang="fr-FR" sz="1400" dirty="0"/>
              <a:t>Utilisation du </a:t>
            </a:r>
            <a:r>
              <a:rPr lang="fr-FR" sz="1400" dirty="0" err="1"/>
              <a:t>biocontrôle</a:t>
            </a:r>
            <a:r>
              <a:rPr lang="fr-FR" sz="1400" dirty="0"/>
              <a:t> mais à 20% seulement de l’IFT chimique.</a:t>
            </a:r>
          </a:p>
          <a:p>
            <a:endParaRPr lang="fr-F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836712"/>
            <a:ext cx="4771286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4211960" y="2852936"/>
            <a:ext cx="460851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L’un des groupes les plus anciens avec peu de changements dans les membres ce qui permet une longue série de moyenne. L’IFT chimique a baissé de 40% avec substitution par du </a:t>
            </a:r>
            <a:r>
              <a:rPr lang="fr-FR" sz="1400" dirty="0" err="1"/>
              <a:t>biocontrôle</a:t>
            </a:r>
            <a:r>
              <a:rPr lang="fr-FR" sz="1400" dirty="0"/>
              <a:t> qui est multiplié par quatre.</a:t>
            </a:r>
          </a:p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521" y="5780980"/>
            <a:ext cx="3744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Très peu d’insecticides, l’IFT chimique est essentiellement dû aux fongicides</a:t>
            </a:r>
            <a:r>
              <a:rPr lang="fr-FR" sz="1400" dirty="0">
                <a:solidFill>
                  <a:srgbClr val="FF0000"/>
                </a:solidFill>
              </a:rPr>
              <a:t> </a:t>
            </a:r>
            <a:r>
              <a:rPr lang="fr-FR" sz="1400" b="1" dirty="0">
                <a:solidFill>
                  <a:srgbClr val="FF0000"/>
                </a:solidFill>
              </a:rPr>
              <a:t>avec pic en 2018</a:t>
            </a:r>
            <a:r>
              <a:rPr lang="fr-FR" sz="1400" dirty="0">
                <a:solidFill>
                  <a:srgbClr val="FF0000"/>
                </a:solidFill>
              </a:rPr>
              <a:t> </a:t>
            </a:r>
            <a:r>
              <a:rPr lang="fr-FR" sz="1400" dirty="0" smtClean="0">
                <a:solidFill>
                  <a:srgbClr val="FF0000"/>
                </a:solidFill>
              </a:rPr>
              <a:t> </a:t>
            </a:r>
            <a:r>
              <a:rPr lang="fr-FR" sz="1400" dirty="0" smtClean="0"/>
              <a:t>comme pour les autres groupes, mais </a:t>
            </a:r>
            <a:r>
              <a:rPr lang="fr-FR" sz="1400" dirty="0"/>
              <a:t>restant toutefois bien diminué en 2020.</a:t>
            </a: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809717"/>
            <a:ext cx="4392488" cy="2036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4605934" y="5944455"/>
            <a:ext cx="31133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Diminution de plus de 50% IFT chimique</a:t>
            </a:r>
          </a:p>
        </p:txBody>
      </p:sp>
      <p:graphicFrame>
        <p:nvGraphicFramePr>
          <p:cNvPr id="17" name="Espace réservé du contenu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8520632"/>
              </p:ext>
            </p:extLst>
          </p:nvPr>
        </p:nvGraphicFramePr>
        <p:xfrm>
          <a:off x="221968" y="927501"/>
          <a:ext cx="3960440" cy="1834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63" y="3986735"/>
            <a:ext cx="4046498" cy="1794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4038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 smtClean="0"/>
              <a:t> IFT CMR viticulture </a:t>
            </a:r>
            <a:r>
              <a:rPr lang="fr-FR" sz="3200" dirty="0"/>
              <a:t>en fonction du nombre d’années dans le réseau (</a:t>
            </a:r>
            <a:r>
              <a:rPr lang="fr-FR" sz="3200" dirty="0" err="1"/>
              <a:t>Déphy</a:t>
            </a:r>
            <a:r>
              <a:rPr lang="fr-FR" sz="3200" dirty="0"/>
              <a:t> graph)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CAE décembre 2023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C6A9-4189-4C6C-8D03-48E44689DEC8}" type="slidenum">
              <a:rPr lang="fr-FR" smtClean="0"/>
              <a:t>9</a:t>
            </a:fld>
            <a:endParaRPr lang="fr-F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32165"/>
            <a:ext cx="7200800" cy="4462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21266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5814</TotalTime>
  <Words>1574</Words>
  <Application>Microsoft Office PowerPoint</Application>
  <PresentationFormat>Affichage à l'écran (4:3)</PresentationFormat>
  <Paragraphs>584</Paragraphs>
  <Slides>15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Thème Office</vt:lpstr>
      <vt:lpstr> Les groupes DEPHY  en Provence Alpes Côte d’Azur   </vt:lpstr>
      <vt:lpstr>Engagements dans le dispositif</vt:lpstr>
      <vt:lpstr>Types de données disponibles</vt:lpstr>
      <vt:lpstr> Evolutions IFT toutes productions arboriculture confondues en fonction du nombre d’années dans le réseau (Déphy graph) </vt:lpstr>
      <vt:lpstr> Evolutions  arboriculture par groupe </vt:lpstr>
      <vt:lpstr>Exemples pommes-poires/ olives</vt:lpstr>
      <vt:lpstr> Évolutions groupes viticulture </vt:lpstr>
      <vt:lpstr>Évolutions groupes viticulture</vt:lpstr>
      <vt:lpstr> IFT CMR viticulture en fonction du nombre d’années dans le réseau (Déphy graph)</vt:lpstr>
      <vt:lpstr>Evolutions IFT tous groupes maraîchage confondues en fonction du nombre d’années dans le réseau (Déphy graph)</vt:lpstr>
      <vt:lpstr>Maraîchage: groupes Var et AB 13-84</vt:lpstr>
      <vt:lpstr>Horticulture</vt:lpstr>
      <vt:lpstr>Grandes cultures</vt:lpstr>
      <vt:lpstr>BILAN</vt:lpstr>
      <vt:lpstr>Présentation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"Dialogue territorial entre riverains et agriculteurs’’ Les nouveaux enjeux de la ruralité</dc:title>
  <dc:creator>Marie-Thérèse ARNAUD</dc:creator>
  <cp:lastModifiedBy>Marc AUDIBERT</cp:lastModifiedBy>
  <cp:revision>131</cp:revision>
  <dcterms:created xsi:type="dcterms:W3CDTF">2021-11-19T10:57:54Z</dcterms:created>
  <dcterms:modified xsi:type="dcterms:W3CDTF">2024-01-19T07:31:15Z</dcterms:modified>
</cp:coreProperties>
</file>