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lsb" ContentType="application/vnd.ms-excel.sheet.binary.macroEnabled.12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6" r:id="rId3"/>
  </p:sldMasterIdLst>
  <p:notesMasterIdLst>
    <p:notesMasterId r:id="rId46"/>
  </p:notesMasterIdLst>
  <p:sldIdLst>
    <p:sldId id="256" r:id="rId4"/>
    <p:sldId id="258" r:id="rId5"/>
    <p:sldId id="257" r:id="rId6"/>
    <p:sldId id="268" r:id="rId7"/>
    <p:sldId id="2147480917" r:id="rId8"/>
    <p:sldId id="2147482876" r:id="rId9"/>
    <p:sldId id="2147480934" r:id="rId10"/>
    <p:sldId id="2147482877" r:id="rId11"/>
    <p:sldId id="2147480958" r:id="rId12"/>
    <p:sldId id="2147480943" r:id="rId13"/>
    <p:sldId id="2147482879" r:id="rId14"/>
    <p:sldId id="2147480953" r:id="rId15"/>
    <p:sldId id="2147482880" r:id="rId16"/>
    <p:sldId id="2147482881" r:id="rId17"/>
    <p:sldId id="269" r:id="rId18"/>
    <p:sldId id="277" r:id="rId19"/>
    <p:sldId id="282" r:id="rId20"/>
    <p:sldId id="278" r:id="rId21"/>
    <p:sldId id="286" r:id="rId22"/>
    <p:sldId id="287" r:id="rId23"/>
    <p:sldId id="288" r:id="rId24"/>
    <p:sldId id="301" r:id="rId25"/>
    <p:sldId id="294" r:id="rId26"/>
    <p:sldId id="296" r:id="rId27"/>
    <p:sldId id="300" r:id="rId28"/>
    <p:sldId id="295" r:id="rId29"/>
    <p:sldId id="299" r:id="rId30"/>
    <p:sldId id="297" r:id="rId31"/>
    <p:sldId id="280" r:id="rId32"/>
    <p:sldId id="270" r:id="rId33"/>
    <p:sldId id="2147482883" r:id="rId34"/>
    <p:sldId id="441" r:id="rId35"/>
    <p:sldId id="574" r:id="rId36"/>
    <p:sldId id="549" r:id="rId37"/>
    <p:sldId id="550" r:id="rId38"/>
    <p:sldId id="551" r:id="rId39"/>
    <p:sldId id="533" r:id="rId40"/>
    <p:sldId id="529" r:id="rId41"/>
    <p:sldId id="534" r:id="rId42"/>
    <p:sldId id="519" r:id="rId43"/>
    <p:sldId id="271" r:id="rId44"/>
    <p:sldId id="272" r:id="rId4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334BBD-DA69-E6C9-206D-4C1721C82B26}" v="7" dt="2026-10-20T12:52:57.03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microsoft.com/office/2015/10/relationships/revisionInfo" Target="revisionInfo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microsoft.com/office/2016/11/relationships/changesInfo" Target="changesInfos/changesInfo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.tremblay" userId="S::alex.tremblay_agriculture.gouv.fr#ext#@resoca.onmicrosoft.com::bc2ecde8-25a4-44eb-ba58-26a9dc94eca5" providerId="AD" clId="Web-{F16E6043-4BA4-681F-5667-92BCE87642F6}"/>
    <pc:docChg chg="modSld">
      <pc:chgData name="alex.tremblay" userId="S::alex.tremblay_agriculture.gouv.fr#ext#@resoca.onmicrosoft.com::bc2ecde8-25a4-44eb-ba58-26a9dc94eca5" providerId="AD" clId="Web-{F16E6043-4BA4-681F-5667-92BCE87642F6}" dt="2026-10-12T12:42:23.268" v="15" actId="20577"/>
      <pc:docMkLst>
        <pc:docMk/>
      </pc:docMkLst>
      <pc:sldChg chg="modSp">
        <pc:chgData name="alex.tremblay" userId="S::alex.tremblay_agriculture.gouv.fr#ext#@resoca.onmicrosoft.com::bc2ecde8-25a4-44eb-ba58-26a9dc94eca5" providerId="AD" clId="Web-{F16E6043-4BA4-681F-5667-92BCE87642F6}" dt="2026-10-12T12:42:23.268" v="15" actId="20577"/>
        <pc:sldMkLst>
          <pc:docMk/>
          <pc:sldMk cId="3035527031" sldId="269"/>
        </pc:sldMkLst>
        <pc:spChg chg="mod">
          <ac:chgData name="alex.tremblay" userId="S::alex.tremblay_agriculture.gouv.fr#ext#@resoca.onmicrosoft.com::bc2ecde8-25a4-44eb-ba58-26a9dc94eca5" providerId="AD" clId="Web-{F16E6043-4BA4-681F-5667-92BCE87642F6}" dt="2026-10-12T12:42:23.268" v="15" actId="20577"/>
          <ac:spMkLst>
            <pc:docMk/>
            <pc:sldMk cId="3035527031" sldId="269"/>
            <ac:spMk id="9" creationId="{3B9C847D-50A0-3233-9069-397711AEA580}"/>
          </ac:spMkLst>
        </pc:spChg>
      </pc:sldChg>
      <pc:sldChg chg="modSp">
        <pc:chgData name="alex.tremblay" userId="S::alex.tremblay_agriculture.gouv.fr#ext#@resoca.onmicrosoft.com::bc2ecde8-25a4-44eb-ba58-26a9dc94eca5" providerId="AD" clId="Web-{F16E6043-4BA4-681F-5667-92BCE87642F6}" dt="2026-10-12T12:41:32.284" v="14"/>
        <pc:sldMkLst>
          <pc:docMk/>
          <pc:sldMk cId="2073552873" sldId="299"/>
        </pc:sldMkLst>
        <pc:spChg chg="mod">
          <ac:chgData name="alex.tremblay" userId="S::alex.tremblay_agriculture.gouv.fr#ext#@resoca.onmicrosoft.com::bc2ecde8-25a4-44eb-ba58-26a9dc94eca5" providerId="AD" clId="Web-{F16E6043-4BA4-681F-5667-92BCE87642F6}" dt="2026-10-12T12:41:32.284" v="14"/>
          <ac:spMkLst>
            <pc:docMk/>
            <pc:sldMk cId="2073552873" sldId="299"/>
            <ac:spMk id="5" creationId="{4268B814-5946-6C23-CA4D-EA1D5D88A643}"/>
          </ac:spMkLst>
        </pc:spChg>
      </pc:sldChg>
      <pc:sldChg chg="modSp">
        <pc:chgData name="alex.tremblay" userId="S::alex.tremblay_agriculture.gouv.fr#ext#@resoca.onmicrosoft.com::bc2ecde8-25a4-44eb-ba58-26a9dc94eca5" providerId="AD" clId="Web-{F16E6043-4BA4-681F-5667-92BCE87642F6}" dt="2026-10-12T12:37:44.237" v="1" actId="14100"/>
        <pc:sldMkLst>
          <pc:docMk/>
          <pc:sldMk cId="2793433626" sldId="2147480917"/>
        </pc:sldMkLst>
        <pc:picChg chg="mod">
          <ac:chgData name="alex.tremblay" userId="S::alex.tremblay_agriculture.gouv.fr#ext#@resoca.onmicrosoft.com::bc2ecde8-25a4-44eb-ba58-26a9dc94eca5" providerId="AD" clId="Web-{F16E6043-4BA4-681F-5667-92BCE87642F6}" dt="2026-10-12T12:37:44.237" v="1" actId="14100"/>
          <ac:picMkLst>
            <pc:docMk/>
            <pc:sldMk cId="2793433626" sldId="2147480917"/>
            <ac:picMk id="7" creationId="{1A43B34F-9058-671A-5B7F-624D557AD9CC}"/>
          </ac:picMkLst>
        </pc:picChg>
      </pc:sldChg>
    </pc:docChg>
  </pc:docChgLst>
  <pc:docChgLst>
    <pc:chgData name="alex.tremblay" userId="S::alex.tremblay_agriculture.gouv.fr#ext#@resoca.onmicrosoft.com::bc2ecde8-25a4-44eb-ba58-26a9dc94eca5" providerId="AD" clId="Web-{7A334BBD-DA69-E6C9-206D-4C1721C82B26}"/>
    <pc:docChg chg="addSld delSld">
      <pc:chgData name="alex.tremblay" userId="S::alex.tremblay_agriculture.gouv.fr#ext#@resoca.onmicrosoft.com::bc2ecde8-25a4-44eb-ba58-26a9dc94eca5" providerId="AD" clId="Web-{7A334BBD-DA69-E6C9-206D-4C1721C82B26}" dt="2026-10-20T12:52:56.750" v="17"/>
      <pc:docMkLst>
        <pc:docMk/>
      </pc:docMkLst>
      <pc:sldChg chg="add del">
        <pc:chgData name="alex.tremblay" userId="S::alex.tremblay_agriculture.gouv.fr#ext#@resoca.onmicrosoft.com::bc2ecde8-25a4-44eb-ba58-26a9dc94eca5" providerId="AD" clId="Web-{7A334BBD-DA69-E6C9-206D-4C1721C82B26}" dt="2026-10-20T12:52:55.125" v="10"/>
        <pc:sldMkLst>
          <pc:docMk/>
          <pc:sldMk cId="3746560876" sldId="2147480934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5.750" v="13"/>
        <pc:sldMkLst>
          <pc:docMk/>
          <pc:sldMk cId="2031998959" sldId="2147480943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6.344" v="15"/>
        <pc:sldMkLst>
          <pc:docMk/>
          <pc:sldMk cId="2409761228" sldId="2147480953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5.578" v="12"/>
        <pc:sldMkLst>
          <pc:docMk/>
          <pc:sldMk cId="2858760311" sldId="2147480958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4.984" v="9"/>
        <pc:sldMkLst>
          <pc:docMk/>
          <pc:sldMk cId="3107237205" sldId="2147482876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5.312" v="11"/>
        <pc:sldMkLst>
          <pc:docMk/>
          <pc:sldMk cId="3956720265" sldId="2147482877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5.984" v="14"/>
        <pc:sldMkLst>
          <pc:docMk/>
          <pc:sldMk cId="3066959655" sldId="2147482879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6.516" v="16"/>
        <pc:sldMkLst>
          <pc:docMk/>
          <pc:sldMk cId="748470631" sldId="2147482880"/>
        </pc:sldMkLst>
      </pc:sldChg>
      <pc:sldChg chg="add del">
        <pc:chgData name="alex.tremblay" userId="S::alex.tremblay_agriculture.gouv.fr#ext#@resoca.onmicrosoft.com::bc2ecde8-25a4-44eb-ba58-26a9dc94eca5" providerId="AD" clId="Web-{7A334BBD-DA69-E6C9-206D-4C1721C82B26}" dt="2026-10-20T12:52:56.750" v="17"/>
        <pc:sldMkLst>
          <pc:docMk/>
          <pc:sldMk cId="1397626905" sldId="2147482881"/>
        </pc:sldMkLst>
      </pc:sldChg>
    </pc:docChg>
  </pc:docChgLst>
  <pc:docChgLst>
    <pc:chgData name="alex.tremblay" userId="S::alex.tremblay_agriculture.gouv.fr#ext#@resoca.onmicrosoft.com::bc2ecde8-25a4-44eb-ba58-26a9dc94eca5" providerId="AD" clId="Web-{1D520FFE-D12B-4FE4-7EEC-D6D0DB2C832F}"/>
    <pc:docChg chg="addSld delSld modSld">
      <pc:chgData name="alex.tremblay" userId="S::alex.tremblay_agriculture.gouv.fr#ext#@resoca.onmicrosoft.com::bc2ecde8-25a4-44eb-ba58-26a9dc94eca5" providerId="AD" clId="Web-{1D520FFE-D12B-4FE4-7EEC-D6D0DB2C832F}" dt="2026-10-09T10:13:52.362" v="18" actId="20577"/>
      <pc:docMkLst>
        <pc:docMk/>
      </pc:docMkLst>
    </pc:docChg>
  </pc:docChgLst>
  <pc:docChgLst>
    <pc:chgData name="alex.tremblay" userId="S::alex.tremblay_agriculture.gouv.fr#ext#@resoca.onmicrosoft.com::bc2ecde8-25a4-44eb-ba58-26a9dc94eca5" providerId="AD" clId="Web-{3249818A-5CFE-46CE-43D8-7228CB663D3B}"/>
    <pc:docChg chg="addSld modSld sldOrd">
      <pc:chgData name="alex.tremblay" userId="S::alex.tremblay_agriculture.gouv.fr#ext#@resoca.onmicrosoft.com::bc2ecde8-25a4-44eb-ba58-26a9dc94eca5" providerId="AD" clId="Web-{3249818A-5CFE-46CE-43D8-7228CB663D3B}" dt="2026-10-12T13:25:05.480" v="57" actId="1076"/>
      <pc:docMkLst>
        <pc:docMk/>
      </pc:docMkLst>
      <pc:sldChg chg="addSp modSp">
        <pc:chgData name="alex.tremblay" userId="S::alex.tremblay_agriculture.gouv.fr#ext#@resoca.onmicrosoft.com::bc2ecde8-25a4-44eb-ba58-26a9dc94eca5" providerId="AD" clId="Web-{3249818A-5CFE-46CE-43D8-7228CB663D3B}" dt="2026-10-12T13:25:05.480" v="57" actId="1076"/>
        <pc:sldMkLst>
          <pc:docMk/>
          <pc:sldMk cId="3530686916" sldId="271"/>
        </pc:sldMkLst>
        <pc:spChg chg="add mod">
          <ac:chgData name="alex.tremblay" userId="S::alex.tremblay_agriculture.gouv.fr#ext#@resoca.onmicrosoft.com::bc2ecde8-25a4-44eb-ba58-26a9dc94eca5" providerId="AD" clId="Web-{3249818A-5CFE-46CE-43D8-7228CB663D3B}" dt="2026-10-12T13:24:56.824" v="56" actId="1076"/>
          <ac:spMkLst>
            <pc:docMk/>
            <pc:sldMk cId="3530686916" sldId="271"/>
            <ac:spMk id="5" creationId="{0DB16465-9A82-072E-C6B4-1278559817BB}"/>
          </ac:spMkLst>
        </pc:spChg>
        <pc:spChg chg="add mod">
          <ac:chgData name="alex.tremblay" userId="S::alex.tremblay_agriculture.gouv.fr#ext#@resoca.onmicrosoft.com::bc2ecde8-25a4-44eb-ba58-26a9dc94eca5" providerId="AD" clId="Web-{3249818A-5CFE-46CE-43D8-7228CB663D3B}" dt="2026-10-12T13:25:05.480" v="57" actId="1076"/>
          <ac:spMkLst>
            <pc:docMk/>
            <pc:sldMk cId="3530686916" sldId="271"/>
            <ac:spMk id="7" creationId="{CA593ACA-43B4-B800-FC73-D10C8443E2B9}"/>
          </ac:spMkLst>
        </pc:spChg>
        <pc:spChg chg="add mod">
          <ac:chgData name="alex.tremblay" userId="S::alex.tremblay_agriculture.gouv.fr#ext#@resoca.onmicrosoft.com::bc2ecde8-25a4-44eb-ba58-26a9dc94eca5" providerId="AD" clId="Web-{3249818A-5CFE-46CE-43D8-7228CB663D3B}" dt="2026-10-12T13:24:41.824" v="52" actId="1076"/>
          <ac:spMkLst>
            <pc:docMk/>
            <pc:sldMk cId="3530686916" sldId="271"/>
            <ac:spMk id="8" creationId="{BDA654B8-6B34-383A-3867-C0E263AE1E64}"/>
          </ac:spMkLst>
        </pc:spChg>
        <pc:spChg chg="mod">
          <ac:chgData name="alex.tremblay" userId="S::alex.tremblay_agriculture.gouv.fr#ext#@resoca.onmicrosoft.com::bc2ecde8-25a4-44eb-ba58-26a9dc94eca5" providerId="AD" clId="Web-{3249818A-5CFE-46CE-43D8-7228CB663D3B}" dt="2026-10-12T13:23:21.589" v="5" actId="14100"/>
          <ac:spMkLst>
            <pc:docMk/>
            <pc:sldMk cId="3530686916" sldId="271"/>
            <ac:spMk id="9" creationId="{36EE3456-7147-5B60-8D8A-5F3D537EB7B6}"/>
          </ac:spMkLst>
        </pc:spChg>
        <pc:spChg chg="add mod">
          <ac:chgData name="alex.tremblay" userId="S::alex.tremblay_agriculture.gouv.fr#ext#@resoca.onmicrosoft.com::bc2ecde8-25a4-44eb-ba58-26a9dc94eca5" providerId="AD" clId="Web-{3249818A-5CFE-46CE-43D8-7228CB663D3B}" dt="2026-10-12T13:24:53.293" v="55" actId="1076"/>
          <ac:spMkLst>
            <pc:docMk/>
            <pc:sldMk cId="3530686916" sldId="271"/>
            <ac:spMk id="10" creationId="{D0AC6C62-6D2E-8C29-B30D-87E3E0452D41}"/>
          </ac:spMkLst>
        </pc:spChg>
      </pc:sldChg>
      <pc:sldChg chg="ord">
        <pc:chgData name="alex.tremblay" userId="S::alex.tremblay_agriculture.gouv.fr#ext#@resoca.onmicrosoft.com::bc2ecde8-25a4-44eb-ba58-26a9dc94eca5" providerId="AD" clId="Web-{3249818A-5CFE-46CE-43D8-7228CB663D3B}" dt="2026-10-12T13:22:43.355" v="3"/>
        <pc:sldMkLst>
          <pc:docMk/>
          <pc:sldMk cId="937424723" sldId="274"/>
        </pc:sldMkLst>
      </pc:sldChg>
      <pc:sldChg chg="add ord">
        <pc:chgData name="alex.tremblay" userId="S::alex.tremblay_agriculture.gouv.fr#ext#@resoca.onmicrosoft.com::bc2ecde8-25a4-44eb-ba58-26a9dc94eca5" providerId="AD" clId="Web-{3249818A-5CFE-46CE-43D8-7228CB663D3B}" dt="2026-10-12T13:22:41.605" v="1"/>
        <pc:sldMkLst>
          <pc:docMk/>
          <pc:sldMk cId="1609565798" sldId="2147482882"/>
        </pc:sldMkLst>
      </pc:sldChg>
    </pc:docChg>
  </pc:docChgLst>
  <pc:docChgLst>
    <pc:chgData name="Sabine PICARD" userId="b3669978-6fa2-4f53-903e-248006b613b2" providerId="ADAL" clId="{2353384D-4914-46FB-98CF-E36171C08662}"/>
    <pc:docChg chg="undo custSel addSld delSld modSld delMainMaster">
      <pc:chgData name="Sabine PICARD" userId="b3669978-6fa2-4f53-903e-248006b613b2" providerId="ADAL" clId="{2353384D-4914-46FB-98CF-E36171C08662}" dt="2026-10-12T19:30:09.194" v="211" actId="20577"/>
      <pc:docMkLst>
        <pc:docMk/>
      </pc:docMkLst>
      <pc:sldChg chg="addSp modSp mod">
        <pc:chgData name="Sabine PICARD" userId="b3669978-6fa2-4f53-903e-248006b613b2" providerId="ADAL" clId="{2353384D-4914-46FB-98CF-E36171C08662}" dt="2026-10-12T10:58:30.377" v="201" actId="27636"/>
        <pc:sldMkLst>
          <pc:docMk/>
          <pc:sldMk cId="1959432670" sldId="256"/>
        </pc:sldMkLst>
        <pc:spChg chg="mod">
          <ac:chgData name="Sabine PICARD" userId="b3669978-6fa2-4f53-903e-248006b613b2" providerId="ADAL" clId="{2353384D-4914-46FB-98CF-E36171C08662}" dt="2026-10-12T08:39:55.567" v="199" actId="255"/>
          <ac:spMkLst>
            <pc:docMk/>
            <pc:sldMk cId="1959432670" sldId="256"/>
            <ac:spMk id="5" creationId="{1B882318-3D0A-4B23-9470-FB415C442CC7}"/>
          </ac:spMkLst>
        </pc:spChg>
        <pc:spChg chg="mod">
          <ac:chgData name="Sabine PICARD" userId="b3669978-6fa2-4f53-903e-248006b613b2" providerId="ADAL" clId="{2353384D-4914-46FB-98CF-E36171C08662}" dt="2026-10-12T10:58:30.377" v="201" actId="27636"/>
          <ac:spMkLst>
            <pc:docMk/>
            <pc:sldMk cId="1959432670" sldId="256"/>
            <ac:spMk id="7" creationId="{D5FA5A68-ED26-4884-9FD2-44F387F98F94}"/>
          </ac:spMkLst>
        </pc:spChg>
        <pc:spChg chg="add mod ord">
          <ac:chgData name="Sabine PICARD" userId="b3669978-6fa2-4f53-903e-248006b613b2" providerId="ADAL" clId="{2353384D-4914-46FB-98CF-E36171C08662}" dt="2026-10-12T08:39:31.642" v="196" actId="171"/>
          <ac:spMkLst>
            <pc:docMk/>
            <pc:sldMk cId="1959432670" sldId="256"/>
            <ac:spMk id="22" creationId="{0843715F-CA57-FE94-1AC0-B71941DFA6AA}"/>
          </ac:spMkLst>
        </pc:spChg>
        <pc:picChg chg="add mod">
          <ac:chgData name="Sabine PICARD" userId="b3669978-6fa2-4f53-903e-248006b613b2" providerId="ADAL" clId="{2353384D-4914-46FB-98CF-E36171C08662}" dt="2026-10-12T08:36:59.263" v="173" actId="1076"/>
          <ac:picMkLst>
            <pc:docMk/>
            <pc:sldMk cId="1959432670" sldId="256"/>
            <ac:picMk id="6" creationId="{70E7B520-42F3-36C1-EB51-3B70F69ACA40}"/>
          </ac:picMkLst>
        </pc:picChg>
        <pc:picChg chg="add mod">
          <ac:chgData name="Sabine PICARD" userId="b3669978-6fa2-4f53-903e-248006b613b2" providerId="ADAL" clId="{2353384D-4914-46FB-98CF-E36171C08662}" dt="2026-10-12T08:36:59.263" v="173" actId="1076"/>
          <ac:picMkLst>
            <pc:docMk/>
            <pc:sldMk cId="1959432670" sldId="256"/>
            <ac:picMk id="9" creationId="{0E086A60-44C4-E20E-E0CA-0F85265E6325}"/>
          </ac:picMkLst>
        </pc:picChg>
        <pc:picChg chg="add mod">
          <ac:chgData name="Sabine PICARD" userId="b3669978-6fa2-4f53-903e-248006b613b2" providerId="ADAL" clId="{2353384D-4914-46FB-98CF-E36171C08662}" dt="2026-10-12T08:36:59.263" v="173" actId="1076"/>
          <ac:picMkLst>
            <pc:docMk/>
            <pc:sldMk cId="1959432670" sldId="256"/>
            <ac:picMk id="13" creationId="{E5F6C116-31BD-EA06-A78F-2B2FA25D9CDA}"/>
          </ac:picMkLst>
        </pc:picChg>
        <pc:picChg chg="add mod">
          <ac:chgData name="Sabine PICARD" userId="b3669978-6fa2-4f53-903e-248006b613b2" providerId="ADAL" clId="{2353384D-4914-46FB-98CF-E36171C08662}" dt="2026-10-12T08:36:59.263" v="173" actId="1076"/>
          <ac:picMkLst>
            <pc:docMk/>
            <pc:sldMk cId="1959432670" sldId="256"/>
            <ac:picMk id="15" creationId="{93A715F6-56F3-816A-CA36-F03451AAF7CB}"/>
          </ac:picMkLst>
        </pc:picChg>
        <pc:picChg chg="add mod">
          <ac:chgData name="Sabine PICARD" userId="b3669978-6fa2-4f53-903e-248006b613b2" providerId="ADAL" clId="{2353384D-4914-46FB-98CF-E36171C08662}" dt="2026-10-12T08:36:59.263" v="173" actId="1076"/>
          <ac:picMkLst>
            <pc:docMk/>
            <pc:sldMk cId="1959432670" sldId="256"/>
            <ac:picMk id="17" creationId="{6CD5ECED-86F2-430C-20AC-1B48035691A5}"/>
          </ac:picMkLst>
        </pc:picChg>
      </pc:sldChg>
      <pc:sldChg chg="addSp modSp mod">
        <pc:chgData name="Sabine PICARD" userId="b3669978-6fa2-4f53-903e-248006b613b2" providerId="ADAL" clId="{2353384D-4914-46FB-98CF-E36171C08662}" dt="2026-10-12T08:37:16.378" v="177" actId="14100"/>
        <pc:sldMkLst>
          <pc:docMk/>
          <pc:sldMk cId="519129131" sldId="257"/>
        </pc:sldMkLst>
        <pc:picChg chg="add mod">
          <ac:chgData name="Sabine PICARD" userId="b3669978-6fa2-4f53-903e-248006b613b2" providerId="ADAL" clId="{2353384D-4914-46FB-98CF-E36171C08662}" dt="2026-10-12T08:37:16.378" v="177" actId="14100"/>
          <ac:picMkLst>
            <pc:docMk/>
            <pc:sldMk cId="519129131" sldId="257"/>
            <ac:picMk id="7" creationId="{D0EC8EA4-EDAE-103A-BA08-06DB4C0CB748}"/>
          </ac:picMkLst>
        </pc:picChg>
      </pc:sldChg>
      <pc:sldChg chg="modSp mod">
        <pc:chgData name="Sabine PICARD" userId="b3669978-6fa2-4f53-903e-248006b613b2" providerId="ADAL" clId="{2353384D-4914-46FB-98CF-E36171C08662}" dt="2026-10-12T08:30:10.859" v="124" actId="313"/>
        <pc:sldMkLst>
          <pc:docMk/>
          <pc:sldMk cId="2905846741" sldId="270"/>
        </pc:sldMkLst>
        <pc:spChg chg="mod">
          <ac:chgData name="Sabine PICARD" userId="b3669978-6fa2-4f53-903e-248006b613b2" providerId="ADAL" clId="{2353384D-4914-46FB-98CF-E36171C08662}" dt="2026-10-12T08:30:10.859" v="124" actId="313"/>
          <ac:spMkLst>
            <pc:docMk/>
            <pc:sldMk cId="2905846741" sldId="270"/>
            <ac:spMk id="9" creationId="{873C85BB-5EC6-9469-16E0-B039B4DC4CA0}"/>
          </ac:spMkLst>
        </pc:spChg>
      </pc:sldChg>
      <pc:sldChg chg="modSp mod">
        <pc:chgData name="Sabine PICARD" userId="b3669978-6fa2-4f53-903e-248006b613b2" providerId="ADAL" clId="{2353384D-4914-46FB-98CF-E36171C08662}" dt="2026-10-12T19:21:50.553" v="210" actId="13926"/>
        <pc:sldMkLst>
          <pc:docMk/>
          <pc:sldMk cId="3530686916" sldId="271"/>
        </pc:sldMkLst>
        <pc:spChg chg="mod">
          <ac:chgData name="Sabine PICARD" userId="b3669978-6fa2-4f53-903e-248006b613b2" providerId="ADAL" clId="{2353384D-4914-46FB-98CF-E36171C08662}" dt="2026-10-12T19:21:50.553" v="210" actId="13926"/>
          <ac:spMkLst>
            <pc:docMk/>
            <pc:sldMk cId="3530686916" sldId="271"/>
            <ac:spMk id="7" creationId="{CA593ACA-43B4-B800-FC73-D10C8443E2B9}"/>
          </ac:spMkLst>
        </pc:spChg>
        <pc:spChg chg="mod">
          <ac:chgData name="Sabine PICARD" userId="b3669978-6fa2-4f53-903e-248006b613b2" providerId="ADAL" clId="{2353384D-4914-46FB-98CF-E36171C08662}" dt="2026-10-09T14:58:50.390" v="26" actId="20577"/>
          <ac:spMkLst>
            <pc:docMk/>
            <pc:sldMk cId="3530686916" sldId="271"/>
            <ac:spMk id="9" creationId="{36EE3456-7147-5B60-8D8A-5F3D537EB7B6}"/>
          </ac:spMkLst>
        </pc:spChg>
      </pc:sldChg>
      <pc:sldChg chg="addSp modSp mod">
        <pc:chgData name="Sabine PICARD" userId="b3669978-6fa2-4f53-903e-248006b613b2" providerId="ADAL" clId="{2353384D-4914-46FB-98CF-E36171C08662}" dt="2026-10-12T08:37:47.809" v="182" actId="14100"/>
        <pc:sldMkLst>
          <pc:docMk/>
          <pc:sldMk cId="2217316241" sldId="272"/>
        </pc:sldMkLst>
        <pc:spChg chg="mod">
          <ac:chgData name="Sabine PICARD" userId="b3669978-6fa2-4f53-903e-248006b613b2" providerId="ADAL" clId="{2353384D-4914-46FB-98CF-E36171C08662}" dt="2026-10-12T08:34:07.407" v="127" actId="20577"/>
          <ac:spMkLst>
            <pc:docMk/>
            <pc:sldMk cId="2217316241" sldId="272"/>
            <ac:spMk id="9" creationId="{17D7FA1A-1909-D0B8-2703-290F8387CB88}"/>
          </ac:spMkLst>
        </pc:spChg>
        <pc:picChg chg="add mod">
          <ac:chgData name="Sabine PICARD" userId="b3669978-6fa2-4f53-903e-248006b613b2" providerId="ADAL" clId="{2353384D-4914-46FB-98CF-E36171C08662}" dt="2026-10-12T08:37:42.258" v="181" actId="14100"/>
          <ac:picMkLst>
            <pc:docMk/>
            <pc:sldMk cId="2217316241" sldId="272"/>
            <ac:picMk id="7" creationId="{EB5683C3-5F70-4F4E-EBE5-C49940C2502A}"/>
          </ac:picMkLst>
        </pc:picChg>
        <pc:picChg chg="add mod">
          <ac:chgData name="Sabine PICARD" userId="b3669978-6fa2-4f53-903e-248006b613b2" providerId="ADAL" clId="{2353384D-4914-46FB-98CF-E36171C08662}" dt="2026-10-12T08:37:47.809" v="182" actId="14100"/>
          <ac:picMkLst>
            <pc:docMk/>
            <pc:sldMk cId="2217316241" sldId="272"/>
            <ac:picMk id="10" creationId="{B9A7392C-498B-D85B-3BB3-E9728E3AE479}"/>
          </ac:picMkLst>
        </pc:picChg>
      </pc:sldChg>
      <pc:sldChg chg="delSp modSp mod">
        <pc:chgData name="Sabine PICARD" userId="b3669978-6fa2-4f53-903e-248006b613b2" providerId="ADAL" clId="{2353384D-4914-46FB-98CF-E36171C08662}" dt="2026-10-12T08:34:46.830" v="155" actId="1076"/>
        <pc:sldMkLst>
          <pc:docMk/>
          <pc:sldMk cId="268915883" sldId="276"/>
        </pc:sldMkLst>
        <pc:spChg chg="mod">
          <ac:chgData name="Sabine PICARD" userId="b3669978-6fa2-4f53-903e-248006b613b2" providerId="ADAL" clId="{2353384D-4914-46FB-98CF-E36171C08662}" dt="2026-10-12T08:34:46.830" v="155" actId="1076"/>
          <ac:spMkLst>
            <pc:docMk/>
            <pc:sldMk cId="268915883" sldId="276"/>
            <ac:spMk id="5" creationId="{8D23CC46-C033-E37A-8121-EB490EA21711}"/>
          </ac:spMkLst>
        </pc:spChg>
      </pc:sldChg>
      <pc:sldChg chg="modSp mod">
        <pc:chgData name="Sabine PICARD" userId="b3669978-6fa2-4f53-903e-248006b613b2" providerId="ADAL" clId="{2353384D-4914-46FB-98CF-E36171C08662}" dt="2026-10-11T20:54:54.051" v="46" actId="1036"/>
        <pc:sldMkLst>
          <pc:docMk/>
          <pc:sldMk cId="3877615764" sldId="286"/>
        </pc:sldMkLst>
        <pc:spChg chg="mod">
          <ac:chgData name="Sabine PICARD" userId="b3669978-6fa2-4f53-903e-248006b613b2" providerId="ADAL" clId="{2353384D-4914-46FB-98CF-E36171C08662}" dt="2026-10-11T20:54:44.889" v="35" actId="1076"/>
          <ac:spMkLst>
            <pc:docMk/>
            <pc:sldMk cId="3877615764" sldId="286"/>
            <ac:spMk id="28" creationId="{463931D8-58CE-520E-A445-E77C345754AA}"/>
          </ac:spMkLst>
        </pc:spChg>
        <pc:spChg chg="mod">
          <ac:chgData name="Sabine PICARD" userId="b3669978-6fa2-4f53-903e-248006b613b2" providerId="ADAL" clId="{2353384D-4914-46FB-98CF-E36171C08662}" dt="2026-10-11T20:54:54.051" v="46" actId="1036"/>
          <ac:spMkLst>
            <pc:docMk/>
            <pc:sldMk cId="3877615764" sldId="286"/>
            <ac:spMk id="36" creationId="{78674C12-D534-D2FD-550A-0688E9F8A07E}"/>
          </ac:spMkLst>
        </pc:spChg>
      </pc:sldChg>
      <pc:sldChg chg="modSp mod">
        <pc:chgData name="Sabine PICARD" userId="b3669978-6fa2-4f53-903e-248006b613b2" providerId="ADAL" clId="{2353384D-4914-46FB-98CF-E36171C08662}" dt="2026-10-12T08:24:18.892" v="71" actId="27636"/>
        <pc:sldMkLst>
          <pc:docMk/>
          <pc:sldMk cId="5320766" sldId="287"/>
        </pc:sldMkLst>
        <pc:spChg chg="mod">
          <ac:chgData name="Sabine PICARD" userId="b3669978-6fa2-4f53-903e-248006b613b2" providerId="ADAL" clId="{2353384D-4914-46FB-98CF-E36171C08662}" dt="2026-10-12T08:24:18.892" v="71" actId="27636"/>
          <ac:spMkLst>
            <pc:docMk/>
            <pc:sldMk cId="5320766" sldId="287"/>
            <ac:spMk id="10" creationId="{8BEFB03A-03FB-FCB9-AC8A-1A74613575E5}"/>
          </ac:spMkLst>
        </pc:spChg>
        <pc:spChg chg="mod">
          <ac:chgData name="Sabine PICARD" userId="b3669978-6fa2-4f53-903e-248006b613b2" providerId="ADAL" clId="{2353384D-4914-46FB-98CF-E36171C08662}" dt="2026-10-11T20:55:09.834" v="47" actId="255"/>
          <ac:spMkLst>
            <pc:docMk/>
            <pc:sldMk cId="5320766" sldId="287"/>
            <ac:spMk id="11" creationId="{7D9FAAD5-CAE9-D56E-77E6-C8177DCEDE99}"/>
          </ac:spMkLst>
        </pc:spChg>
      </pc:sldChg>
      <pc:sldChg chg="modSp mod">
        <pc:chgData name="Sabine PICARD" userId="b3669978-6fa2-4f53-903e-248006b613b2" providerId="ADAL" clId="{2353384D-4914-46FB-98CF-E36171C08662}" dt="2026-10-11T20:55:16.267" v="48" actId="255"/>
        <pc:sldMkLst>
          <pc:docMk/>
          <pc:sldMk cId="3952097911" sldId="288"/>
        </pc:sldMkLst>
        <pc:spChg chg="mod">
          <ac:chgData name="Sabine PICARD" userId="b3669978-6fa2-4f53-903e-248006b613b2" providerId="ADAL" clId="{2353384D-4914-46FB-98CF-E36171C08662}" dt="2026-10-11T20:55:16.267" v="48" actId="255"/>
          <ac:spMkLst>
            <pc:docMk/>
            <pc:sldMk cId="3952097911" sldId="288"/>
            <ac:spMk id="13" creationId="{DE1A8167-0266-0A03-2CD3-0A2745E2C69F}"/>
          </ac:spMkLst>
        </pc:spChg>
      </pc:sldChg>
      <pc:sldChg chg="modSp mod">
        <pc:chgData name="Sabine PICARD" userId="b3669978-6fa2-4f53-903e-248006b613b2" providerId="ADAL" clId="{2353384D-4914-46FB-98CF-E36171C08662}" dt="2026-10-12T08:24:18.924" v="72" actId="27636"/>
        <pc:sldMkLst>
          <pc:docMk/>
          <pc:sldMk cId="2302758865" sldId="295"/>
        </pc:sldMkLst>
        <pc:spChg chg="mod">
          <ac:chgData name="Sabine PICARD" userId="b3669978-6fa2-4f53-903e-248006b613b2" providerId="ADAL" clId="{2353384D-4914-46FB-98CF-E36171C08662}" dt="2026-10-12T08:24:18.924" v="72" actId="27636"/>
          <ac:spMkLst>
            <pc:docMk/>
            <pc:sldMk cId="2302758865" sldId="295"/>
            <ac:spMk id="14" creationId="{88A13D0E-3B90-3D69-12F4-953E2404CA20}"/>
          </ac:spMkLst>
        </pc:spChg>
      </pc:sldChg>
      <pc:sldChg chg="modSp mod">
        <pc:chgData name="Sabine PICARD" userId="b3669978-6fa2-4f53-903e-248006b613b2" providerId="ADAL" clId="{2353384D-4914-46FB-98CF-E36171C08662}" dt="2026-10-11T20:53:33.825" v="32" actId="27636"/>
        <pc:sldMkLst>
          <pc:docMk/>
          <pc:sldMk cId="1001325389" sldId="296"/>
        </pc:sldMkLst>
        <pc:spChg chg="mod">
          <ac:chgData name="Sabine PICARD" userId="b3669978-6fa2-4f53-903e-248006b613b2" providerId="ADAL" clId="{2353384D-4914-46FB-98CF-E36171C08662}" dt="2026-10-11T20:53:33.825" v="32" actId="27636"/>
          <ac:spMkLst>
            <pc:docMk/>
            <pc:sldMk cId="1001325389" sldId="296"/>
            <ac:spMk id="7" creationId="{E3EC737E-F049-07CC-8A26-DD8A498B6B80}"/>
          </ac:spMkLst>
        </pc:spChg>
      </pc:sldChg>
      <pc:sldChg chg="modSp mod">
        <pc:chgData name="Sabine PICARD" userId="b3669978-6fa2-4f53-903e-248006b613b2" providerId="ADAL" clId="{2353384D-4914-46FB-98CF-E36171C08662}" dt="2026-10-11T20:56:44.691" v="69" actId="1076"/>
        <pc:sldMkLst>
          <pc:docMk/>
          <pc:sldMk cId="4097033812" sldId="297"/>
        </pc:sldMkLst>
        <pc:spChg chg="mod">
          <ac:chgData name="Sabine PICARD" userId="b3669978-6fa2-4f53-903e-248006b613b2" providerId="ADAL" clId="{2353384D-4914-46FB-98CF-E36171C08662}" dt="2026-10-11T20:56:44.691" v="69" actId="1076"/>
          <ac:spMkLst>
            <pc:docMk/>
            <pc:sldMk cId="4097033812" sldId="297"/>
            <ac:spMk id="9" creationId="{9017DB8A-2F22-DE4F-2BF3-CC59149E7C84}"/>
          </ac:spMkLst>
        </pc:spChg>
      </pc:sldChg>
      <pc:sldChg chg="modSp mod">
        <pc:chgData name="Sabine PICARD" userId="b3669978-6fa2-4f53-903e-248006b613b2" providerId="ADAL" clId="{2353384D-4914-46FB-98CF-E36171C08662}" dt="2026-10-12T19:30:09.194" v="211" actId="20577"/>
        <pc:sldMkLst>
          <pc:docMk/>
          <pc:sldMk cId="2073552873" sldId="299"/>
        </pc:sldMkLst>
        <pc:spChg chg="mod">
          <ac:chgData name="Sabine PICARD" userId="b3669978-6fa2-4f53-903e-248006b613b2" providerId="ADAL" clId="{2353384D-4914-46FB-98CF-E36171C08662}" dt="2026-10-12T08:24:18.924" v="73" actId="27636"/>
          <ac:spMkLst>
            <pc:docMk/>
            <pc:sldMk cId="2073552873" sldId="299"/>
            <ac:spMk id="5" creationId="{4268B814-5946-6C23-CA4D-EA1D5D88A643}"/>
          </ac:spMkLst>
        </pc:spChg>
        <pc:spChg chg="mod">
          <ac:chgData name="Sabine PICARD" userId="b3669978-6fa2-4f53-903e-248006b613b2" providerId="ADAL" clId="{2353384D-4914-46FB-98CF-E36171C08662}" dt="2026-10-12T19:30:09.194" v="211" actId="20577"/>
          <ac:spMkLst>
            <pc:docMk/>
            <pc:sldMk cId="2073552873" sldId="299"/>
            <ac:spMk id="8" creationId="{83927F58-186B-991D-9E49-628551A410DB}"/>
          </ac:spMkLst>
        </pc:spChg>
        <pc:spChg chg="mod">
          <ac:chgData name="Sabine PICARD" userId="b3669978-6fa2-4f53-903e-248006b613b2" providerId="ADAL" clId="{2353384D-4914-46FB-98CF-E36171C08662}" dt="2026-10-11T20:53:10.913" v="27" actId="1076"/>
          <ac:spMkLst>
            <pc:docMk/>
            <pc:sldMk cId="2073552873" sldId="299"/>
            <ac:spMk id="9" creationId="{DF878880-0458-A6C5-EDCE-6390F699CE9D}"/>
          </ac:spMkLst>
        </pc:spChg>
      </pc:sldChg>
      <pc:sldChg chg="modSp mod">
        <pc:chgData name="Sabine PICARD" userId="b3669978-6fa2-4f53-903e-248006b613b2" providerId="ADAL" clId="{2353384D-4914-46FB-98CF-E36171C08662}" dt="2026-10-11T20:56:21.508" v="66" actId="1036"/>
        <pc:sldMkLst>
          <pc:docMk/>
          <pc:sldMk cId="1829705304" sldId="300"/>
        </pc:sldMkLst>
        <pc:spChg chg="mod">
          <ac:chgData name="Sabine PICARD" userId="b3669978-6fa2-4f53-903e-248006b613b2" providerId="ADAL" clId="{2353384D-4914-46FB-98CF-E36171C08662}" dt="2026-10-11T20:56:21.508" v="66" actId="1036"/>
          <ac:spMkLst>
            <pc:docMk/>
            <pc:sldMk cId="1829705304" sldId="300"/>
            <ac:spMk id="11" creationId="{751A6441-43B2-B0BF-064C-597EF2B2A3ED}"/>
          </ac:spMkLst>
        </pc:spChg>
      </pc:sldChg>
      <pc:sldChg chg="modSp mod">
        <pc:chgData name="Sabine PICARD" userId="b3669978-6fa2-4f53-903e-248006b613b2" providerId="ADAL" clId="{2353384D-4914-46FB-98CF-E36171C08662}" dt="2026-10-11T20:55:22.710" v="50" actId="27636"/>
        <pc:sldMkLst>
          <pc:docMk/>
          <pc:sldMk cId="3912312872" sldId="301"/>
        </pc:sldMkLst>
        <pc:spChg chg="mod">
          <ac:chgData name="Sabine PICARD" userId="b3669978-6fa2-4f53-903e-248006b613b2" providerId="ADAL" clId="{2353384D-4914-46FB-98CF-E36171C08662}" dt="2026-10-11T20:55:22.710" v="50" actId="27636"/>
          <ac:spMkLst>
            <pc:docMk/>
            <pc:sldMk cId="3912312872" sldId="301"/>
            <ac:spMk id="7" creationId="{59DB968F-E956-EED7-C366-AA597F66D437}"/>
          </ac:spMkLst>
        </pc:spChg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2260298164" sldId="441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859173411" sldId="519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102001277" sldId="529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418882029" sldId="533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4229438453" sldId="534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3360347756" sldId="549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3723120522" sldId="550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719753853" sldId="551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2567615309" sldId="574"/>
        </pc:sldMkLst>
      </pc:sldChg>
      <pc:sldChg chg="add del">
        <pc:chgData name="Sabine PICARD" userId="b3669978-6fa2-4f53-903e-248006b613b2" providerId="ADAL" clId="{2353384D-4914-46FB-98CF-E36171C08662}" dt="2026-10-12T11:22:02.890" v="203"/>
        <pc:sldMkLst>
          <pc:docMk/>
          <pc:sldMk cId="2793433626" sldId="2147480917"/>
        </pc:sldMkLst>
      </pc:sldChg>
      <pc:sldChg chg="add del">
        <pc:chgData name="Sabine PICARD" userId="b3669978-6fa2-4f53-903e-248006b613b2" providerId="ADAL" clId="{2353384D-4914-46FB-98CF-E36171C08662}" dt="2026-10-12T11:22:02.890" v="203"/>
        <pc:sldMkLst>
          <pc:docMk/>
          <pc:sldMk cId="4138214651" sldId="2147480966"/>
        </pc:sldMkLst>
      </pc:sldChg>
      <pc:sldChg chg="add">
        <pc:chgData name="Sabine PICARD" userId="b3669978-6fa2-4f53-903e-248006b613b2" providerId="ADAL" clId="{2353384D-4914-46FB-98CF-E36171C08662}" dt="2026-10-12T19:21:35.926" v="209"/>
        <pc:sldMkLst>
          <pc:docMk/>
          <pc:sldMk cId="0" sldId="2147482883"/>
        </pc:sldMkLst>
      </pc:sldChg>
    </pc:docChg>
  </pc:docChgLst>
  <pc:docChgLst>
    <pc:chgData name="alex.tremblay" userId="S::alex.tremblay_agriculture.gouv.fr#ext#@resoca.onmicrosoft.com::bc2ecde8-25a4-44eb-ba58-26a9dc94eca5" providerId="AD" clId="Web-{55E24C3A-4FBD-D682-DF05-CACF72D37231}"/>
    <pc:docChg chg="addSld delSld modSld sldOrd">
      <pc:chgData name="alex.tremblay" userId="S::alex.tremblay_agriculture.gouv.fr#ext#@resoca.onmicrosoft.com::bc2ecde8-25a4-44eb-ba58-26a9dc94eca5" providerId="AD" clId="Web-{55E24C3A-4FBD-D682-DF05-CACF72D37231}" dt="2026-10-08T13:35:46.945" v="216" actId="1076"/>
      <pc:docMkLst>
        <pc:docMk/>
      </pc:docMkLst>
      <pc:sldChg chg="addSp modSp">
        <pc:chgData name="alex.tremblay" userId="S::alex.tremblay_agriculture.gouv.fr#ext#@resoca.onmicrosoft.com::bc2ecde8-25a4-44eb-ba58-26a9dc94eca5" providerId="AD" clId="Web-{55E24C3A-4FBD-D682-DF05-CACF72D37231}" dt="2026-10-08T13:35:46.945" v="216" actId="1076"/>
        <pc:sldMkLst>
          <pc:docMk/>
          <pc:sldMk cId="1483803165" sldId="278"/>
        </pc:sldMkLst>
        <pc:picChg chg="mod">
          <ac:chgData name="alex.tremblay" userId="S::alex.tremblay_agriculture.gouv.fr#ext#@resoca.onmicrosoft.com::bc2ecde8-25a4-44eb-ba58-26a9dc94eca5" providerId="AD" clId="Web-{55E24C3A-4FBD-D682-DF05-CACF72D37231}" dt="2026-10-08T13:35:46.945" v="216" actId="1076"/>
          <ac:picMkLst>
            <pc:docMk/>
            <pc:sldMk cId="1483803165" sldId="278"/>
            <ac:picMk id="7" creationId="{020D906B-81DE-42A0-DD42-DEBD5E26A0D2}"/>
          </ac:picMkLst>
        </pc:picChg>
        <pc:picChg chg="add mod">
          <ac:chgData name="alex.tremblay" userId="S::alex.tremblay_agriculture.gouv.fr#ext#@resoca.onmicrosoft.com::bc2ecde8-25a4-44eb-ba58-26a9dc94eca5" providerId="AD" clId="Web-{55E24C3A-4FBD-D682-DF05-CACF72D37231}" dt="2026-10-08T13:10:18.457" v="8" actId="1076"/>
          <ac:picMkLst>
            <pc:docMk/>
            <pc:sldMk cId="1483803165" sldId="278"/>
            <ac:picMk id="8" creationId="{7470D745-50E4-356E-2E0F-B52C165C5910}"/>
          </ac:picMkLst>
        </pc:picChg>
      </pc:sldChg>
      <pc:sldChg chg="addSp delSp modSp">
        <pc:chgData name="alex.tremblay" userId="S::alex.tremblay_agriculture.gouv.fr#ext#@resoca.onmicrosoft.com::bc2ecde8-25a4-44eb-ba58-26a9dc94eca5" providerId="AD" clId="Web-{55E24C3A-4FBD-D682-DF05-CACF72D37231}" dt="2026-10-08T13:13:23.540" v="18" actId="14100"/>
        <pc:sldMkLst>
          <pc:docMk/>
          <pc:sldMk cId="1874865101" sldId="280"/>
        </pc:sldMkLst>
        <pc:picChg chg="add mod">
          <ac:chgData name="alex.tremblay" userId="S::alex.tremblay_agriculture.gouv.fr#ext#@resoca.onmicrosoft.com::bc2ecde8-25a4-44eb-ba58-26a9dc94eca5" providerId="AD" clId="Web-{55E24C3A-4FBD-D682-DF05-CACF72D37231}" dt="2026-10-08T13:13:18.243" v="17" actId="14100"/>
          <ac:picMkLst>
            <pc:docMk/>
            <pc:sldMk cId="1874865101" sldId="280"/>
            <ac:picMk id="7" creationId="{09B3E15B-63A3-7248-3CEA-4945806DF8E8}"/>
          </ac:picMkLst>
        </pc:picChg>
        <pc:picChg chg="add mod">
          <ac:chgData name="alex.tremblay" userId="S::alex.tremblay_agriculture.gouv.fr#ext#@resoca.onmicrosoft.com::bc2ecde8-25a4-44eb-ba58-26a9dc94eca5" providerId="AD" clId="Web-{55E24C3A-4FBD-D682-DF05-CACF72D37231}" dt="2026-10-08T13:13:23.540" v="18" actId="14100"/>
          <ac:picMkLst>
            <pc:docMk/>
            <pc:sldMk cId="1874865101" sldId="280"/>
            <ac:picMk id="9" creationId="{0C6363A3-5E70-26CA-CCFA-0242B54F04A4}"/>
          </ac:picMkLst>
        </pc:picChg>
      </pc:sldChg>
      <pc:sldChg chg="addSp delSp modSp add replId">
        <pc:chgData name="alex.tremblay" userId="S::alex.tremblay_agriculture.gouv.fr#ext#@resoca.onmicrosoft.com::bc2ecde8-25a4-44eb-ba58-26a9dc94eca5" providerId="AD" clId="Web-{55E24C3A-4FBD-D682-DF05-CACF72D37231}" dt="2026-10-08T13:32:49.191" v="188" actId="20577"/>
        <pc:sldMkLst>
          <pc:docMk/>
          <pc:sldMk cId="3877615764" sldId="286"/>
        </pc:sldMkLst>
        <pc:spChg chg="mod">
          <ac:chgData name="alex.tremblay" userId="S::alex.tremblay_agriculture.gouv.fr#ext#@resoca.onmicrosoft.com::bc2ecde8-25a4-44eb-ba58-26a9dc94eca5" providerId="AD" clId="Web-{55E24C3A-4FBD-D682-DF05-CACF72D37231}" dt="2026-10-08T13:18:03.655" v="34" actId="1076"/>
          <ac:spMkLst>
            <pc:docMk/>
            <pc:sldMk cId="3877615764" sldId="286"/>
            <ac:spMk id="2" creationId="{67195A52-E8F3-C545-7940-4342753A508D}"/>
          </ac:spMkLst>
        </pc:spChg>
        <pc:spChg chg="mod">
          <ac:chgData name="alex.tremblay" userId="S::alex.tremblay_agriculture.gouv.fr#ext#@resoca.onmicrosoft.com::bc2ecde8-25a4-44eb-ba58-26a9dc94eca5" providerId="AD" clId="Web-{55E24C3A-4FBD-D682-DF05-CACF72D37231}" dt="2026-10-08T13:18:12.734" v="37" actId="1076"/>
          <ac:spMkLst>
            <pc:docMk/>
            <pc:sldMk cId="3877615764" sldId="286"/>
            <ac:spMk id="3" creationId="{9F71704F-B711-1C69-D3B2-CC679955EC22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19:12.032" v="52" actId="1076"/>
          <ac:spMkLst>
            <pc:docMk/>
            <pc:sldMk cId="3877615764" sldId="286"/>
            <ac:spMk id="26" creationId="{60E93150-7939-8002-E4B1-79A8C26AB3E6}"/>
          </ac:spMkLst>
        </pc:spChg>
        <pc:spChg chg="add del mod">
          <ac:chgData name="alex.tremblay" userId="S::alex.tremblay_agriculture.gouv.fr#ext#@resoca.onmicrosoft.com::bc2ecde8-25a4-44eb-ba58-26a9dc94eca5" providerId="AD" clId="Web-{55E24C3A-4FBD-D682-DF05-CACF72D37231}" dt="2026-10-08T13:21:12.472" v="76"/>
          <ac:spMkLst>
            <pc:docMk/>
            <pc:sldMk cId="3877615764" sldId="286"/>
            <ac:spMk id="28" creationId="{463931D8-58CE-520E-A445-E77C345754AA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19:27.938" v="56" actId="14100"/>
          <ac:spMkLst>
            <pc:docMk/>
            <pc:sldMk cId="3877615764" sldId="286"/>
            <ac:spMk id="36" creationId="{78674C12-D534-D2FD-550A-0688E9F8A07E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32:49.191" v="188" actId="20577"/>
          <ac:spMkLst>
            <pc:docMk/>
            <pc:sldMk cId="3877615764" sldId="286"/>
            <ac:spMk id="37" creationId="{7D3AFA30-DC3F-39E7-19AE-62D46FB22A9D}"/>
          </ac:spMkLst>
        </pc:spChg>
      </pc:sldChg>
      <pc:sldChg chg="delSp modSp add replId">
        <pc:chgData name="alex.tremblay" userId="S::alex.tremblay_agriculture.gouv.fr#ext#@resoca.onmicrosoft.com::bc2ecde8-25a4-44eb-ba58-26a9dc94eca5" providerId="AD" clId="Web-{55E24C3A-4FBD-D682-DF05-CACF72D37231}" dt="2026-10-08T13:19:43.548" v="60" actId="1076"/>
        <pc:sldMkLst>
          <pc:docMk/>
          <pc:sldMk cId="5320766" sldId="287"/>
        </pc:sldMkLst>
        <pc:spChg chg="mod">
          <ac:chgData name="alex.tremblay" userId="S::alex.tremblay_agriculture.gouv.fr#ext#@resoca.onmicrosoft.com::bc2ecde8-25a4-44eb-ba58-26a9dc94eca5" providerId="AD" clId="Web-{55E24C3A-4FBD-D682-DF05-CACF72D37231}" dt="2026-10-08T13:19:43.548" v="60" actId="1076"/>
          <ac:spMkLst>
            <pc:docMk/>
            <pc:sldMk cId="5320766" sldId="287"/>
            <ac:spMk id="11" creationId="{7D9FAAD5-CAE9-D56E-77E6-C8177DCEDE99}"/>
          </ac:spMkLst>
        </pc:spChg>
      </pc:sldChg>
      <pc:sldChg chg="addSp delSp modSp add replId">
        <pc:chgData name="alex.tremblay" userId="S::alex.tremblay_agriculture.gouv.fr#ext#@resoca.onmicrosoft.com::bc2ecde8-25a4-44eb-ba58-26a9dc94eca5" providerId="AD" clId="Web-{55E24C3A-4FBD-D682-DF05-CACF72D37231}" dt="2026-10-08T13:34:39.396" v="203" actId="1076"/>
        <pc:sldMkLst>
          <pc:docMk/>
          <pc:sldMk cId="3952097911" sldId="288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34:39.396" v="203" actId="1076"/>
          <ac:spMkLst>
            <pc:docMk/>
            <pc:sldMk cId="3952097911" sldId="288"/>
            <ac:spMk id="12" creationId="{0F3D554A-B937-BEDC-52DE-3CB10A1D9FE9}"/>
          </ac:spMkLst>
        </pc:spChg>
        <pc:spChg chg="add">
          <ac:chgData name="alex.tremblay" userId="S::alex.tremblay_agriculture.gouv.fr#ext#@resoca.onmicrosoft.com::bc2ecde8-25a4-44eb-ba58-26a9dc94eca5" providerId="AD" clId="Web-{55E24C3A-4FBD-D682-DF05-CACF72D37231}" dt="2026-10-08T13:20:18.330" v="68"/>
          <ac:spMkLst>
            <pc:docMk/>
            <pc:sldMk cId="3952097911" sldId="288"/>
            <ac:spMk id="13" creationId="{DE1A8167-0266-0A03-2CD3-0A2745E2C69F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33:33.567" v="195" actId="20577"/>
          <ac:spMkLst>
            <pc:docMk/>
            <pc:sldMk cId="3952097911" sldId="288"/>
            <ac:spMk id="14" creationId="{8A369FB1-FA62-AE7D-E746-ADAFEC44FEF1}"/>
          </ac:spMkLst>
        </pc:spChg>
      </pc:sldChg>
      <pc:sldChg chg="addSp modSp add">
        <pc:chgData name="alex.tremblay" userId="S::alex.tremblay_agriculture.gouv.fr#ext#@resoca.onmicrosoft.com::bc2ecde8-25a4-44eb-ba58-26a9dc94eca5" providerId="AD" clId="Web-{55E24C3A-4FBD-D682-DF05-CACF72D37231}" dt="2026-10-08T13:30:00.578" v="161" actId="20577"/>
        <pc:sldMkLst>
          <pc:docMk/>
          <pc:sldMk cId="263787470" sldId="294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22:37.943" v="92" actId="1076"/>
          <ac:spMkLst>
            <pc:docMk/>
            <pc:sldMk cId="263787470" sldId="294"/>
            <ac:spMk id="5" creationId="{3A6E2C19-A9EE-ABFC-D340-2FD5B235F78F}"/>
          </ac:spMkLst>
        </pc:spChg>
        <pc:spChg chg="add">
          <ac:chgData name="alex.tremblay" userId="S::alex.tremblay_agriculture.gouv.fr#ext#@resoca.onmicrosoft.com::bc2ecde8-25a4-44eb-ba58-26a9dc94eca5" providerId="AD" clId="Web-{55E24C3A-4FBD-D682-DF05-CACF72D37231}" dt="2026-10-08T13:22:32.427" v="91"/>
          <ac:spMkLst>
            <pc:docMk/>
            <pc:sldMk cId="263787470" sldId="294"/>
            <ac:spMk id="7" creationId="{BA0B807F-090F-1991-6BFD-0AEFDAA57A3B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30:00.578" v="161" actId="20577"/>
          <ac:spMkLst>
            <pc:docMk/>
            <pc:sldMk cId="263787470" sldId="294"/>
            <ac:spMk id="8" creationId="{06B1309C-DE73-5BEF-C39F-D0C662F5A20C}"/>
          </ac:spMkLst>
        </pc:spChg>
      </pc:sldChg>
      <pc:sldChg chg="addSp delSp modSp add">
        <pc:chgData name="alex.tremblay" userId="S::alex.tremblay_agriculture.gouv.fr#ext#@resoca.onmicrosoft.com::bc2ecde8-25a4-44eb-ba58-26a9dc94eca5" providerId="AD" clId="Web-{55E24C3A-4FBD-D682-DF05-CACF72D37231}" dt="2026-10-08T13:33:29.114" v="193" actId="20577"/>
        <pc:sldMkLst>
          <pc:docMk/>
          <pc:sldMk cId="2302758865" sldId="295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25:03.180" v="130" actId="1076"/>
          <ac:spMkLst>
            <pc:docMk/>
            <pc:sldMk cId="2302758865" sldId="295"/>
            <ac:spMk id="13" creationId="{29847179-0164-5D5F-3450-76946AE9A004}"/>
          </ac:spMkLst>
        </pc:spChg>
        <pc:spChg chg="add">
          <ac:chgData name="alex.tremblay" userId="S::alex.tremblay_agriculture.gouv.fr#ext#@resoca.onmicrosoft.com::bc2ecde8-25a4-44eb-ba58-26a9dc94eca5" providerId="AD" clId="Web-{55E24C3A-4FBD-D682-DF05-CACF72D37231}" dt="2026-10-08T13:24:50.571" v="126"/>
          <ac:spMkLst>
            <pc:docMk/>
            <pc:sldMk cId="2302758865" sldId="295"/>
            <ac:spMk id="14" creationId="{88A13D0E-3B90-3D69-12F4-953E2404CA20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33:29.114" v="193" actId="20577"/>
          <ac:spMkLst>
            <pc:docMk/>
            <pc:sldMk cId="2302758865" sldId="295"/>
            <ac:spMk id="15" creationId="{CBAB5C78-D522-9578-7A05-5DBAABD28ED6}"/>
          </ac:spMkLst>
        </pc:spChg>
      </pc:sldChg>
      <pc:sldChg chg="modSp add ord replId">
        <pc:chgData name="alex.tremblay" userId="S::alex.tremblay_agriculture.gouv.fr#ext#@resoca.onmicrosoft.com::bc2ecde8-25a4-44eb-ba58-26a9dc94eca5" providerId="AD" clId="Web-{55E24C3A-4FBD-D682-DF05-CACF72D37231}" dt="2026-10-08T13:33:54.895" v="199" actId="20577"/>
        <pc:sldMkLst>
          <pc:docMk/>
          <pc:sldMk cId="1001325389" sldId="296"/>
        </pc:sldMkLst>
        <pc:spChg chg="mod">
          <ac:chgData name="alex.tremblay" userId="S::alex.tremblay_agriculture.gouv.fr#ext#@resoca.onmicrosoft.com::bc2ecde8-25a4-44eb-ba58-26a9dc94eca5" providerId="AD" clId="Web-{55E24C3A-4FBD-D682-DF05-CACF72D37231}" dt="2026-10-08T13:33:54.895" v="199" actId="20577"/>
          <ac:spMkLst>
            <pc:docMk/>
            <pc:sldMk cId="1001325389" sldId="296"/>
            <ac:spMk id="8" creationId="{02889BD8-34EC-EFB5-78A1-D8F28C3D0F65}"/>
          </ac:spMkLst>
        </pc:spChg>
      </pc:sldChg>
      <pc:sldChg chg="addSp delSp modSp add replId">
        <pc:chgData name="alex.tremblay" userId="S::alex.tremblay_agriculture.gouv.fr#ext#@resoca.onmicrosoft.com::bc2ecde8-25a4-44eb-ba58-26a9dc94eca5" providerId="AD" clId="Web-{55E24C3A-4FBD-D682-DF05-CACF72D37231}" dt="2026-10-08T13:26:51.339" v="151" actId="1076"/>
        <pc:sldMkLst>
          <pc:docMk/>
          <pc:sldMk cId="4097033812" sldId="297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26:47.558" v="150" actId="1076"/>
          <ac:spMkLst>
            <pc:docMk/>
            <pc:sldMk cId="4097033812" sldId="297"/>
            <ac:spMk id="5" creationId="{71CCF5E4-E2E3-E2A3-4BD9-EC90CF529920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26:51.339" v="151" actId="1076"/>
          <ac:spMkLst>
            <pc:docMk/>
            <pc:sldMk cId="4097033812" sldId="297"/>
            <ac:spMk id="9" creationId="{9017DB8A-2F22-DE4F-2BF3-CC59149E7C84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26:45.245" v="149" actId="1076"/>
          <ac:spMkLst>
            <pc:docMk/>
            <pc:sldMk cId="4097033812" sldId="297"/>
            <ac:spMk id="11" creationId="{1ABA3C28-E789-CFE3-FA31-7C634609DB9A}"/>
          </ac:spMkLst>
        </pc:spChg>
      </pc:sldChg>
      <pc:sldChg chg="addSp modSp add replId">
        <pc:chgData name="alex.tremblay" userId="S::alex.tremblay_agriculture.gouv.fr#ext#@resoca.onmicrosoft.com::bc2ecde8-25a4-44eb-ba58-26a9dc94eca5" providerId="AD" clId="Web-{55E24C3A-4FBD-D682-DF05-CACF72D37231}" dt="2026-10-08T13:26:27.854" v="142" actId="20577"/>
        <pc:sldMkLst>
          <pc:docMk/>
          <pc:sldMk cId="2073552873" sldId="299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25:39.181" v="134" actId="1076"/>
          <ac:spMkLst>
            <pc:docMk/>
            <pc:sldMk cId="2073552873" sldId="299"/>
            <ac:spMk id="5" creationId="{4268B814-5946-6C23-CA4D-EA1D5D88A643}"/>
          </ac:spMkLst>
        </pc:spChg>
        <pc:spChg chg="add">
          <ac:chgData name="alex.tremblay" userId="S::alex.tremblay_agriculture.gouv.fr#ext#@resoca.onmicrosoft.com::bc2ecde8-25a4-44eb-ba58-26a9dc94eca5" providerId="AD" clId="Web-{55E24C3A-4FBD-D682-DF05-CACF72D37231}" dt="2026-10-08T13:25:32.493" v="133"/>
          <ac:spMkLst>
            <pc:docMk/>
            <pc:sldMk cId="2073552873" sldId="299"/>
            <ac:spMk id="7" creationId="{F71A7633-9F98-DEBC-9A83-DE0819DDD1B2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26:27.854" v="142" actId="20577"/>
          <ac:spMkLst>
            <pc:docMk/>
            <pc:sldMk cId="2073552873" sldId="299"/>
            <ac:spMk id="8" creationId="{83927F58-186B-991D-9E49-628551A410DB}"/>
          </ac:spMkLst>
        </pc:spChg>
        <pc:spChg chg="add">
          <ac:chgData name="alex.tremblay" userId="S::alex.tremblay_agriculture.gouv.fr#ext#@resoca.onmicrosoft.com::bc2ecde8-25a4-44eb-ba58-26a9dc94eca5" providerId="AD" clId="Web-{55E24C3A-4FBD-D682-DF05-CACF72D37231}" dt="2026-10-08T13:25:32.493" v="133"/>
          <ac:spMkLst>
            <pc:docMk/>
            <pc:sldMk cId="2073552873" sldId="299"/>
            <ac:spMk id="9" creationId="{DF878880-0458-A6C5-EDCE-6390F699CE9D}"/>
          </ac:spMkLst>
        </pc:spChg>
      </pc:sldChg>
      <pc:sldChg chg="addSp delSp modSp add ord replId">
        <pc:chgData name="alex.tremblay" userId="S::alex.tremblay_agriculture.gouv.fr#ext#@resoca.onmicrosoft.com::bc2ecde8-25a4-44eb-ba58-26a9dc94eca5" providerId="AD" clId="Web-{55E24C3A-4FBD-D682-DF05-CACF72D37231}" dt="2026-10-08T13:35:08.319" v="215" actId="20577"/>
        <pc:sldMkLst>
          <pc:docMk/>
          <pc:sldMk cId="1829705304" sldId="300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29:06.811" v="158" actId="20577"/>
          <ac:spMkLst>
            <pc:docMk/>
            <pc:sldMk cId="1829705304" sldId="300"/>
            <ac:spMk id="7" creationId="{F839F938-BDE7-AF65-013E-46544CB8982A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24:07.726" v="117" actId="1076"/>
          <ac:spMkLst>
            <pc:docMk/>
            <pc:sldMk cId="1829705304" sldId="300"/>
            <ac:spMk id="9" creationId="{379CD0EF-22D2-6164-B26E-28B8753457CF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35:08.319" v="215" actId="20577"/>
          <ac:spMkLst>
            <pc:docMk/>
            <pc:sldMk cId="1829705304" sldId="300"/>
            <ac:spMk id="11" creationId="{751A6441-43B2-B0BF-064C-597EF2B2A3ED}"/>
          </ac:spMkLst>
        </pc:spChg>
      </pc:sldChg>
      <pc:sldChg chg="addSp delSp modSp add replId">
        <pc:chgData name="alex.tremblay" userId="S::alex.tremblay_agriculture.gouv.fr#ext#@resoca.onmicrosoft.com::bc2ecde8-25a4-44eb-ba58-26a9dc94eca5" providerId="AD" clId="Web-{55E24C3A-4FBD-D682-DF05-CACF72D37231}" dt="2026-10-08T13:33:51.708" v="198" actId="20577"/>
        <pc:sldMkLst>
          <pc:docMk/>
          <pc:sldMk cId="3912312872" sldId="301"/>
        </pc:sldMkLst>
        <pc:spChg chg="add mod">
          <ac:chgData name="alex.tremblay" userId="S::alex.tremblay_agriculture.gouv.fr#ext#@resoca.onmicrosoft.com::bc2ecde8-25a4-44eb-ba58-26a9dc94eca5" providerId="AD" clId="Web-{55E24C3A-4FBD-D682-DF05-CACF72D37231}" dt="2026-10-08T13:32:09.940" v="181" actId="1076"/>
          <ac:spMkLst>
            <pc:docMk/>
            <pc:sldMk cId="3912312872" sldId="301"/>
            <ac:spMk id="7" creationId="{59DB968F-E956-EED7-C366-AA597F66D437}"/>
          </ac:spMkLst>
        </pc:spChg>
        <pc:spChg chg="add mod">
          <ac:chgData name="alex.tremblay" userId="S::alex.tremblay_agriculture.gouv.fr#ext#@resoca.onmicrosoft.com::bc2ecde8-25a4-44eb-ba58-26a9dc94eca5" providerId="AD" clId="Web-{55E24C3A-4FBD-D682-DF05-CACF72D37231}" dt="2026-10-08T13:33:51.708" v="198" actId="20577"/>
          <ac:spMkLst>
            <pc:docMk/>
            <pc:sldMk cId="3912312872" sldId="301"/>
            <ac:spMk id="8" creationId="{5979B46A-B897-E764-1EFB-FECD7FF8EF9F}"/>
          </ac:spMkLst>
        </pc:spChg>
        <pc:spChg chg="add del mod">
          <ac:chgData name="alex.tremblay" userId="S::alex.tremblay_agriculture.gouv.fr#ext#@resoca.onmicrosoft.com::bc2ecde8-25a4-44eb-ba58-26a9dc94eca5" providerId="AD" clId="Web-{55E24C3A-4FBD-D682-DF05-CACF72D37231}" dt="2026-10-08T13:32:25.175" v="187" actId="1076"/>
          <ac:spMkLst>
            <pc:docMk/>
            <pc:sldMk cId="3912312872" sldId="301"/>
            <ac:spMk id="18" creationId="{425CC4B2-6C9B-4A54-B46C-35099E6A03E8}"/>
          </ac:spMkLst>
        </pc:spChg>
      </pc:sldChg>
    </pc:docChg>
  </pc:docChgLst>
  <pc:docChgLst>
    <pc:chgData name="alex.tremblay" userId="S::alex.tremblay_agriculture.gouv.fr#ext#@resoca.onmicrosoft.com::bc2ecde8-25a4-44eb-ba58-26a9dc94eca5" providerId="AD" clId="Web-{DE99A5FE-A4A5-AE80-2F1D-AB67829B0349}"/>
    <pc:docChg chg="modSld">
      <pc:chgData name="alex.tremblay" userId="S::alex.tremblay_agriculture.gouv.fr#ext#@resoca.onmicrosoft.com::bc2ecde8-25a4-44eb-ba58-26a9dc94eca5" providerId="AD" clId="Web-{DE99A5FE-A4A5-AE80-2F1D-AB67829B0349}" dt="2026-10-05T16:15:17.688" v="2" actId="14100"/>
      <pc:docMkLst>
        <pc:docMk/>
      </pc:docMkLst>
    </pc:docChg>
  </pc:docChgLst>
  <pc:docChgLst>
    <pc:chgData name="alex.tremblay" userId="S::alex.tremblay_agriculture.gouv.fr#ext#@resoca.onmicrosoft.com::bc2ecde8-25a4-44eb-ba58-26a9dc94eca5" providerId="AD" clId="Web-{066235F4-F025-99AF-6CF6-E64314BB4B57}"/>
    <pc:docChg chg="addSld modSld">
      <pc:chgData name="alex.tremblay" userId="S::alex.tremblay_agriculture.gouv.fr#ext#@resoca.onmicrosoft.com::bc2ecde8-25a4-44eb-ba58-26a9dc94eca5" providerId="AD" clId="Web-{066235F4-F025-99AF-6CF6-E64314BB4B57}" dt="2026-10-05T12:00:22.127" v="226" actId="20577"/>
      <pc:docMkLst>
        <pc:docMk/>
      </pc:docMkLst>
      <pc:sldChg chg="addSp delSp modSp">
        <pc:chgData name="alex.tremblay" userId="S::alex.tremblay_agriculture.gouv.fr#ext#@resoca.onmicrosoft.com::bc2ecde8-25a4-44eb-ba58-26a9dc94eca5" providerId="AD" clId="Web-{066235F4-F025-99AF-6CF6-E64314BB4B57}" dt="2026-10-05T11:28:30.776" v="5"/>
        <pc:sldMkLst>
          <pc:docMk/>
          <pc:sldMk cId="3035527031" sldId="269"/>
        </pc:sldMkLst>
      </pc:sldChg>
      <pc:sldChg chg="addSp delSp modSp add replId">
        <pc:chgData name="alex.tremblay" userId="S::alex.tremblay_agriculture.gouv.fr#ext#@resoca.onmicrosoft.com::bc2ecde8-25a4-44eb-ba58-26a9dc94eca5" providerId="AD" clId="Web-{066235F4-F025-99AF-6CF6-E64314BB4B57}" dt="2026-10-05T11:29:53.590" v="25" actId="1076"/>
        <pc:sldMkLst>
          <pc:docMk/>
          <pc:sldMk cId="3491556841" sldId="277"/>
        </pc:sldMkLst>
        <pc:spChg chg="add mod">
          <ac:chgData name="alex.tremblay" userId="S::alex.tremblay_agriculture.gouv.fr#ext#@resoca.onmicrosoft.com::bc2ecde8-25a4-44eb-ba58-26a9dc94eca5" providerId="AD" clId="Web-{066235F4-F025-99AF-6CF6-E64314BB4B57}" dt="2026-10-05T11:29:40.902" v="20" actId="14100"/>
          <ac:spMkLst>
            <pc:docMk/>
            <pc:sldMk cId="3491556841" sldId="277"/>
            <ac:spMk id="8" creationId="{918514E3-3C09-0822-7687-CA191708A0B8}"/>
          </ac:spMkLst>
        </pc:spChg>
        <pc:spChg chg="add mod">
          <ac:chgData name="alex.tremblay" userId="S::alex.tremblay_agriculture.gouv.fr#ext#@resoca.onmicrosoft.com::bc2ecde8-25a4-44eb-ba58-26a9dc94eca5" providerId="AD" clId="Web-{066235F4-F025-99AF-6CF6-E64314BB4B57}" dt="2026-10-05T11:29:53.590" v="25" actId="1076"/>
          <ac:spMkLst>
            <pc:docMk/>
            <pc:sldMk cId="3491556841" sldId="277"/>
            <ac:spMk id="10" creationId="{3A2F07C2-8675-7C18-442B-D4DA722A51F4}"/>
          </ac:spMkLst>
        </pc:spChg>
      </pc:sldChg>
      <pc:sldChg chg="addSp delSp modSp add replId">
        <pc:chgData name="alex.tremblay" userId="S::alex.tremblay_agriculture.gouv.fr#ext#@resoca.onmicrosoft.com::bc2ecde8-25a4-44eb-ba58-26a9dc94eca5" providerId="AD" clId="Web-{066235F4-F025-99AF-6CF6-E64314BB4B57}" dt="2026-10-05T11:31:59.608" v="48" actId="1076"/>
        <pc:sldMkLst>
          <pc:docMk/>
          <pc:sldMk cId="1483803165" sldId="278"/>
        </pc:sldMkLst>
        <pc:spChg chg="add mod">
          <ac:chgData name="alex.tremblay" userId="S::alex.tremblay_agriculture.gouv.fr#ext#@resoca.onmicrosoft.com::bc2ecde8-25a4-44eb-ba58-26a9dc94eca5" providerId="AD" clId="Web-{066235F4-F025-99AF-6CF6-E64314BB4B57}" dt="2026-10-05T11:30:17.731" v="33" actId="14100"/>
          <ac:spMkLst>
            <pc:docMk/>
            <pc:sldMk cId="1483803165" sldId="278"/>
            <ac:spMk id="5" creationId="{7796849E-9A11-91B2-E0E9-A44C84848383}"/>
          </ac:spMkLst>
        </pc:spChg>
        <pc:picChg chg="add mod">
          <ac:chgData name="alex.tremblay" userId="S::alex.tremblay_agriculture.gouv.fr#ext#@resoca.onmicrosoft.com::bc2ecde8-25a4-44eb-ba58-26a9dc94eca5" providerId="AD" clId="Web-{066235F4-F025-99AF-6CF6-E64314BB4B57}" dt="2026-10-05T11:31:59.608" v="48" actId="1076"/>
          <ac:picMkLst>
            <pc:docMk/>
            <pc:sldMk cId="1483803165" sldId="278"/>
            <ac:picMk id="7" creationId="{020D906B-81DE-42A0-DD42-DEBD5E26A0D2}"/>
          </ac:picMkLst>
        </pc:picChg>
      </pc:sldChg>
      <pc:sldChg chg="addSp delSp modSp add replId">
        <pc:chgData name="alex.tremblay" userId="S::alex.tremblay_agriculture.gouv.fr#ext#@resoca.onmicrosoft.com::bc2ecde8-25a4-44eb-ba58-26a9dc94eca5" providerId="AD" clId="Web-{066235F4-F025-99AF-6CF6-E64314BB4B57}" dt="2026-10-05T11:30:35.153" v="36"/>
        <pc:sldMkLst>
          <pc:docMk/>
          <pc:sldMk cId="679886533" sldId="279"/>
        </pc:sldMkLst>
        <pc:picChg chg="add mod">
          <ac:chgData name="alex.tremblay" userId="S::alex.tremblay_agriculture.gouv.fr#ext#@resoca.onmicrosoft.com::bc2ecde8-25a4-44eb-ba58-26a9dc94eca5" providerId="AD" clId="Web-{066235F4-F025-99AF-6CF6-E64314BB4B57}" dt="2026-10-05T11:30:35.153" v="36"/>
          <ac:picMkLst>
            <pc:docMk/>
            <pc:sldMk cId="679886533" sldId="279"/>
            <ac:picMk id="7" creationId="{013CCCEC-564F-82A8-553E-CA7242036F64}"/>
          </ac:picMkLst>
        </pc:picChg>
      </pc:sldChg>
      <pc:sldChg chg="addSp delSp modSp add replId">
        <pc:chgData name="alex.tremblay" userId="S::alex.tremblay_agriculture.gouv.fr#ext#@resoca.onmicrosoft.com::bc2ecde8-25a4-44eb-ba58-26a9dc94eca5" providerId="AD" clId="Web-{066235F4-F025-99AF-6CF6-E64314BB4B57}" dt="2026-10-05T11:31:10.123" v="44" actId="1076"/>
        <pc:sldMkLst>
          <pc:docMk/>
          <pc:sldMk cId="1874865101" sldId="280"/>
        </pc:sldMkLst>
        <pc:picChg chg="add mod">
          <ac:chgData name="alex.tremblay" userId="S::alex.tremblay_agriculture.gouv.fr#ext#@resoca.onmicrosoft.com::bc2ecde8-25a4-44eb-ba58-26a9dc94eca5" providerId="AD" clId="Web-{066235F4-F025-99AF-6CF6-E64314BB4B57}" dt="2026-10-05T11:31:10.123" v="44" actId="1076"/>
          <ac:picMkLst>
            <pc:docMk/>
            <pc:sldMk cId="1874865101" sldId="280"/>
            <ac:picMk id="8" creationId="{A7BC865E-33C2-D680-D786-90705E5BD858}"/>
          </ac:picMkLst>
        </pc:picChg>
      </pc:sldChg>
      <pc:sldChg chg="addSp delSp modSp add replId">
        <pc:chgData name="alex.tremblay" userId="S::alex.tremblay_agriculture.gouv.fr#ext#@resoca.onmicrosoft.com::bc2ecde8-25a4-44eb-ba58-26a9dc94eca5" providerId="AD" clId="Web-{066235F4-F025-99AF-6CF6-E64314BB4B57}" dt="2026-10-05T11:37:06.427" v="59" actId="1076"/>
        <pc:sldMkLst>
          <pc:docMk/>
          <pc:sldMk cId="2292930331" sldId="282"/>
        </pc:sldMkLst>
        <pc:picChg chg="add mod">
          <ac:chgData name="alex.tremblay" userId="S::alex.tremblay_agriculture.gouv.fr#ext#@resoca.onmicrosoft.com::bc2ecde8-25a4-44eb-ba58-26a9dc94eca5" providerId="AD" clId="Web-{066235F4-F025-99AF-6CF6-E64314BB4B57}" dt="2026-10-05T11:37:06.427" v="59" actId="1076"/>
          <ac:picMkLst>
            <pc:docMk/>
            <pc:sldMk cId="2292930331" sldId="282"/>
            <ac:picMk id="5" creationId="{172D116F-3841-2EF8-42C0-40DBFA2E9997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ucht75n\AppData\Local\Microsoft\Olk\Attachments\ooa-62fa63cd-90a6-4832-8209-2c74621b488a\71d2e8378d4766dea0afea7ce99193040a7f750e249d47189d9ee8a91917e5f4\Production%20agricole%20dans%20les%20EM%20de%20l'UE%20(2014-2025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oucht75n\Downloads\consyn452202607_DonneesAviculture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.xlsb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Binary_Worksheet1.xlsb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Classeur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531568832838943E-2"/>
          <c:y val="2.8260392785650155E-2"/>
          <c:w val="0.91451835113781144"/>
          <c:h val="0.904237448938604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'F2'!$B$14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'F2'!$A$15:$A$22</c:f>
              <c:strCache>
                <c:ptCount val="8"/>
                <c:pt idx="0">
                  <c:v>Pologne</c:v>
                </c:pt>
                <c:pt idx="1">
                  <c:v>Irlande</c:v>
                </c:pt>
                <c:pt idx="2">
                  <c:v>Espagne</c:v>
                </c:pt>
                <c:pt idx="3">
                  <c:v>Belgique</c:v>
                </c:pt>
                <c:pt idx="4">
                  <c:v>Allemagne</c:v>
                </c:pt>
                <c:pt idx="5">
                  <c:v>Italie</c:v>
                </c:pt>
                <c:pt idx="6">
                  <c:v>Pays-Bas</c:v>
                </c:pt>
                <c:pt idx="7">
                  <c:v>France</c:v>
                </c:pt>
              </c:strCache>
            </c:strRef>
          </c:cat>
          <c:val>
            <c:numRef>
              <c:f>'F2'!$B$15:$B$22</c:f>
              <c:numCache>
                <c:formatCode>0%</c:formatCode>
                <c:ptCount val="8"/>
                <c:pt idx="0">
                  <c:v>0.75229674846167682</c:v>
                </c:pt>
                <c:pt idx="1">
                  <c:v>0.60471268005611256</c:v>
                </c:pt>
                <c:pt idx="2">
                  <c:v>0.45910967654721613</c:v>
                </c:pt>
                <c:pt idx="3">
                  <c:v>0.42309664054571505</c:v>
                </c:pt>
                <c:pt idx="4">
                  <c:v>0.36332421928277997</c:v>
                </c:pt>
                <c:pt idx="5">
                  <c:v>0.35643280804419397</c:v>
                </c:pt>
                <c:pt idx="6">
                  <c:v>0.34788839293567203</c:v>
                </c:pt>
                <c:pt idx="7">
                  <c:v>0.26194191158042102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2B-492F-8CF8-109392423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483829568"/>
        <c:axId val="483824288"/>
      </c:barChart>
      <c:catAx>
        <c:axId val="4838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483824288"/>
        <c:crosses val="autoZero"/>
        <c:auto val="1"/>
        <c:lblAlgn val="ctr"/>
        <c:lblOffset val="100"/>
        <c:noMultiLvlLbl val="0"/>
      </c:catAx>
      <c:valAx>
        <c:axId val="48382428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fr-FR"/>
          </a:p>
        </c:txPr>
        <c:crossAx val="483829568"/>
        <c:crosses val="autoZero"/>
        <c:crossBetween val="between"/>
        <c:minorUnit val="0.1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863255188991584E-2"/>
          <c:y val="1.9923158251381117E-2"/>
          <c:w val="0.80085993992180982"/>
          <c:h val="0.81822308908634123"/>
        </c:manualLayout>
      </c:layout>
      <c:lineChart>
        <c:grouping val="standard"/>
        <c:varyColors val="0"/>
        <c:ser>
          <c:idx val="1"/>
          <c:order val="0"/>
          <c:tx>
            <c:strRef>
              <c:f>'G7 TAUX dependance'!$A$2</c:f>
              <c:strCache>
                <c:ptCount val="1"/>
                <c:pt idx="0">
                  <c:v>Taux de dépendance aux importations</c:v>
                </c:pt>
              </c:strCache>
            </c:strRef>
          </c:tx>
          <c:spPr>
            <a:ln w="317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4815824174279053E-2"/>
                  <c:y val="-4.3715930979602795E-2"/>
                </c:manualLayout>
              </c:layout>
              <c:tx>
                <c:rich>
                  <a:bodyPr/>
                  <a:lstStyle/>
                  <a:p>
                    <a:fld id="{CFB5C925-A1C6-4C65-95A2-837347D2A040}" type="VALUE">
                      <a:rPr lang="en-US" b="1"/>
                      <a:pPr/>
                      <a:t>[VALEUR]</a:t>
                    </a:fld>
                    <a:endParaRPr lang="fr-F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7536-4641-BAFB-6A8467594599}"/>
                </c:ext>
              </c:extLst>
            </c:dLbl>
            <c:dLbl>
              <c:idx val="25"/>
              <c:layout>
                <c:manualLayout>
                  <c:x val="-2.1228293789871872E-3"/>
                  <c:y val="-4.8929663608562692E-2"/>
                </c:manualLayout>
              </c:layout>
              <c:tx>
                <c:rich>
                  <a:bodyPr/>
                  <a:lstStyle/>
                  <a:p>
                    <a:fld id="{09DCE96E-F5B5-45BF-BC18-C6AE9420B382}" type="VALUE">
                      <a:rPr lang="en-US" b="1"/>
                      <a:pPr/>
                      <a:t>[VALEUR]</a:t>
                    </a:fld>
                    <a:endParaRPr lang="fr-F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536-4641-BAFB-6A84675945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'G7 TAUX dependance'!$B$1:$AA$1</c:f>
              <c:strCache>
                <c:ptCount val="26"/>
                <c:pt idx="0">
                  <c:v>2000</c:v>
                </c:pt>
                <c:pt idx="5">
                  <c:v>2005</c:v>
                </c:pt>
                <c:pt idx="10">
                  <c:v>2010</c:v>
                </c:pt>
                <c:pt idx="15">
                  <c:v>2015</c:v>
                </c:pt>
                <c:pt idx="20">
                  <c:v>2020</c:v>
                </c:pt>
                <c:pt idx="25">
                  <c:v>2025</c:v>
                </c:pt>
              </c:strCache>
            </c:strRef>
          </c:cat>
          <c:val>
            <c:numRef>
              <c:f>'G7 TAUX dependance'!$B$2:$AA$2</c:f>
              <c:numCache>
                <c:formatCode>0.0%</c:formatCode>
                <c:ptCount val="26"/>
                <c:pt idx="0">
                  <c:v>0.23782732624687519</c:v>
                </c:pt>
                <c:pt idx="1">
                  <c:v>0.23204666010902186</c:v>
                </c:pt>
                <c:pt idx="2">
                  <c:v>0.23309872546879054</c:v>
                </c:pt>
                <c:pt idx="3">
                  <c:v>0.25472496487224583</c:v>
                </c:pt>
                <c:pt idx="4">
                  <c:v>0.27237390707079728</c:v>
                </c:pt>
                <c:pt idx="5">
                  <c:v>0.29531182541503032</c:v>
                </c:pt>
                <c:pt idx="6">
                  <c:v>0.30649108970279343</c:v>
                </c:pt>
                <c:pt idx="7">
                  <c:v>0.34261455930568008</c:v>
                </c:pt>
                <c:pt idx="8">
                  <c:v>0.3602724986856955</c:v>
                </c:pt>
                <c:pt idx="9">
                  <c:v>0.3718700892826749</c:v>
                </c:pt>
                <c:pt idx="10">
                  <c:v>0.40009842753862818</c:v>
                </c:pt>
                <c:pt idx="11">
                  <c:v>0.42636570836497989</c:v>
                </c:pt>
                <c:pt idx="12">
                  <c:v>0.44375342562073045</c:v>
                </c:pt>
                <c:pt idx="13">
                  <c:v>0.4369843042763803</c:v>
                </c:pt>
                <c:pt idx="14">
                  <c:v>0.43426960087727295</c:v>
                </c:pt>
                <c:pt idx="15">
                  <c:v>0.44069880130564781</c:v>
                </c:pt>
                <c:pt idx="16">
                  <c:v>0.44411494168244081</c:v>
                </c:pt>
                <c:pt idx="17">
                  <c:v>0.43853114057041936</c:v>
                </c:pt>
                <c:pt idx="18">
                  <c:v>0.43754155867046762</c:v>
                </c:pt>
                <c:pt idx="19">
                  <c:v>0.4370019332468319</c:v>
                </c:pt>
                <c:pt idx="20">
                  <c:v>0.4160471157780421</c:v>
                </c:pt>
                <c:pt idx="21">
                  <c:v>0.46895735224469121</c:v>
                </c:pt>
                <c:pt idx="22">
                  <c:v>0.50419623022831217</c:v>
                </c:pt>
                <c:pt idx="23">
                  <c:v>0.50796091279121525</c:v>
                </c:pt>
                <c:pt idx="24">
                  <c:v>0.5013546301540649</c:v>
                </c:pt>
                <c:pt idx="25">
                  <c:v>0.52171299508488478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536-4641-BAFB-6A8467594599}"/>
            </c:ext>
          </c:extLst>
        </c:ser>
        <c:ser>
          <c:idx val="2"/>
          <c:order val="1"/>
          <c:tx>
            <c:strRef>
              <c:f>'G7 TAUX dependance'!$A$3</c:f>
              <c:strCache>
                <c:ptCount val="1"/>
              </c:strCache>
            </c:strRef>
          </c:tx>
          <c:spPr>
            <a:ln w="15875" cap="rnd">
              <a:solidFill>
                <a:schemeClr val="bg1">
                  <a:lumMod val="50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dLbls>
            <c:dLbl>
              <c:idx val="22"/>
              <c:layout>
                <c:manualLayout>
                  <c:x val="-9.881877602587974E-2"/>
                  <c:y val="-0.1086322751401642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100" baseline="0"/>
                      <a:t>2022; 50,4%</a:t>
                    </a:r>
                    <a:endParaRPr lang="en-US" sz="1100"/>
                  </a:p>
                </c:rich>
              </c:tx>
              <c:numFmt formatCode="0.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519239733309588"/>
                      <c:h val="0.14265051730918957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3-7536-4641-BAFB-6A84675945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'G7 TAUX dependance'!$B$3:$AA$3</c:f>
              <c:numCache>
                <c:formatCode>0%</c:formatCode>
                <c:ptCount val="26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0.5</c:v>
                </c:pt>
                <c:pt idx="4">
                  <c:v>0.5</c:v>
                </c:pt>
                <c:pt idx="5">
                  <c:v>0.5</c:v>
                </c:pt>
                <c:pt idx="6">
                  <c:v>0.5</c:v>
                </c:pt>
                <c:pt idx="7">
                  <c:v>0.5</c:v>
                </c:pt>
                <c:pt idx="8">
                  <c:v>0.5</c:v>
                </c:pt>
                <c:pt idx="9">
                  <c:v>0.5</c:v>
                </c:pt>
                <c:pt idx="10">
                  <c:v>0.5</c:v>
                </c:pt>
                <c:pt idx="11">
                  <c:v>0.5</c:v>
                </c:pt>
                <c:pt idx="12">
                  <c:v>0.5</c:v>
                </c:pt>
                <c:pt idx="13">
                  <c:v>0.5</c:v>
                </c:pt>
                <c:pt idx="14">
                  <c:v>0.5</c:v>
                </c:pt>
                <c:pt idx="15">
                  <c:v>0.5</c:v>
                </c:pt>
                <c:pt idx="16">
                  <c:v>0.5</c:v>
                </c:pt>
                <c:pt idx="17">
                  <c:v>0.5</c:v>
                </c:pt>
                <c:pt idx="18">
                  <c:v>0.5</c:v>
                </c:pt>
                <c:pt idx="19">
                  <c:v>0.5</c:v>
                </c:pt>
                <c:pt idx="20">
                  <c:v>0.5</c:v>
                </c:pt>
                <c:pt idx="21">
                  <c:v>0.5</c:v>
                </c:pt>
                <c:pt idx="22">
                  <c:v>0.5</c:v>
                </c:pt>
                <c:pt idx="23">
                  <c:v>0.5</c:v>
                </c:pt>
                <c:pt idx="24">
                  <c:v>0.5</c:v>
                </c:pt>
                <c:pt idx="25">
                  <c:v>0.5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536-4641-BAFB-6A84675945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56949728"/>
        <c:axId val="756955968"/>
      </c:lineChart>
      <c:catAx>
        <c:axId val="756949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56955968"/>
        <c:crosses val="autoZero"/>
        <c:auto val="1"/>
        <c:lblAlgn val="ctr"/>
        <c:lblOffset val="100"/>
        <c:noMultiLvlLbl val="0"/>
      </c:catAx>
      <c:valAx>
        <c:axId val="7569559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56949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>
          <a:lumMod val="6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578444747612547E-2"/>
          <c:y val="9.115572436245252E-2"/>
          <c:w val="0.86548431105047752"/>
          <c:h val="0.81768855127509499"/>
        </c:manualLayout>
      </c:layout>
      <c:lineChart>
        <c:grouping val="standard"/>
        <c:varyColors val="0"/>
        <c:ser>
          <c:idx val="0"/>
          <c:order val="0"/>
          <c:spPr>
            <a:ln w="38100" cmpd="sng" algn="ctr">
              <a:solidFill>
                <a:schemeClr val="accent3"/>
              </a:solidFill>
              <a:prstDash val="solid"/>
            </a:ln>
          </c:spPr>
          <c:marker>
            <c:symbol val="none"/>
          </c:marker>
          <c:dPt>
            <c:idx val="3"/>
            <c:marker>
              <c:symbol val="circle"/>
              <c:size val="6"/>
              <c:spPr>
                <a:solidFill>
                  <a:srgbClr val="FFFFFF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A087-4B50-A223-C314445CB722}"/>
              </c:ext>
            </c:extLst>
          </c:dPt>
          <c:dPt>
            <c:idx val="50"/>
            <c:marker>
              <c:symbol val="circle"/>
              <c:size val="6"/>
              <c:spPr>
                <a:solidFill>
                  <a:srgbClr val="FFFFFF"/>
                </a:solidFill>
                <a:ln w="9525" cmpd="sng" algn="ctr">
                  <a:solidFill>
                    <a:schemeClr val="accent3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087-4B50-A223-C314445CB722}"/>
              </c:ext>
            </c:extLst>
          </c:dPt>
          <c:dLbls>
            <c:dLbl>
              <c:idx val="50"/>
              <c:layout>
                <c:manualLayout>
                  <c:x val="3.7380627557980897E-2"/>
                  <c:y val="-1.6277807921866521E-3"/>
                </c:manualLayout>
              </c:layout>
              <c:numFmt formatCode="#,##0.0;&quot;-&quot;#,##0.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rgbClr val="000000"/>
                      </a:solidFill>
                      <a:latin typeface="Museo 700"/>
                      <a:ea typeface="+mn-ea"/>
                      <a:cs typeface="+mn-cs"/>
                      <a:sym typeface="Museo 70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087-4B50-A223-C314445CB72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Sheet1!$A$1:$AY$1</c:f>
              <c:numCache>
                <c:formatCode>General</c:formatCode>
                <c:ptCount val="51"/>
                <c:pt idx="0">
                  <c:v>0.6</c:v>
                </c:pt>
                <c:pt idx="1">
                  <c:v>0.5</c:v>
                </c:pt>
                <c:pt idx="2">
                  <c:v>-0.6</c:v>
                </c:pt>
                <c:pt idx="3">
                  <c:v>0</c:v>
                </c:pt>
                <c:pt idx="4">
                  <c:v>1</c:v>
                </c:pt>
                <c:pt idx="5">
                  <c:v>2.4</c:v>
                </c:pt>
                <c:pt idx="6">
                  <c:v>3.9</c:v>
                </c:pt>
                <c:pt idx="7">
                  <c:v>2.8</c:v>
                </c:pt>
                <c:pt idx="8">
                  <c:v>3.9</c:v>
                </c:pt>
                <c:pt idx="9">
                  <c:v>4.5</c:v>
                </c:pt>
                <c:pt idx="10">
                  <c:v>5.2</c:v>
                </c:pt>
                <c:pt idx="11">
                  <c:v>4.3</c:v>
                </c:pt>
                <c:pt idx="12">
                  <c:v>4.9000000000000004</c:v>
                </c:pt>
                <c:pt idx="13">
                  <c:v>6.4</c:v>
                </c:pt>
                <c:pt idx="14">
                  <c:v>7.8</c:v>
                </c:pt>
                <c:pt idx="15">
                  <c:v>8</c:v>
                </c:pt>
                <c:pt idx="16">
                  <c:v>6.9</c:v>
                </c:pt>
                <c:pt idx="17">
                  <c:v>8.1999999999999993</c:v>
                </c:pt>
                <c:pt idx="18">
                  <c:v>8.6</c:v>
                </c:pt>
                <c:pt idx="19">
                  <c:v>7</c:v>
                </c:pt>
                <c:pt idx="20">
                  <c:v>8.1</c:v>
                </c:pt>
                <c:pt idx="21">
                  <c:v>8.9</c:v>
                </c:pt>
                <c:pt idx="22">
                  <c:v>10.199999999999999</c:v>
                </c:pt>
                <c:pt idx="23">
                  <c:v>9</c:v>
                </c:pt>
                <c:pt idx="24">
                  <c:v>9.3000000000000007</c:v>
                </c:pt>
                <c:pt idx="25">
                  <c:v>9.1999999999999993</c:v>
                </c:pt>
                <c:pt idx="26">
                  <c:v>7.3</c:v>
                </c:pt>
                <c:pt idx="27">
                  <c:v>8.1999999999999993</c:v>
                </c:pt>
                <c:pt idx="28">
                  <c:v>8.1999999999999993</c:v>
                </c:pt>
                <c:pt idx="29">
                  <c:v>7.7</c:v>
                </c:pt>
                <c:pt idx="30">
                  <c:v>7.5</c:v>
                </c:pt>
                <c:pt idx="31">
                  <c:v>8.4</c:v>
                </c:pt>
                <c:pt idx="32">
                  <c:v>8.9</c:v>
                </c:pt>
                <c:pt idx="33">
                  <c:v>8.6</c:v>
                </c:pt>
                <c:pt idx="34">
                  <c:v>5</c:v>
                </c:pt>
                <c:pt idx="35">
                  <c:v>7.9</c:v>
                </c:pt>
                <c:pt idx="36">
                  <c:v>11.4</c:v>
                </c:pt>
                <c:pt idx="37">
                  <c:v>11.4</c:v>
                </c:pt>
                <c:pt idx="38">
                  <c:v>11.2</c:v>
                </c:pt>
                <c:pt idx="39">
                  <c:v>9</c:v>
                </c:pt>
                <c:pt idx="40">
                  <c:v>9.1</c:v>
                </c:pt>
                <c:pt idx="41">
                  <c:v>5.9</c:v>
                </c:pt>
                <c:pt idx="42">
                  <c:v>5.5</c:v>
                </c:pt>
                <c:pt idx="43">
                  <c:v>6.8</c:v>
                </c:pt>
                <c:pt idx="44">
                  <c:v>7.7</c:v>
                </c:pt>
                <c:pt idx="45">
                  <c:v>6.1544633880000044</c:v>
                </c:pt>
                <c:pt idx="46">
                  <c:v>8.2174306710000007</c:v>
                </c:pt>
                <c:pt idx="47">
                  <c:v>10.193363636999999</c:v>
                </c:pt>
                <c:pt idx="48">
                  <c:v>6.5272144460000003</c:v>
                </c:pt>
                <c:pt idx="49">
                  <c:v>5.0208360120000002</c:v>
                </c:pt>
                <c:pt idx="50">
                  <c:v>0.18099999999999999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087-4B50-A223-C314445CB72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3800527"/>
        <c:axId val="1"/>
      </c:lineChart>
      <c:catAx>
        <c:axId val="693800527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majorTickMark val="out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600" kern="1200">
                <a:latin typeface="Museo 700"/>
                <a:ea typeface="Museo 700"/>
                <a:cs typeface="Museo 700"/>
                <a:sym typeface="Museo 700"/>
              </a:defRPr>
            </a:pPr>
            <a:endParaRPr lang="fr-FR"/>
          </a:p>
        </c:tx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12"/>
          <c:min val="-2"/>
        </c:scaling>
        <c:delete val="0"/>
        <c:axPos val="l"/>
        <c:majorGridlines>
          <c:spPr>
            <a:ln w="3175" cmpd="sng" algn="ctr">
              <a:solidFill>
                <a:schemeClr val="tx1"/>
              </a:solidFill>
              <a:prstDash val="solid"/>
            </a:ln>
          </c:spPr>
        </c:majorGridlines>
        <c:numFmt formatCode="#,##0;&quot;-&quot;#,##0" sourceLinked="0"/>
        <c:majorTickMark val="out"/>
        <c:minorTickMark val="none"/>
        <c:tickLblPos val="nextTo"/>
        <c:spPr>
          <a:ln w="9525" cmpd="sng" algn="ctr">
            <a:solidFill>
              <a:schemeClr val="tx1"/>
            </a:solidFill>
            <a:prstDash val="solid"/>
          </a:ln>
        </c:spPr>
        <c:txPr>
          <a:bodyPr wrap="none"/>
          <a:lstStyle/>
          <a:p>
            <a:pPr>
              <a:defRPr sz="1200" kern="1200">
                <a:solidFill>
                  <a:srgbClr val="000000"/>
                </a:solidFill>
                <a:latin typeface="Museo 700"/>
                <a:ea typeface="Museo 700"/>
                <a:cs typeface="Museo 700"/>
                <a:sym typeface="Museo 700"/>
              </a:defRPr>
            </a:pPr>
            <a:endParaRPr lang="fr-FR"/>
          </a:p>
        </c:txPr>
        <c:crossAx val="693800527"/>
        <c:crosses val="min"/>
        <c:crossBetween val="midCat"/>
        <c:majorUnit val="2"/>
      </c:valAx>
    </c:plotArea>
    <c:plotVisOnly val="0"/>
    <c:dispBlanksAs val="gap"/>
    <c:showDLblsOverMax val="1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4498141263940518"/>
          <c:y val="7.8030654900139343E-2"/>
          <c:w val="0.31003717472118958"/>
          <c:h val="0.84393869019972134"/>
        </c:manualLayout>
      </c:layout>
      <c:barChart>
        <c:barDir val="bar"/>
        <c:grouping val="stack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0.10706319702602231"/>
                  <c:y val="1.3934045517882026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accent3"/>
                      </a:solidFill>
                      <a:latin typeface="Museo 700"/>
                      <a:ea typeface="Museo 700"/>
                      <a:cs typeface="Museo 700"/>
                      <a:sym typeface="Museo 70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ABE3-475E-95F1-AF0E574BA8A1}"/>
                </c:ext>
              </c:extLst>
            </c:dLbl>
            <c:dLbl>
              <c:idx val="1"/>
              <c:layout>
                <c:manualLayout>
                  <c:x val="-0.15018587360594796"/>
                  <c:y val="-1.3934045517882026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accent3"/>
                      </a:solidFill>
                      <a:latin typeface="Museo 700"/>
                      <a:ea typeface="Museo 700"/>
                      <a:cs typeface="Museo 700"/>
                      <a:sym typeface="Museo 70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ABE3-475E-95F1-AF0E574BA8A1}"/>
                </c:ext>
              </c:extLst>
            </c:dLbl>
            <c:dLbl>
              <c:idx val="2"/>
              <c:layout>
                <c:manualLayout>
                  <c:x val="0.16951672862453532"/>
                  <c:y val="1.3934045517882026E-3"/>
                </c:manualLayout>
              </c:layout>
              <c:numFmt formatCode="#,##0;&quot;-&quot;#,##0" sourceLinked="0"/>
              <c:spPr>
                <a:noFill/>
                <a:ln>
                  <a:noFill/>
                </a:ln>
              </c:spPr>
              <c:txPr>
                <a:bodyPr wrap="none"/>
                <a:lstStyle/>
                <a:p>
                  <a:pPr>
                    <a:defRPr sz="1200" kern="1200">
                      <a:solidFill>
                        <a:schemeClr val="accent3"/>
                      </a:solidFill>
                      <a:latin typeface="Museo 700"/>
                      <a:ea typeface="Museo 700"/>
                      <a:cs typeface="Museo 700"/>
                      <a:sym typeface="Museo 700"/>
                    </a:defRPr>
                  </a:pPr>
                  <a:endParaRPr lang="fr-F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2-ABE3-475E-95F1-AF0E574BA8A1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Sheet1!$A$1:$C$1</c:f>
              <c:numCache>
                <c:formatCode>General</c:formatCode>
                <c:ptCount val="3"/>
                <c:pt idx="0">
                  <c:v>181.019272000005</c:v>
                </c:pt>
                <c:pt idx="1">
                  <c:v>-372.67856700000266</c:v>
                </c:pt>
                <c:pt idx="2">
                  <c:v>553.69783900000766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BE3-475E-95F1-AF0E574BA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2098881375"/>
        <c:axId val="1"/>
      </c:barChart>
      <c:catAx>
        <c:axId val="2098881375"/>
        <c:scaling>
          <c:orientation val="maxMin"/>
        </c:scaling>
        <c:delete val="0"/>
        <c:axPos val="l"/>
        <c:majorGridlines>
          <c:spPr>
            <a:ln>
              <a:noFill/>
            </a:ln>
          </c:spPr>
        </c:majorGridlines>
        <c:majorTickMark val="none"/>
        <c:minorTickMark val="none"/>
        <c:tickLblPos val="none"/>
        <c:spPr>
          <a:ln w="9525" cmpd="sng" algn="ctr">
            <a:solidFill>
              <a:schemeClr val="tx1"/>
            </a:solidFill>
            <a:prstDash val="solid"/>
          </a:ln>
        </c:spPr>
        <c:crossAx val="1"/>
        <c:crossesAt val="0"/>
        <c:auto val="0"/>
        <c:lblAlgn val="ctr"/>
        <c:lblOffset val="100"/>
        <c:noMultiLvlLbl val="0"/>
      </c:catAx>
      <c:valAx>
        <c:axId val="1"/>
        <c:scaling>
          <c:orientation val="minMax"/>
          <c:max val="553.69783900000766"/>
          <c:min val="-372.67856700000266"/>
        </c:scaling>
        <c:delete val="0"/>
        <c:axPos val="t"/>
        <c:majorGridlines>
          <c:spPr>
            <a:ln>
              <a:noFill/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2098881375"/>
        <c:crosses val="min"/>
        <c:crossBetween val="between"/>
      </c:valAx>
    </c:plotArea>
    <c:plotVisOnly val="0"/>
    <c:dispBlanksAs val="gap"/>
    <c:showDLblsOverMax val="1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fr-FR" sz="1100" b="1"/>
              <a:t>Principaux fournisseurs d'amandes de la </a:t>
            </a:r>
            <a:r>
              <a:rPr lang="fr-FR" sz="1100" b="1">
                <a:solidFill>
                  <a:schemeClr val="tx1"/>
                </a:solidFill>
              </a:rPr>
              <a:t>France (</a:t>
            </a:r>
            <a:r>
              <a:rPr lang="fr-FR" sz="1100" b="1" i="0" baseline="0">
                <a:solidFill>
                  <a:schemeClr val="tx1"/>
                </a:solidFill>
                <a:effectLst/>
              </a:rPr>
              <a:t>en volume)</a:t>
            </a:r>
            <a:endParaRPr lang="fr-FR" sz="1100"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00" b="1"/>
            </a:pPr>
            <a:endParaRPr lang="fr-FR" sz="1100" b="1"/>
          </a:p>
        </c:rich>
      </c:tx>
      <c:layout>
        <c:manualLayout>
          <c:xMode val="edge"/>
          <c:yMode val="edge"/>
          <c:x val="0.15563448759049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1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13240815504626471"/>
          <c:y val="0.1996147086047759"/>
          <c:w val="0.42551071102524357"/>
          <c:h val="0.78507548162403684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027-421A-8E9E-08E5E1AA9781}"/>
              </c:ext>
            </c:extLst>
          </c:dPt>
          <c:dPt>
            <c:idx val="1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027-421A-8E9E-08E5E1AA9781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027-421A-8E9E-08E5E1AA9781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027-421A-8E9E-08E5E1AA9781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027-421A-8E9E-08E5E1AA9781}"/>
              </c:ext>
            </c:extLst>
          </c:dPt>
          <c:dPt>
            <c:idx val="5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027-421A-8E9E-08E5E1AA9781}"/>
              </c:ext>
            </c:extLst>
          </c:dPt>
          <c:dPt>
            <c:idx val="6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B027-421A-8E9E-08E5E1AA9781}"/>
              </c:ext>
            </c:extLst>
          </c:dPt>
          <c:dLbls>
            <c:dLbl>
              <c:idx val="0"/>
              <c:layout>
                <c:manualLayout>
                  <c:x val="-0.13517727741337834"/>
                  <c:y val="7.935749880529550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027-421A-8E9E-08E5E1AA9781}"/>
                </c:ext>
              </c:extLst>
            </c:dLbl>
            <c:dLbl>
              <c:idx val="1"/>
              <c:layout>
                <c:manualLayout>
                  <c:x val="8.8034484304262722E-2"/>
                  <c:y val="-0.1232444587628470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027-421A-8E9E-08E5E1AA978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Feuil3!$A$46:$A$52</c:f>
              <c:strCache>
                <c:ptCount val="7"/>
                <c:pt idx="0">
                  <c:v>Espagne</c:v>
                </c:pt>
                <c:pt idx="1">
                  <c:v>Etats-Unis d Amérique</c:v>
                </c:pt>
                <c:pt idx="2">
                  <c:v>Italie</c:v>
                </c:pt>
                <c:pt idx="3">
                  <c:v>Allemagne</c:v>
                </c:pt>
                <c:pt idx="4">
                  <c:v>Australie</c:v>
                </c:pt>
                <c:pt idx="5">
                  <c:v>Pays-Bas</c:v>
                </c:pt>
                <c:pt idx="6">
                  <c:v>Autres pays</c:v>
                </c:pt>
              </c:strCache>
            </c:strRef>
          </c:cat>
          <c:val>
            <c:numRef>
              <c:f>Feuil3!$B$46:$B$52</c:f>
              <c:numCache>
                <c:formatCode>0%</c:formatCode>
                <c:ptCount val="7"/>
                <c:pt idx="0">
                  <c:v>0.39525496127714244</c:v>
                </c:pt>
                <c:pt idx="1">
                  <c:v>0.40670412141737122</c:v>
                </c:pt>
                <c:pt idx="2">
                  <c:v>6.2748831406330891E-2</c:v>
                </c:pt>
                <c:pt idx="3">
                  <c:v>6.0534427181740055E-2</c:v>
                </c:pt>
                <c:pt idx="4">
                  <c:v>2.8030525679596734E-2</c:v>
                </c:pt>
                <c:pt idx="5">
                  <c:v>2.1839671845477984E-2</c:v>
                </c:pt>
                <c:pt idx="6">
                  <c:v>2.488746119234065E-2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B027-421A-8E9E-08E5E1AA978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#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#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2B2887-51E4-4919-8E59-DB69D837FB9E}" type="doc">
      <dgm:prSet loTypeId="urn:microsoft.com/office/officeart/2005/8/layout/hProcess9" loCatId="process" qsTypeId="urn:microsoft.com/office/officeart/2005/8/quickstyle/simple1#2" qsCatId="simple" csTypeId="urn:microsoft.com/office/officeart/2005/8/colors/accent2_1#1" csCatId="accent2" phldr="1"/>
      <dgm:spPr/>
      <dgm:t>
        <a:bodyPr/>
        <a:lstStyle/>
        <a:p>
          <a:endParaRPr lang="fr-FR"/>
        </a:p>
      </dgm:t>
    </dgm:pt>
    <dgm:pt modelId="{536A87BA-90CD-4C6A-95EC-1ADDE42E3253}">
      <dgm:prSet phldrT="[Texte]" phldr="0"/>
      <dgm:spPr/>
      <dgm:t>
        <a:bodyPr/>
        <a:lstStyle/>
        <a:p>
          <a:r>
            <a:rPr lang="fr-FR"/>
            <a:t>Covid-19</a:t>
          </a:r>
        </a:p>
      </dgm:t>
    </dgm:pt>
    <dgm:pt modelId="{55253136-892D-4972-975A-98C14EB132FF}" type="parTrans" cxnId="{B389B36A-F0F3-409C-B985-02BEDB83681D}">
      <dgm:prSet/>
      <dgm:spPr/>
      <dgm:t>
        <a:bodyPr/>
        <a:lstStyle/>
        <a:p>
          <a:endParaRPr lang="fr-FR"/>
        </a:p>
      </dgm:t>
    </dgm:pt>
    <dgm:pt modelId="{A2594015-B6C7-452F-88F5-CD9DEF5A08C2}" type="sibTrans" cxnId="{B389B36A-F0F3-409C-B985-02BEDB83681D}">
      <dgm:prSet/>
      <dgm:spPr/>
      <dgm:t>
        <a:bodyPr/>
        <a:lstStyle/>
        <a:p>
          <a:endParaRPr lang="fr-FR"/>
        </a:p>
      </dgm:t>
    </dgm:pt>
    <dgm:pt modelId="{BB05FF07-A705-4E8E-A252-92784E94DC38}">
      <dgm:prSet phldrT="[Texte]" phldr="0"/>
      <dgm:spPr/>
      <dgm:t>
        <a:bodyPr/>
        <a:lstStyle/>
        <a:p>
          <a:r>
            <a:rPr lang="fr-FR"/>
            <a:t>Guerre en Ukraine</a:t>
          </a:r>
        </a:p>
      </dgm:t>
    </dgm:pt>
    <dgm:pt modelId="{C85C84EE-86C3-43D1-BE45-ABEED1A90DBE}" type="parTrans" cxnId="{81C31A00-5460-4DF6-A16A-0265A66B9B64}">
      <dgm:prSet/>
      <dgm:spPr/>
      <dgm:t>
        <a:bodyPr/>
        <a:lstStyle/>
        <a:p>
          <a:endParaRPr lang="fr-FR"/>
        </a:p>
      </dgm:t>
    </dgm:pt>
    <dgm:pt modelId="{CA371403-EF52-4E90-8BB8-657753AC8479}" type="sibTrans" cxnId="{81C31A00-5460-4DF6-A16A-0265A66B9B64}">
      <dgm:prSet/>
      <dgm:spPr/>
      <dgm:t>
        <a:bodyPr/>
        <a:lstStyle/>
        <a:p>
          <a:endParaRPr lang="fr-FR"/>
        </a:p>
      </dgm:t>
    </dgm:pt>
    <dgm:pt modelId="{D62C4197-F30C-4EBE-A43F-B0040620AEAD}">
      <dgm:prSet phldrT="[Texte]" phldr="0"/>
      <dgm:spPr/>
      <dgm:t>
        <a:bodyPr/>
        <a:lstStyle/>
        <a:p>
          <a:r>
            <a:rPr lang="fr-FR"/>
            <a:t>Guerre Moyen-Orient</a:t>
          </a:r>
        </a:p>
      </dgm:t>
    </dgm:pt>
    <dgm:pt modelId="{FF138286-945A-41A8-9DD8-05389571B846}" type="parTrans" cxnId="{AD60215A-D3ED-4FEC-AB5E-10C89CBE9C54}">
      <dgm:prSet/>
      <dgm:spPr/>
      <dgm:t>
        <a:bodyPr/>
        <a:lstStyle/>
        <a:p>
          <a:endParaRPr lang="fr-FR"/>
        </a:p>
      </dgm:t>
    </dgm:pt>
    <dgm:pt modelId="{E400E5F4-64F3-48E1-9033-8112427241A9}" type="sibTrans" cxnId="{AD60215A-D3ED-4FEC-AB5E-10C89CBE9C54}">
      <dgm:prSet/>
      <dgm:spPr/>
      <dgm:t>
        <a:bodyPr/>
        <a:lstStyle/>
        <a:p>
          <a:endParaRPr lang="fr-FR"/>
        </a:p>
      </dgm:t>
    </dgm:pt>
    <dgm:pt modelId="{B2089E34-9013-4486-B937-FAB8E4F2011A}" type="pres">
      <dgm:prSet presAssocID="{012B2887-51E4-4919-8E59-DB69D837FB9E}" presName="CompostProcess" presStyleCnt="0">
        <dgm:presLayoutVars>
          <dgm:dir/>
          <dgm:resizeHandles val="exact"/>
        </dgm:presLayoutVars>
      </dgm:prSet>
      <dgm:spPr/>
    </dgm:pt>
    <dgm:pt modelId="{3F41D161-F6FC-476B-B0FC-DC0899CDA5A9}" type="pres">
      <dgm:prSet presAssocID="{012B2887-51E4-4919-8E59-DB69D837FB9E}" presName="arrow" presStyleLbl="bgShp" presStyleIdx="0" presStyleCnt="1" custLinFactNeighborX="957" custLinFactNeighborY="-717"/>
      <dgm:spPr/>
    </dgm:pt>
    <dgm:pt modelId="{04936C3E-4C66-4F43-BA34-0E5BD1125C8F}" type="pres">
      <dgm:prSet presAssocID="{012B2887-51E4-4919-8E59-DB69D837FB9E}" presName="linearProcess" presStyleCnt="0"/>
      <dgm:spPr/>
    </dgm:pt>
    <dgm:pt modelId="{1C0F1166-39DA-4946-A029-1F77F754E1A0}" type="pres">
      <dgm:prSet presAssocID="{536A87BA-90CD-4C6A-95EC-1ADDE42E3253}" presName="textNode" presStyleLbl="node1" presStyleIdx="0" presStyleCnt="3">
        <dgm:presLayoutVars>
          <dgm:bulletEnabled val="1"/>
        </dgm:presLayoutVars>
      </dgm:prSet>
      <dgm:spPr/>
    </dgm:pt>
    <dgm:pt modelId="{9CE89A64-620B-4294-AC81-583DA95F2016}" type="pres">
      <dgm:prSet presAssocID="{A2594015-B6C7-452F-88F5-CD9DEF5A08C2}" presName="sibTrans" presStyleCnt="0"/>
      <dgm:spPr/>
    </dgm:pt>
    <dgm:pt modelId="{628CD877-CA71-47DC-B70D-557A4E080573}" type="pres">
      <dgm:prSet presAssocID="{BB05FF07-A705-4E8E-A252-92784E94DC38}" presName="textNode" presStyleLbl="node1" presStyleIdx="1" presStyleCnt="3">
        <dgm:presLayoutVars>
          <dgm:bulletEnabled val="1"/>
        </dgm:presLayoutVars>
      </dgm:prSet>
      <dgm:spPr/>
    </dgm:pt>
    <dgm:pt modelId="{B6489282-1C01-4766-AE3F-2273534A0C45}" type="pres">
      <dgm:prSet presAssocID="{CA371403-EF52-4E90-8BB8-657753AC8479}" presName="sibTrans" presStyleCnt="0"/>
      <dgm:spPr/>
    </dgm:pt>
    <dgm:pt modelId="{0F2D2317-F162-4E9C-AA19-5ADE0910492D}" type="pres">
      <dgm:prSet presAssocID="{D62C4197-F30C-4EBE-A43F-B0040620AEAD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81C31A00-5460-4DF6-A16A-0265A66B9B64}" srcId="{012B2887-51E4-4919-8E59-DB69D837FB9E}" destId="{BB05FF07-A705-4E8E-A252-92784E94DC38}" srcOrd="1" destOrd="0" parTransId="{C85C84EE-86C3-43D1-BE45-ABEED1A90DBE}" sibTransId="{CA371403-EF52-4E90-8BB8-657753AC8479}"/>
    <dgm:cxn modelId="{A8910C29-5BA6-47E6-8FBD-B2C384FF8C31}" type="presOf" srcId="{012B2887-51E4-4919-8E59-DB69D837FB9E}" destId="{B2089E34-9013-4486-B937-FAB8E4F2011A}" srcOrd="0" destOrd="0" presId="urn:microsoft.com/office/officeart/2005/8/layout/hProcess9"/>
    <dgm:cxn modelId="{B389B36A-F0F3-409C-B985-02BEDB83681D}" srcId="{012B2887-51E4-4919-8E59-DB69D837FB9E}" destId="{536A87BA-90CD-4C6A-95EC-1ADDE42E3253}" srcOrd="0" destOrd="0" parTransId="{55253136-892D-4972-975A-98C14EB132FF}" sibTransId="{A2594015-B6C7-452F-88F5-CD9DEF5A08C2}"/>
    <dgm:cxn modelId="{AD60215A-D3ED-4FEC-AB5E-10C89CBE9C54}" srcId="{012B2887-51E4-4919-8E59-DB69D837FB9E}" destId="{D62C4197-F30C-4EBE-A43F-B0040620AEAD}" srcOrd="2" destOrd="0" parTransId="{FF138286-945A-41A8-9DD8-05389571B846}" sibTransId="{E400E5F4-64F3-48E1-9033-8112427241A9}"/>
    <dgm:cxn modelId="{C976DAD9-33FC-435E-A0A8-3EDB0696F8AA}" type="presOf" srcId="{536A87BA-90CD-4C6A-95EC-1ADDE42E3253}" destId="{1C0F1166-39DA-4946-A029-1F77F754E1A0}" srcOrd="0" destOrd="0" presId="urn:microsoft.com/office/officeart/2005/8/layout/hProcess9"/>
    <dgm:cxn modelId="{48D515DC-DB0D-49EF-B2E1-5CF8BBF96E42}" type="presOf" srcId="{D62C4197-F30C-4EBE-A43F-B0040620AEAD}" destId="{0F2D2317-F162-4E9C-AA19-5ADE0910492D}" srcOrd="0" destOrd="0" presId="urn:microsoft.com/office/officeart/2005/8/layout/hProcess9"/>
    <dgm:cxn modelId="{2574F4F8-EB26-4EF3-B6F2-6D2C96E8DE1D}" type="presOf" srcId="{BB05FF07-A705-4E8E-A252-92784E94DC38}" destId="{628CD877-CA71-47DC-B70D-557A4E080573}" srcOrd="0" destOrd="0" presId="urn:microsoft.com/office/officeart/2005/8/layout/hProcess9"/>
    <dgm:cxn modelId="{6BFB1F95-8D91-42A8-BA29-B1393A26ED25}" type="presParOf" srcId="{B2089E34-9013-4486-B937-FAB8E4F2011A}" destId="{3F41D161-F6FC-476B-B0FC-DC0899CDA5A9}" srcOrd="0" destOrd="0" presId="urn:microsoft.com/office/officeart/2005/8/layout/hProcess9"/>
    <dgm:cxn modelId="{B8CA99F0-B1E5-4F53-90A4-B78E4B716C93}" type="presParOf" srcId="{B2089E34-9013-4486-B937-FAB8E4F2011A}" destId="{04936C3E-4C66-4F43-BA34-0E5BD1125C8F}" srcOrd="1" destOrd="0" presId="urn:microsoft.com/office/officeart/2005/8/layout/hProcess9"/>
    <dgm:cxn modelId="{A3E0518A-5FBB-4E24-BCA7-5F5896DE0A06}" type="presParOf" srcId="{04936C3E-4C66-4F43-BA34-0E5BD1125C8F}" destId="{1C0F1166-39DA-4946-A029-1F77F754E1A0}" srcOrd="0" destOrd="0" presId="urn:microsoft.com/office/officeart/2005/8/layout/hProcess9"/>
    <dgm:cxn modelId="{FAE8EB8E-9749-44FB-A2D4-FD61CBE6589C}" type="presParOf" srcId="{04936C3E-4C66-4F43-BA34-0E5BD1125C8F}" destId="{9CE89A64-620B-4294-AC81-583DA95F2016}" srcOrd="1" destOrd="0" presId="urn:microsoft.com/office/officeart/2005/8/layout/hProcess9"/>
    <dgm:cxn modelId="{5AA9AF77-2973-4D1D-91C0-9ECF21C3F403}" type="presParOf" srcId="{04936C3E-4C66-4F43-BA34-0E5BD1125C8F}" destId="{628CD877-CA71-47DC-B70D-557A4E080573}" srcOrd="2" destOrd="0" presId="urn:microsoft.com/office/officeart/2005/8/layout/hProcess9"/>
    <dgm:cxn modelId="{3999E8B2-C50F-4D3F-BF6D-4800301DBD3C}" type="presParOf" srcId="{04936C3E-4C66-4F43-BA34-0E5BD1125C8F}" destId="{B6489282-1C01-4766-AE3F-2273534A0C45}" srcOrd="3" destOrd="0" presId="urn:microsoft.com/office/officeart/2005/8/layout/hProcess9"/>
    <dgm:cxn modelId="{CE67B3EA-6A7D-4466-B68A-7F27D535D08E}" type="presParOf" srcId="{04936C3E-4C66-4F43-BA34-0E5BD1125C8F}" destId="{0F2D2317-F162-4E9C-AA19-5ADE0910492D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92F0A6C-1E7D-40B7-AF3A-91BD21263B1F}" type="doc">
      <dgm:prSet loTypeId="urn:microsoft.com/office/officeart/2005/8/layout/hProcess9" loCatId="process" qsTypeId="urn:microsoft.com/office/officeart/2005/8/quickstyle/simple1#3" qsCatId="simple" csTypeId="urn:microsoft.com/office/officeart/2005/8/colors/accent3_1#1" csCatId="accent3" phldr="1"/>
      <dgm:spPr/>
      <dgm:t>
        <a:bodyPr/>
        <a:lstStyle/>
        <a:p>
          <a:endParaRPr lang="fr-FR"/>
        </a:p>
      </dgm:t>
    </dgm:pt>
    <dgm:pt modelId="{3BC6D471-9DE2-4F61-A80D-C6806B19FDFA}">
      <dgm:prSet phldrT="[Texte]" phldr="0"/>
      <dgm:spPr/>
      <dgm:t>
        <a:bodyPr/>
        <a:lstStyle/>
        <a:p>
          <a:r>
            <a:rPr lang="fr-FR"/>
            <a:t>Guerre commerciale</a:t>
          </a:r>
        </a:p>
      </dgm:t>
    </dgm:pt>
    <dgm:pt modelId="{47AF1FA0-D0EC-49A5-9893-1EA961836378}" type="parTrans" cxnId="{A1B92029-357D-47B0-B154-7ABD3D4CECEA}">
      <dgm:prSet/>
      <dgm:spPr/>
      <dgm:t>
        <a:bodyPr/>
        <a:lstStyle/>
        <a:p>
          <a:endParaRPr lang="fr-FR"/>
        </a:p>
      </dgm:t>
    </dgm:pt>
    <dgm:pt modelId="{CBF4BF2D-84B5-479C-82F6-89A131DA7FC3}" type="sibTrans" cxnId="{A1B92029-357D-47B0-B154-7ABD3D4CECEA}">
      <dgm:prSet/>
      <dgm:spPr/>
      <dgm:t>
        <a:bodyPr/>
        <a:lstStyle/>
        <a:p>
          <a:endParaRPr lang="fr-FR"/>
        </a:p>
      </dgm:t>
    </dgm:pt>
    <dgm:pt modelId="{0FA6AD30-9E01-4EE9-BF74-2437C74242F7}">
      <dgm:prSet phldrT="[Texte]" phldr="0"/>
      <dgm:spPr/>
      <dgm:t>
        <a:bodyPr/>
        <a:lstStyle/>
        <a:p>
          <a:r>
            <a:rPr lang="fr-FR"/>
            <a:t>Guerre maritime</a:t>
          </a:r>
        </a:p>
      </dgm:t>
    </dgm:pt>
    <dgm:pt modelId="{345D7881-D724-4AE2-8DE3-E028A639738B}" type="parTrans" cxnId="{54B83184-DFB6-4627-B412-038C6216CECF}">
      <dgm:prSet/>
      <dgm:spPr/>
      <dgm:t>
        <a:bodyPr/>
        <a:lstStyle/>
        <a:p>
          <a:endParaRPr lang="fr-FR"/>
        </a:p>
      </dgm:t>
    </dgm:pt>
    <dgm:pt modelId="{61A6ABAE-5471-4300-8735-A97A081E13E4}" type="sibTrans" cxnId="{54B83184-DFB6-4627-B412-038C6216CECF}">
      <dgm:prSet/>
      <dgm:spPr/>
      <dgm:t>
        <a:bodyPr/>
        <a:lstStyle/>
        <a:p>
          <a:endParaRPr lang="fr-FR"/>
        </a:p>
      </dgm:t>
    </dgm:pt>
    <dgm:pt modelId="{2C55DC39-F7D9-4AFB-BE89-3A2F9326E03A}">
      <dgm:prSet phldrT="[Texte]" phldr="0"/>
      <dgm:spPr/>
      <dgm:t>
        <a:bodyPr/>
        <a:lstStyle/>
        <a:p>
          <a:r>
            <a:rPr lang="fr-FR"/>
            <a:t>Guerre des matières premières</a:t>
          </a:r>
        </a:p>
      </dgm:t>
    </dgm:pt>
    <dgm:pt modelId="{F26B41D9-346B-47E5-B96F-EA2231AA4F16}" type="parTrans" cxnId="{031CA6A9-BFF2-42D8-AA44-22271A776CD6}">
      <dgm:prSet/>
      <dgm:spPr/>
      <dgm:t>
        <a:bodyPr/>
        <a:lstStyle/>
        <a:p>
          <a:endParaRPr lang="fr-FR"/>
        </a:p>
      </dgm:t>
    </dgm:pt>
    <dgm:pt modelId="{E60645E4-774C-407C-9A96-119B9670C22B}" type="sibTrans" cxnId="{031CA6A9-BFF2-42D8-AA44-22271A776CD6}">
      <dgm:prSet/>
      <dgm:spPr/>
      <dgm:t>
        <a:bodyPr/>
        <a:lstStyle/>
        <a:p>
          <a:endParaRPr lang="fr-FR"/>
        </a:p>
      </dgm:t>
    </dgm:pt>
    <dgm:pt modelId="{08F04B4A-6E14-4463-93D5-52E785F7F778}" type="pres">
      <dgm:prSet presAssocID="{792F0A6C-1E7D-40B7-AF3A-91BD21263B1F}" presName="CompostProcess" presStyleCnt="0">
        <dgm:presLayoutVars>
          <dgm:dir/>
          <dgm:resizeHandles val="exact"/>
        </dgm:presLayoutVars>
      </dgm:prSet>
      <dgm:spPr/>
    </dgm:pt>
    <dgm:pt modelId="{C919642E-8C3B-4C15-9600-DC273021E80C}" type="pres">
      <dgm:prSet presAssocID="{792F0A6C-1E7D-40B7-AF3A-91BD21263B1F}" presName="arrow" presStyleLbl="bgShp" presStyleIdx="0" presStyleCnt="1"/>
      <dgm:spPr/>
    </dgm:pt>
    <dgm:pt modelId="{DAB07C47-AB95-4512-BEBA-6EB75935CE8C}" type="pres">
      <dgm:prSet presAssocID="{792F0A6C-1E7D-40B7-AF3A-91BD21263B1F}" presName="linearProcess" presStyleCnt="0"/>
      <dgm:spPr/>
    </dgm:pt>
    <dgm:pt modelId="{8A263831-5360-4C92-9F3F-A306537622AC}" type="pres">
      <dgm:prSet presAssocID="{3BC6D471-9DE2-4F61-A80D-C6806B19FDFA}" presName="textNode" presStyleLbl="node1" presStyleIdx="0" presStyleCnt="3">
        <dgm:presLayoutVars>
          <dgm:bulletEnabled val="1"/>
        </dgm:presLayoutVars>
      </dgm:prSet>
      <dgm:spPr/>
    </dgm:pt>
    <dgm:pt modelId="{B02D470B-6496-4EB8-8F42-8C258F9F7758}" type="pres">
      <dgm:prSet presAssocID="{CBF4BF2D-84B5-479C-82F6-89A131DA7FC3}" presName="sibTrans" presStyleCnt="0"/>
      <dgm:spPr/>
    </dgm:pt>
    <dgm:pt modelId="{47867F99-63E7-48C3-B1A4-0A08033F14A6}" type="pres">
      <dgm:prSet presAssocID="{0FA6AD30-9E01-4EE9-BF74-2437C74242F7}" presName="textNode" presStyleLbl="node1" presStyleIdx="1" presStyleCnt="3">
        <dgm:presLayoutVars>
          <dgm:bulletEnabled val="1"/>
        </dgm:presLayoutVars>
      </dgm:prSet>
      <dgm:spPr/>
    </dgm:pt>
    <dgm:pt modelId="{A025B489-8ACC-4C85-BC9E-2545F998B585}" type="pres">
      <dgm:prSet presAssocID="{61A6ABAE-5471-4300-8735-A97A081E13E4}" presName="sibTrans" presStyleCnt="0"/>
      <dgm:spPr/>
    </dgm:pt>
    <dgm:pt modelId="{5E404215-AC5A-4812-8586-0E6C1017AB0A}" type="pres">
      <dgm:prSet presAssocID="{2C55DC39-F7D9-4AFB-BE89-3A2F9326E03A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1B92029-357D-47B0-B154-7ABD3D4CECEA}" srcId="{792F0A6C-1E7D-40B7-AF3A-91BD21263B1F}" destId="{3BC6D471-9DE2-4F61-A80D-C6806B19FDFA}" srcOrd="0" destOrd="0" parTransId="{47AF1FA0-D0EC-49A5-9893-1EA961836378}" sibTransId="{CBF4BF2D-84B5-479C-82F6-89A131DA7FC3}"/>
    <dgm:cxn modelId="{5EE59E37-FD14-46E6-887A-9EC4269DD7B9}" type="presOf" srcId="{3BC6D471-9DE2-4F61-A80D-C6806B19FDFA}" destId="{8A263831-5360-4C92-9F3F-A306537622AC}" srcOrd="0" destOrd="0" presId="urn:microsoft.com/office/officeart/2005/8/layout/hProcess9"/>
    <dgm:cxn modelId="{4D918770-02B0-4A07-9924-9DE3E2E55D79}" type="presOf" srcId="{0FA6AD30-9E01-4EE9-BF74-2437C74242F7}" destId="{47867F99-63E7-48C3-B1A4-0A08033F14A6}" srcOrd="0" destOrd="0" presId="urn:microsoft.com/office/officeart/2005/8/layout/hProcess9"/>
    <dgm:cxn modelId="{BDB9B979-1D9D-4E5C-949C-57B02066BB4D}" type="presOf" srcId="{792F0A6C-1E7D-40B7-AF3A-91BD21263B1F}" destId="{08F04B4A-6E14-4463-93D5-52E785F7F778}" srcOrd="0" destOrd="0" presId="urn:microsoft.com/office/officeart/2005/8/layout/hProcess9"/>
    <dgm:cxn modelId="{54B83184-DFB6-4627-B412-038C6216CECF}" srcId="{792F0A6C-1E7D-40B7-AF3A-91BD21263B1F}" destId="{0FA6AD30-9E01-4EE9-BF74-2437C74242F7}" srcOrd="1" destOrd="0" parTransId="{345D7881-D724-4AE2-8DE3-E028A639738B}" sibTransId="{61A6ABAE-5471-4300-8735-A97A081E13E4}"/>
    <dgm:cxn modelId="{031CA6A9-BFF2-42D8-AA44-22271A776CD6}" srcId="{792F0A6C-1E7D-40B7-AF3A-91BD21263B1F}" destId="{2C55DC39-F7D9-4AFB-BE89-3A2F9326E03A}" srcOrd="2" destOrd="0" parTransId="{F26B41D9-346B-47E5-B96F-EA2231AA4F16}" sibTransId="{E60645E4-774C-407C-9A96-119B9670C22B}"/>
    <dgm:cxn modelId="{302FCCE8-11E6-4D0D-8D26-BCA08629CF43}" type="presOf" srcId="{2C55DC39-F7D9-4AFB-BE89-3A2F9326E03A}" destId="{5E404215-AC5A-4812-8586-0E6C1017AB0A}" srcOrd="0" destOrd="0" presId="urn:microsoft.com/office/officeart/2005/8/layout/hProcess9"/>
    <dgm:cxn modelId="{7115F9C6-678B-44DD-BE4B-87DA61D1D563}" type="presParOf" srcId="{08F04B4A-6E14-4463-93D5-52E785F7F778}" destId="{C919642E-8C3B-4C15-9600-DC273021E80C}" srcOrd="0" destOrd="0" presId="urn:microsoft.com/office/officeart/2005/8/layout/hProcess9"/>
    <dgm:cxn modelId="{2DDF3E2E-3566-4302-80F1-9D54A795133F}" type="presParOf" srcId="{08F04B4A-6E14-4463-93D5-52E785F7F778}" destId="{DAB07C47-AB95-4512-BEBA-6EB75935CE8C}" srcOrd="1" destOrd="0" presId="urn:microsoft.com/office/officeart/2005/8/layout/hProcess9"/>
    <dgm:cxn modelId="{56ED7AB8-1CC2-47C1-BEAB-068A7364867C}" type="presParOf" srcId="{DAB07C47-AB95-4512-BEBA-6EB75935CE8C}" destId="{8A263831-5360-4C92-9F3F-A306537622AC}" srcOrd="0" destOrd="0" presId="urn:microsoft.com/office/officeart/2005/8/layout/hProcess9"/>
    <dgm:cxn modelId="{D5FDBF0C-D7AF-4FD8-90DF-6E875BFAD03A}" type="presParOf" srcId="{DAB07C47-AB95-4512-BEBA-6EB75935CE8C}" destId="{B02D470B-6496-4EB8-8F42-8C258F9F7758}" srcOrd="1" destOrd="0" presId="urn:microsoft.com/office/officeart/2005/8/layout/hProcess9"/>
    <dgm:cxn modelId="{1E982374-147E-4D18-9B32-88F6D4014146}" type="presParOf" srcId="{DAB07C47-AB95-4512-BEBA-6EB75935CE8C}" destId="{47867F99-63E7-48C3-B1A4-0A08033F14A6}" srcOrd="2" destOrd="0" presId="urn:microsoft.com/office/officeart/2005/8/layout/hProcess9"/>
    <dgm:cxn modelId="{E762034F-F63B-4BD8-AB47-8F002C93A4C6}" type="presParOf" srcId="{DAB07C47-AB95-4512-BEBA-6EB75935CE8C}" destId="{A025B489-8ACC-4C85-BC9E-2545F998B585}" srcOrd="3" destOrd="0" presId="urn:microsoft.com/office/officeart/2005/8/layout/hProcess9"/>
    <dgm:cxn modelId="{58D77ECD-CFA2-4AFE-973C-52730E0DFEA6}" type="presParOf" srcId="{DAB07C47-AB95-4512-BEBA-6EB75935CE8C}" destId="{5E404215-AC5A-4812-8586-0E6C1017AB0A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F11CD00-94D2-4D3E-98A6-2B6EE1DF699D}" type="doc">
      <dgm:prSet loTypeId="urn:microsoft.com/office/officeart/2005/8/layout/matrix1" loCatId="matrix" qsTypeId="urn:microsoft.com/office/officeart/2005/8/quickstyle/simple1#4" qsCatId="simple" csTypeId="urn:microsoft.com/office/officeart/2005/8/colors/colorful1#2" csCatId="colorful" phldr="1"/>
      <dgm:spPr/>
      <dgm:t>
        <a:bodyPr/>
        <a:lstStyle/>
        <a:p>
          <a:endParaRPr lang="fr-FR"/>
        </a:p>
      </dgm:t>
    </dgm:pt>
    <dgm:pt modelId="{47D98D37-8671-41CA-9310-D1C3169CAD11}">
      <dgm:prSet phldrT="[Texte]" phldr="0"/>
      <dgm:spPr/>
      <dgm:t>
        <a:bodyPr/>
        <a:lstStyle/>
        <a:p>
          <a:r>
            <a:rPr lang="fr-FR" b="1">
              <a:solidFill>
                <a:schemeClr val="accent3">
                  <a:lumMod val="50000"/>
                </a:schemeClr>
              </a:solidFill>
            </a:rPr>
            <a:t>SOUVERAINET</a:t>
          </a:r>
          <a:r>
            <a:rPr lang="fr-FR" b="1">
              <a:solidFill>
                <a:schemeClr val="accent3">
                  <a:lumMod val="50000"/>
                </a:schemeClr>
              </a:solidFill>
              <a:latin typeface="+mn-lt"/>
            </a:rPr>
            <a:t>É</a:t>
          </a:r>
        </a:p>
        <a:p>
          <a:r>
            <a:rPr lang="fr-FR" b="1">
              <a:solidFill>
                <a:schemeClr val="accent3">
                  <a:lumMod val="50000"/>
                </a:schemeClr>
              </a:solidFill>
            </a:rPr>
            <a:t>ALIMENTAIRE</a:t>
          </a:r>
        </a:p>
      </dgm:t>
    </dgm:pt>
    <dgm:pt modelId="{088189A6-1E80-4E85-A8FE-65CE3EC1EED0}" type="parTrans" cxnId="{C76E9433-9EEB-459D-8D0A-5B769AEFA533}">
      <dgm:prSet/>
      <dgm:spPr/>
      <dgm:t>
        <a:bodyPr/>
        <a:lstStyle/>
        <a:p>
          <a:endParaRPr lang="fr-FR"/>
        </a:p>
      </dgm:t>
    </dgm:pt>
    <dgm:pt modelId="{C05FC966-AA80-4812-9373-14C596D04BB8}" type="sibTrans" cxnId="{C76E9433-9EEB-459D-8D0A-5B769AEFA533}">
      <dgm:prSet/>
      <dgm:spPr/>
      <dgm:t>
        <a:bodyPr/>
        <a:lstStyle/>
        <a:p>
          <a:endParaRPr lang="fr-FR"/>
        </a:p>
      </dgm:t>
    </dgm:pt>
    <dgm:pt modelId="{635FE1A1-4BA9-476A-B96E-716FBF3090AE}">
      <dgm:prSet phldrT="[Texte]" phldr="0"/>
      <dgm:spPr/>
      <dgm:t>
        <a:bodyPr/>
        <a:lstStyle/>
        <a:p>
          <a:r>
            <a:rPr lang="fr-FR" b="1"/>
            <a:t>Démographie agricole</a:t>
          </a:r>
        </a:p>
        <a:p>
          <a:r>
            <a:rPr lang="fr-FR" b="1"/>
            <a:t>Produire</a:t>
          </a:r>
        </a:p>
        <a:p>
          <a:r>
            <a:rPr lang="fr-FR" b="1"/>
            <a:t>Savoir-faire</a:t>
          </a:r>
        </a:p>
        <a:p>
          <a:r>
            <a:rPr lang="fr-FR" b="1"/>
            <a:t>Innovations – création de valeur </a:t>
          </a:r>
        </a:p>
      </dgm:t>
    </dgm:pt>
    <dgm:pt modelId="{6269C030-AE67-4A61-B778-6A8C29784C9D}" type="parTrans" cxnId="{06E0311A-E7B8-47F8-AD72-F9E4DFB6F2E6}">
      <dgm:prSet/>
      <dgm:spPr/>
      <dgm:t>
        <a:bodyPr/>
        <a:lstStyle/>
        <a:p>
          <a:endParaRPr lang="fr-FR"/>
        </a:p>
      </dgm:t>
    </dgm:pt>
    <dgm:pt modelId="{B79FD2AE-AEB9-445E-BFB0-91232C2486E6}" type="sibTrans" cxnId="{06E0311A-E7B8-47F8-AD72-F9E4DFB6F2E6}">
      <dgm:prSet/>
      <dgm:spPr/>
      <dgm:t>
        <a:bodyPr/>
        <a:lstStyle/>
        <a:p>
          <a:endParaRPr lang="fr-FR"/>
        </a:p>
      </dgm:t>
    </dgm:pt>
    <dgm:pt modelId="{0B063B8D-8396-4A51-9F94-1836D38F4480}">
      <dgm:prSet phldrT="[Texte]" phldr="0"/>
      <dgm:spPr/>
      <dgm:t>
        <a:bodyPr/>
        <a:lstStyle/>
        <a:p>
          <a:r>
            <a:rPr lang="fr-FR" b="1">
              <a:solidFill>
                <a:schemeClr val="accent6">
                  <a:lumMod val="50000"/>
                </a:schemeClr>
              </a:solidFill>
            </a:rPr>
            <a:t>Organisation des filières</a:t>
          </a:r>
        </a:p>
        <a:p>
          <a:r>
            <a:rPr lang="fr-FR" b="1">
              <a:solidFill>
                <a:schemeClr val="accent6">
                  <a:lumMod val="50000"/>
                </a:schemeClr>
              </a:solidFill>
            </a:rPr>
            <a:t>Comportements des consommateurs</a:t>
          </a:r>
        </a:p>
        <a:p>
          <a:r>
            <a:rPr lang="fr-FR" b="1">
              <a:solidFill>
                <a:schemeClr val="accent6">
                  <a:lumMod val="50000"/>
                </a:schemeClr>
              </a:solidFill>
            </a:rPr>
            <a:t>Inflation</a:t>
          </a:r>
        </a:p>
      </dgm:t>
    </dgm:pt>
    <dgm:pt modelId="{BEA17CF9-CCB7-4197-9773-480AC63BB571}" type="parTrans" cxnId="{46913705-9C66-45F5-A2DB-3D92A37414E0}">
      <dgm:prSet/>
      <dgm:spPr/>
      <dgm:t>
        <a:bodyPr/>
        <a:lstStyle/>
        <a:p>
          <a:endParaRPr lang="fr-FR"/>
        </a:p>
      </dgm:t>
    </dgm:pt>
    <dgm:pt modelId="{59482DE9-2F8E-4141-976C-F63EF78FFBE0}" type="sibTrans" cxnId="{46913705-9C66-45F5-A2DB-3D92A37414E0}">
      <dgm:prSet/>
      <dgm:spPr/>
      <dgm:t>
        <a:bodyPr/>
        <a:lstStyle/>
        <a:p>
          <a:endParaRPr lang="fr-FR"/>
        </a:p>
      </dgm:t>
    </dgm:pt>
    <dgm:pt modelId="{968C0AB7-F7AC-439F-A9CF-66EA7BB2D43A}">
      <dgm:prSet phldrT="[Texte]" phldr="0"/>
      <dgm:spPr/>
      <dgm:t>
        <a:bodyPr/>
        <a:lstStyle/>
        <a:p>
          <a:r>
            <a:rPr lang="fr-FR" b="1">
              <a:solidFill>
                <a:srgbClr val="FFFF00"/>
              </a:solidFill>
            </a:rPr>
            <a:t>PAC</a:t>
          </a:r>
        </a:p>
        <a:p>
          <a:r>
            <a:rPr lang="fr-FR" b="1">
              <a:solidFill>
                <a:srgbClr val="FFFF00"/>
              </a:solidFill>
            </a:rPr>
            <a:t>Stabilité politique dans l’UE</a:t>
          </a:r>
        </a:p>
        <a:p>
          <a:r>
            <a:rPr lang="fr-FR" b="1">
              <a:solidFill>
                <a:srgbClr val="FFFF00"/>
              </a:solidFill>
            </a:rPr>
            <a:t>Contrainte financière de l’Etat</a:t>
          </a:r>
        </a:p>
        <a:p>
          <a:endParaRPr lang="fr-FR"/>
        </a:p>
      </dgm:t>
    </dgm:pt>
    <dgm:pt modelId="{A3D3CDF7-4A2C-449B-ABB5-E2EABD8F57B6}" type="parTrans" cxnId="{4FE4193A-2C31-404D-9847-86A5CBF36B92}">
      <dgm:prSet/>
      <dgm:spPr/>
      <dgm:t>
        <a:bodyPr/>
        <a:lstStyle/>
        <a:p>
          <a:endParaRPr lang="fr-FR"/>
        </a:p>
      </dgm:t>
    </dgm:pt>
    <dgm:pt modelId="{D45CD439-23C5-4119-842C-D107A35CF763}" type="sibTrans" cxnId="{4FE4193A-2C31-404D-9847-86A5CBF36B92}">
      <dgm:prSet/>
      <dgm:spPr/>
      <dgm:t>
        <a:bodyPr/>
        <a:lstStyle/>
        <a:p>
          <a:endParaRPr lang="fr-FR"/>
        </a:p>
      </dgm:t>
    </dgm:pt>
    <dgm:pt modelId="{BB589471-E61B-433B-A28D-D55BF9B65C17}">
      <dgm:prSet phldrT="[Texte]" phldr="0"/>
      <dgm:spPr/>
      <dgm:t>
        <a:bodyPr/>
        <a:lstStyle/>
        <a:p>
          <a:r>
            <a:rPr lang="fr-FR" b="1">
              <a:solidFill>
                <a:srgbClr val="7030A0"/>
              </a:solidFill>
            </a:rPr>
            <a:t>Accords de libre-échange</a:t>
          </a:r>
        </a:p>
        <a:p>
          <a:r>
            <a:rPr lang="fr-FR" b="1">
              <a:solidFill>
                <a:srgbClr val="7030A0"/>
              </a:solidFill>
            </a:rPr>
            <a:t>Elargissements de l’UE </a:t>
          </a:r>
        </a:p>
        <a:p>
          <a:r>
            <a:rPr lang="fr-FR" b="1">
              <a:solidFill>
                <a:srgbClr val="C00000"/>
              </a:solidFill>
            </a:rPr>
            <a:t>Ukraine??</a:t>
          </a:r>
        </a:p>
      </dgm:t>
    </dgm:pt>
    <dgm:pt modelId="{CD0241A3-CB9C-4451-BAB8-19B03D59A598}" type="parTrans" cxnId="{4E468D54-3D61-4913-A508-8E5FAE8BC684}">
      <dgm:prSet/>
      <dgm:spPr/>
      <dgm:t>
        <a:bodyPr/>
        <a:lstStyle/>
        <a:p>
          <a:endParaRPr lang="fr-FR"/>
        </a:p>
      </dgm:t>
    </dgm:pt>
    <dgm:pt modelId="{C575C7E4-DE07-4C77-8553-6B049EB984B2}" type="sibTrans" cxnId="{4E468D54-3D61-4913-A508-8E5FAE8BC684}">
      <dgm:prSet/>
      <dgm:spPr/>
      <dgm:t>
        <a:bodyPr/>
        <a:lstStyle/>
        <a:p>
          <a:endParaRPr lang="fr-FR"/>
        </a:p>
      </dgm:t>
    </dgm:pt>
    <dgm:pt modelId="{9E8678BA-C22A-48A5-B11D-89E0F3459D3E}" type="pres">
      <dgm:prSet presAssocID="{DF11CD00-94D2-4D3E-98A6-2B6EE1DF699D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047A0E03-3A9F-4B3B-8FB9-D8D13F05EB46}" type="pres">
      <dgm:prSet presAssocID="{DF11CD00-94D2-4D3E-98A6-2B6EE1DF699D}" presName="matrix" presStyleCnt="0"/>
      <dgm:spPr/>
    </dgm:pt>
    <dgm:pt modelId="{AC887374-0768-4F7E-8581-0ECF58D315D0}" type="pres">
      <dgm:prSet presAssocID="{DF11CD00-94D2-4D3E-98A6-2B6EE1DF699D}" presName="tile1" presStyleLbl="node1" presStyleIdx="0" presStyleCnt="4"/>
      <dgm:spPr/>
    </dgm:pt>
    <dgm:pt modelId="{D4FA4A75-90E8-4FCD-AE08-DAEF44B2B8DF}" type="pres">
      <dgm:prSet presAssocID="{DF11CD00-94D2-4D3E-98A6-2B6EE1DF699D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B10730-F2A9-4452-9487-49C7A5D2A4DF}" type="pres">
      <dgm:prSet presAssocID="{DF11CD00-94D2-4D3E-98A6-2B6EE1DF699D}" presName="tile2" presStyleLbl="node1" presStyleIdx="1" presStyleCnt="4"/>
      <dgm:spPr/>
    </dgm:pt>
    <dgm:pt modelId="{C7E71D90-0D52-4C0C-A0B9-62613AA92D6D}" type="pres">
      <dgm:prSet presAssocID="{DF11CD00-94D2-4D3E-98A6-2B6EE1DF699D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0283A82A-F1B7-4AC3-AAB7-697FC5BD1661}" type="pres">
      <dgm:prSet presAssocID="{DF11CD00-94D2-4D3E-98A6-2B6EE1DF699D}" presName="tile3" presStyleLbl="node1" presStyleIdx="2" presStyleCnt="4"/>
      <dgm:spPr/>
    </dgm:pt>
    <dgm:pt modelId="{186F91FE-8331-4A83-B48A-6CCFF65D5988}" type="pres">
      <dgm:prSet presAssocID="{DF11CD00-94D2-4D3E-98A6-2B6EE1DF699D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DBE66BB-4B4B-4DAD-804F-8A3BBC56D1F3}" type="pres">
      <dgm:prSet presAssocID="{DF11CD00-94D2-4D3E-98A6-2B6EE1DF699D}" presName="tile4" presStyleLbl="node1" presStyleIdx="3" presStyleCnt="4"/>
      <dgm:spPr/>
    </dgm:pt>
    <dgm:pt modelId="{1B7EFA21-0547-4354-96DB-F6601D62A9BA}" type="pres">
      <dgm:prSet presAssocID="{DF11CD00-94D2-4D3E-98A6-2B6EE1DF699D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3268EDEF-C703-4BA2-B11B-26A3FCE4AA43}" type="pres">
      <dgm:prSet presAssocID="{DF11CD00-94D2-4D3E-98A6-2B6EE1DF699D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67BEE602-0AEC-4C67-AF0F-06503CBC8EC3}" type="presOf" srcId="{968C0AB7-F7AC-439F-A9CF-66EA7BB2D43A}" destId="{0283A82A-F1B7-4AC3-AAB7-697FC5BD1661}" srcOrd="0" destOrd="0" presId="urn:microsoft.com/office/officeart/2005/8/layout/matrix1"/>
    <dgm:cxn modelId="{46913705-9C66-45F5-A2DB-3D92A37414E0}" srcId="{47D98D37-8671-41CA-9310-D1C3169CAD11}" destId="{0B063B8D-8396-4A51-9F94-1836D38F4480}" srcOrd="1" destOrd="0" parTransId="{BEA17CF9-CCB7-4197-9773-480AC63BB571}" sibTransId="{59482DE9-2F8E-4141-976C-F63EF78FFBE0}"/>
    <dgm:cxn modelId="{2969A211-6963-44AB-A51E-0F0D155013AA}" type="presOf" srcId="{0B063B8D-8396-4A51-9F94-1836D38F4480}" destId="{44B10730-F2A9-4452-9487-49C7A5D2A4DF}" srcOrd="0" destOrd="0" presId="urn:microsoft.com/office/officeart/2005/8/layout/matrix1"/>
    <dgm:cxn modelId="{06E0311A-E7B8-47F8-AD72-F9E4DFB6F2E6}" srcId="{47D98D37-8671-41CA-9310-D1C3169CAD11}" destId="{635FE1A1-4BA9-476A-B96E-716FBF3090AE}" srcOrd="0" destOrd="0" parTransId="{6269C030-AE67-4A61-B778-6A8C29784C9D}" sibTransId="{B79FD2AE-AEB9-445E-BFB0-91232C2486E6}"/>
    <dgm:cxn modelId="{C76E9433-9EEB-459D-8D0A-5B769AEFA533}" srcId="{DF11CD00-94D2-4D3E-98A6-2B6EE1DF699D}" destId="{47D98D37-8671-41CA-9310-D1C3169CAD11}" srcOrd="0" destOrd="0" parTransId="{088189A6-1E80-4E85-A8FE-65CE3EC1EED0}" sibTransId="{C05FC966-AA80-4812-9373-14C596D04BB8}"/>
    <dgm:cxn modelId="{4FE4193A-2C31-404D-9847-86A5CBF36B92}" srcId="{47D98D37-8671-41CA-9310-D1C3169CAD11}" destId="{968C0AB7-F7AC-439F-A9CF-66EA7BB2D43A}" srcOrd="2" destOrd="0" parTransId="{A3D3CDF7-4A2C-449B-ABB5-E2EABD8F57B6}" sibTransId="{D45CD439-23C5-4119-842C-D107A35CF763}"/>
    <dgm:cxn modelId="{8C2D946B-36C6-4631-84FD-A4583045ED77}" type="presOf" srcId="{47D98D37-8671-41CA-9310-D1C3169CAD11}" destId="{3268EDEF-C703-4BA2-B11B-26A3FCE4AA43}" srcOrd="0" destOrd="0" presId="urn:microsoft.com/office/officeart/2005/8/layout/matrix1"/>
    <dgm:cxn modelId="{4E468D54-3D61-4913-A508-8E5FAE8BC684}" srcId="{47D98D37-8671-41CA-9310-D1C3169CAD11}" destId="{BB589471-E61B-433B-A28D-D55BF9B65C17}" srcOrd="3" destOrd="0" parTransId="{CD0241A3-CB9C-4451-BAB8-19B03D59A598}" sibTransId="{C575C7E4-DE07-4C77-8553-6B049EB984B2}"/>
    <dgm:cxn modelId="{29923677-CCCF-4D25-A228-70D69A950C39}" type="presOf" srcId="{DF11CD00-94D2-4D3E-98A6-2B6EE1DF699D}" destId="{9E8678BA-C22A-48A5-B11D-89E0F3459D3E}" srcOrd="0" destOrd="0" presId="urn:microsoft.com/office/officeart/2005/8/layout/matrix1"/>
    <dgm:cxn modelId="{9FCE1E98-2A3B-4B4B-B151-B6F96D08DF3D}" type="presOf" srcId="{635FE1A1-4BA9-476A-B96E-716FBF3090AE}" destId="{AC887374-0768-4F7E-8581-0ECF58D315D0}" srcOrd="0" destOrd="0" presId="urn:microsoft.com/office/officeart/2005/8/layout/matrix1"/>
    <dgm:cxn modelId="{77588899-32FE-43E1-BAC4-46AA80CAD7D0}" type="presOf" srcId="{968C0AB7-F7AC-439F-A9CF-66EA7BB2D43A}" destId="{186F91FE-8331-4A83-B48A-6CCFF65D5988}" srcOrd="1" destOrd="0" presId="urn:microsoft.com/office/officeart/2005/8/layout/matrix1"/>
    <dgm:cxn modelId="{37BEA0B0-9D8A-480B-BCD1-1BD852A87CB1}" type="presOf" srcId="{BB589471-E61B-433B-A28D-D55BF9B65C17}" destId="{1DBE66BB-4B4B-4DAD-804F-8A3BBC56D1F3}" srcOrd="0" destOrd="0" presId="urn:microsoft.com/office/officeart/2005/8/layout/matrix1"/>
    <dgm:cxn modelId="{814590CE-AF43-4012-A597-87D12C48AD03}" type="presOf" srcId="{635FE1A1-4BA9-476A-B96E-716FBF3090AE}" destId="{D4FA4A75-90E8-4FCD-AE08-DAEF44B2B8DF}" srcOrd="1" destOrd="0" presId="urn:microsoft.com/office/officeart/2005/8/layout/matrix1"/>
    <dgm:cxn modelId="{9AD38CF0-47B0-4278-BE94-E2A9606433F9}" type="presOf" srcId="{BB589471-E61B-433B-A28D-D55BF9B65C17}" destId="{1B7EFA21-0547-4354-96DB-F6601D62A9BA}" srcOrd="1" destOrd="0" presId="urn:microsoft.com/office/officeart/2005/8/layout/matrix1"/>
    <dgm:cxn modelId="{84F3A4F7-2BCD-4F18-B529-1EDA4BD07C08}" type="presOf" srcId="{0B063B8D-8396-4A51-9F94-1836D38F4480}" destId="{C7E71D90-0D52-4C0C-A0B9-62613AA92D6D}" srcOrd="1" destOrd="0" presId="urn:microsoft.com/office/officeart/2005/8/layout/matrix1"/>
    <dgm:cxn modelId="{3CDE206E-06A7-491D-B2B3-F2D471B1EE63}" type="presParOf" srcId="{9E8678BA-C22A-48A5-B11D-89E0F3459D3E}" destId="{047A0E03-3A9F-4B3B-8FB9-D8D13F05EB46}" srcOrd="0" destOrd="0" presId="urn:microsoft.com/office/officeart/2005/8/layout/matrix1"/>
    <dgm:cxn modelId="{63A439F6-B443-4C74-B730-59FAF379EFC5}" type="presParOf" srcId="{047A0E03-3A9F-4B3B-8FB9-D8D13F05EB46}" destId="{AC887374-0768-4F7E-8581-0ECF58D315D0}" srcOrd="0" destOrd="0" presId="urn:microsoft.com/office/officeart/2005/8/layout/matrix1"/>
    <dgm:cxn modelId="{446D6013-B19F-49BC-9DF6-723085F25FEF}" type="presParOf" srcId="{047A0E03-3A9F-4B3B-8FB9-D8D13F05EB46}" destId="{D4FA4A75-90E8-4FCD-AE08-DAEF44B2B8DF}" srcOrd="1" destOrd="0" presId="urn:microsoft.com/office/officeart/2005/8/layout/matrix1"/>
    <dgm:cxn modelId="{CF6025FD-D660-49C3-A956-71F341A02591}" type="presParOf" srcId="{047A0E03-3A9F-4B3B-8FB9-D8D13F05EB46}" destId="{44B10730-F2A9-4452-9487-49C7A5D2A4DF}" srcOrd="2" destOrd="0" presId="urn:microsoft.com/office/officeart/2005/8/layout/matrix1"/>
    <dgm:cxn modelId="{7D18A506-51FC-4700-BB69-35DDF0D97367}" type="presParOf" srcId="{047A0E03-3A9F-4B3B-8FB9-D8D13F05EB46}" destId="{C7E71D90-0D52-4C0C-A0B9-62613AA92D6D}" srcOrd="3" destOrd="0" presId="urn:microsoft.com/office/officeart/2005/8/layout/matrix1"/>
    <dgm:cxn modelId="{F7FD2D30-A4D5-4969-9429-1105A9F0C361}" type="presParOf" srcId="{047A0E03-3A9F-4B3B-8FB9-D8D13F05EB46}" destId="{0283A82A-F1B7-4AC3-AAB7-697FC5BD1661}" srcOrd="4" destOrd="0" presId="urn:microsoft.com/office/officeart/2005/8/layout/matrix1"/>
    <dgm:cxn modelId="{911C5F80-1245-43CA-8F4A-F9A364EB84E0}" type="presParOf" srcId="{047A0E03-3A9F-4B3B-8FB9-D8D13F05EB46}" destId="{186F91FE-8331-4A83-B48A-6CCFF65D5988}" srcOrd="5" destOrd="0" presId="urn:microsoft.com/office/officeart/2005/8/layout/matrix1"/>
    <dgm:cxn modelId="{4A84F733-43D6-498A-89F0-E8301FED783C}" type="presParOf" srcId="{047A0E03-3A9F-4B3B-8FB9-D8D13F05EB46}" destId="{1DBE66BB-4B4B-4DAD-804F-8A3BBC56D1F3}" srcOrd="6" destOrd="0" presId="urn:microsoft.com/office/officeart/2005/8/layout/matrix1"/>
    <dgm:cxn modelId="{0244E966-1D40-4347-942A-AC5BB02F5371}" type="presParOf" srcId="{047A0E03-3A9F-4B3B-8FB9-D8D13F05EB46}" destId="{1B7EFA21-0547-4354-96DB-F6601D62A9BA}" srcOrd="7" destOrd="0" presId="urn:microsoft.com/office/officeart/2005/8/layout/matrix1"/>
    <dgm:cxn modelId="{B6A8A61F-B85F-42EC-AFDA-2585A90D34C9}" type="presParOf" srcId="{9E8678BA-C22A-48A5-B11D-89E0F3459D3E}" destId="{3268EDEF-C703-4BA2-B11B-26A3FCE4AA43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41D161-F6FC-476B-B0FC-DC0899CDA5A9}">
      <dsp:nvSpPr>
        <dsp:cNvPr id="0" name=""/>
        <dsp:cNvSpPr/>
      </dsp:nvSpPr>
      <dsp:spPr>
        <a:xfrm>
          <a:off x="455054" y="0"/>
          <a:ext cx="4652656" cy="2115238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F1166-39DA-4946-A029-1F77F754E1A0}">
      <dsp:nvSpPr>
        <dsp:cNvPr id="0" name=""/>
        <dsp:cNvSpPr/>
      </dsp:nvSpPr>
      <dsp:spPr>
        <a:xfrm>
          <a:off x="280" y="634571"/>
          <a:ext cx="1761307" cy="8460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Covid-19</a:t>
          </a:r>
        </a:p>
      </dsp:txBody>
      <dsp:txXfrm>
        <a:off x="41583" y="675874"/>
        <a:ext cx="1678701" cy="763489"/>
      </dsp:txXfrm>
    </dsp:sp>
    <dsp:sp modelId="{628CD877-CA71-47DC-B70D-557A4E080573}">
      <dsp:nvSpPr>
        <dsp:cNvPr id="0" name=""/>
        <dsp:cNvSpPr/>
      </dsp:nvSpPr>
      <dsp:spPr>
        <a:xfrm>
          <a:off x="1856202" y="634571"/>
          <a:ext cx="1761307" cy="8460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Guerre en Ukraine</a:t>
          </a:r>
        </a:p>
      </dsp:txBody>
      <dsp:txXfrm>
        <a:off x="1897505" y="675874"/>
        <a:ext cx="1678701" cy="763489"/>
      </dsp:txXfrm>
    </dsp:sp>
    <dsp:sp modelId="{0F2D2317-F162-4E9C-AA19-5ADE0910492D}">
      <dsp:nvSpPr>
        <dsp:cNvPr id="0" name=""/>
        <dsp:cNvSpPr/>
      </dsp:nvSpPr>
      <dsp:spPr>
        <a:xfrm>
          <a:off x="3712124" y="634571"/>
          <a:ext cx="1761307" cy="84609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700" kern="1200"/>
            <a:t>Guerre Moyen-Orient</a:t>
          </a:r>
        </a:p>
      </dsp:txBody>
      <dsp:txXfrm>
        <a:off x="3753427" y="675874"/>
        <a:ext cx="1678701" cy="76348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19642E-8C3B-4C15-9600-DC273021E80C}">
      <dsp:nvSpPr>
        <dsp:cNvPr id="0" name=""/>
        <dsp:cNvSpPr/>
      </dsp:nvSpPr>
      <dsp:spPr>
        <a:xfrm>
          <a:off x="425960" y="0"/>
          <a:ext cx="4827548" cy="2224657"/>
        </a:xfrm>
        <a:prstGeom prst="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263831-5360-4C92-9F3F-A306537622AC}">
      <dsp:nvSpPr>
        <dsp:cNvPr id="0" name=""/>
        <dsp:cNvSpPr/>
      </dsp:nvSpPr>
      <dsp:spPr>
        <a:xfrm>
          <a:off x="192458" y="667397"/>
          <a:ext cx="1703840" cy="889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Guerre commerciale</a:t>
          </a:r>
        </a:p>
      </dsp:txBody>
      <dsp:txXfrm>
        <a:off x="235897" y="710836"/>
        <a:ext cx="1616962" cy="802984"/>
      </dsp:txXfrm>
    </dsp:sp>
    <dsp:sp modelId="{47867F99-63E7-48C3-B1A4-0A08033F14A6}">
      <dsp:nvSpPr>
        <dsp:cNvPr id="0" name=""/>
        <dsp:cNvSpPr/>
      </dsp:nvSpPr>
      <dsp:spPr>
        <a:xfrm>
          <a:off x="1987814" y="667397"/>
          <a:ext cx="1703840" cy="889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Guerre maritime</a:t>
          </a:r>
        </a:p>
      </dsp:txBody>
      <dsp:txXfrm>
        <a:off x="2031253" y="710836"/>
        <a:ext cx="1616962" cy="802984"/>
      </dsp:txXfrm>
    </dsp:sp>
    <dsp:sp modelId="{5E404215-AC5A-4812-8586-0E6C1017AB0A}">
      <dsp:nvSpPr>
        <dsp:cNvPr id="0" name=""/>
        <dsp:cNvSpPr/>
      </dsp:nvSpPr>
      <dsp:spPr>
        <a:xfrm>
          <a:off x="3783169" y="667397"/>
          <a:ext cx="1703840" cy="88986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600" kern="1200"/>
            <a:t>Guerre des matières premières</a:t>
          </a:r>
        </a:p>
      </dsp:txBody>
      <dsp:txXfrm>
        <a:off x="3826608" y="710836"/>
        <a:ext cx="1616962" cy="8029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887374-0768-4F7E-8581-0ECF58D315D0}">
      <dsp:nvSpPr>
        <dsp:cNvPr id="0" name=""/>
        <dsp:cNvSpPr/>
      </dsp:nvSpPr>
      <dsp:spPr>
        <a:xfrm rot="16200000">
          <a:off x="1241637" y="-1241637"/>
          <a:ext cx="2541956" cy="5025231"/>
        </a:xfrm>
        <a:prstGeom prst="round1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/>
            <a:t>Démographie agricole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/>
            <a:t>Produire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/>
            <a:t>Savoir-faire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/>
            <a:t>Innovations – création de valeur </a:t>
          </a:r>
        </a:p>
      </dsp:txBody>
      <dsp:txXfrm rot="5400000">
        <a:off x="-1" y="1"/>
        <a:ext cx="5025231" cy="1906467"/>
      </dsp:txXfrm>
    </dsp:sp>
    <dsp:sp modelId="{44B10730-F2A9-4452-9487-49C7A5D2A4DF}">
      <dsp:nvSpPr>
        <dsp:cNvPr id="0" name=""/>
        <dsp:cNvSpPr/>
      </dsp:nvSpPr>
      <dsp:spPr>
        <a:xfrm>
          <a:off x="5025231" y="0"/>
          <a:ext cx="5025231" cy="2541956"/>
        </a:xfrm>
        <a:prstGeom prst="round1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chemeClr val="accent6">
                  <a:lumMod val="50000"/>
                </a:schemeClr>
              </a:solidFill>
            </a:rPr>
            <a:t>Organisation des filières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chemeClr val="accent6">
                  <a:lumMod val="50000"/>
                </a:schemeClr>
              </a:solidFill>
            </a:rPr>
            <a:t>Comportements des consommateurs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chemeClr val="accent6">
                  <a:lumMod val="50000"/>
                </a:schemeClr>
              </a:solidFill>
            </a:rPr>
            <a:t>Inflation</a:t>
          </a:r>
        </a:p>
      </dsp:txBody>
      <dsp:txXfrm>
        <a:off x="5025231" y="0"/>
        <a:ext cx="5025231" cy="1906467"/>
      </dsp:txXfrm>
    </dsp:sp>
    <dsp:sp modelId="{0283A82A-F1B7-4AC3-AAB7-697FC5BD1661}">
      <dsp:nvSpPr>
        <dsp:cNvPr id="0" name=""/>
        <dsp:cNvSpPr/>
      </dsp:nvSpPr>
      <dsp:spPr>
        <a:xfrm rot="10800000">
          <a:off x="0" y="2541956"/>
          <a:ext cx="5025231" cy="2541956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rgbClr val="FFFF00"/>
              </a:solidFill>
            </a:rPr>
            <a:t>PAC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rgbClr val="FFFF00"/>
              </a:solidFill>
            </a:rPr>
            <a:t>Stabilité politique dans l’UE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rgbClr val="FFFF00"/>
              </a:solidFill>
            </a:rPr>
            <a:t>Contrainte financière de l’Etat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FR" sz="2000" kern="1200"/>
        </a:p>
      </dsp:txBody>
      <dsp:txXfrm rot="10800000">
        <a:off x="0" y="3177445"/>
        <a:ext cx="5025231" cy="1906467"/>
      </dsp:txXfrm>
    </dsp:sp>
    <dsp:sp modelId="{1DBE66BB-4B4B-4DAD-804F-8A3BBC56D1F3}">
      <dsp:nvSpPr>
        <dsp:cNvPr id="0" name=""/>
        <dsp:cNvSpPr/>
      </dsp:nvSpPr>
      <dsp:spPr>
        <a:xfrm rot="5400000">
          <a:off x="6266868" y="1300319"/>
          <a:ext cx="2541956" cy="5025231"/>
        </a:xfrm>
        <a:prstGeom prst="round1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rgbClr val="7030A0"/>
              </a:solidFill>
            </a:rPr>
            <a:t>Accords de libre-échange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rgbClr val="7030A0"/>
              </a:solidFill>
            </a:rPr>
            <a:t>Elargissements de l’UE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rgbClr val="C00000"/>
              </a:solidFill>
            </a:rPr>
            <a:t>Ukraine??</a:t>
          </a:r>
        </a:p>
      </dsp:txBody>
      <dsp:txXfrm rot="-5400000">
        <a:off x="5025230" y="3177445"/>
        <a:ext cx="5025231" cy="1906467"/>
      </dsp:txXfrm>
    </dsp:sp>
    <dsp:sp modelId="{3268EDEF-C703-4BA2-B11B-26A3FCE4AA43}">
      <dsp:nvSpPr>
        <dsp:cNvPr id="0" name=""/>
        <dsp:cNvSpPr/>
      </dsp:nvSpPr>
      <dsp:spPr>
        <a:xfrm>
          <a:off x="3517661" y="1906467"/>
          <a:ext cx="3015138" cy="1270978"/>
        </a:xfrm>
        <a:prstGeom prst="roundRect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chemeClr val="accent3">
                  <a:lumMod val="50000"/>
                </a:schemeClr>
              </a:solidFill>
            </a:rPr>
            <a:t>SOUVERAINET</a:t>
          </a:r>
          <a:r>
            <a:rPr lang="fr-FR" sz="2000" b="1" kern="1200">
              <a:solidFill>
                <a:schemeClr val="accent3">
                  <a:lumMod val="50000"/>
                </a:schemeClr>
              </a:solidFill>
              <a:latin typeface="+mn-lt"/>
            </a:rPr>
            <a:t>É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000" b="1" kern="1200">
              <a:solidFill>
                <a:schemeClr val="accent3">
                  <a:lumMod val="50000"/>
                </a:schemeClr>
              </a:solidFill>
            </a:rPr>
            <a:t>ALIMENTAIRE</a:t>
          </a:r>
        </a:p>
      </dsp:txBody>
      <dsp:txXfrm>
        <a:off x="3579705" y="1968511"/>
        <a:ext cx="2891050" cy="11468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9582-1181-E23C-1987-828263A28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BEC128-D3B2-E332-D97C-4BF19CB45D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E9A33F-4865-84B5-8B8A-BFD59962CD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A55444-A71F-55F9-9301-516134AF10B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222956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2ABDB-6FB5-D84F-A188-A3DAC2F53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60795D5-F52B-A575-1991-2F46F60FB1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4DBAC5E-D943-DFC8-F8C4-37446B0175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165D6D-20AD-FED5-7A2F-1751674C3C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8165BD-B6D2-4580-BE7D-9D0FE1C70CED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639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B5C33-5569-9D03-F604-27A670F3C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490ADD2-5E2D-C29C-DAEB-F38FF0A26A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5B095A0-DA03-45A3-5713-44B8FEBE97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6B1623E-0AB8-9120-5145-B6637F4B68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80AC25-CAAF-429A-81A7-B65FF8B87E4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41451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620BDA-E3C7-453A-B9DC-B85AD8939967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9188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A57F54-FAB7-1145-B987-AE0356A4DB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4E5D96-27E1-3F5F-A24D-2DD55FAD6D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A34F33-526C-2E34-DA9B-D2752CCE28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FD5E7-0047-2E02-C75D-642E2840B60C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83081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300E3-AFAC-7603-250D-19F1B3F81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757210-C5A6-31EF-1BAB-E444C64639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A8F00-BD2B-CD77-B1B8-1D2B8A58B9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AFA737-C2D3-08BC-B94E-6027569E3AA6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31324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43EB5F-EA1B-4991-30A8-EA892AB16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E170DA-BCC6-13BD-F943-0273687852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9208E1-1223-664E-FC5C-A9C2E4699A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E4B29-2FF5-0880-2874-6273B493C07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42705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C60CA-4301-A6F6-14E1-13D772D97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51B32C-FA7B-53CD-036C-AE189FDB37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6F4EF7-3A8B-2271-8367-90545A019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0F1E64-2B63-96EC-61C8-8B9C80BF941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427624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E37A10-839E-6498-6EFD-11E21CB86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6ACFEB-938C-CC5D-1BB7-2BC89E665C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60A3F-4DE4-2962-FC7B-125625819B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ECBF1-0347-5C4D-A664-8DB3B65346D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581587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D6244-F294-263A-2974-C283E1ACB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D0C3D6-54C0-0DC1-2253-682E2BF1D4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0B2BF7-00B1-35C7-330D-268E40A092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E8D3C-5A06-7428-DABE-95910FA41E4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642853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A6A47-DCC0-CC29-4019-0102CEF1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21076-5044-8C79-E038-C7EA2D934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B8E25-0F7B-DD8B-C62E-18E9AF8A9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2F549-C7D7-3CBC-F950-9DAD7E1C6F3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6210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E56C6-5A78-4B0C-7AED-99BD5681B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FA1B58-BB8E-746E-AC5D-5234016CF3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C0B85F-3F2F-EE5A-72DA-AB8D4A6B4C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7FDF1-9BD7-61BA-2DFE-73797A8A5FD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155330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A6A47-DCC0-CC29-4019-0102CEF1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21076-5044-8C79-E038-C7EA2D934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B8E25-0F7B-DD8B-C62E-18E9AF8A9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2F549-C7D7-3CBC-F950-9DAD7E1C6F3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6210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E5613-F5E6-6C53-ABFE-59FBB7D022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D1EE674-C814-F8C9-2598-007EB29A9F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31E90F-3A01-BC96-A15A-95361525D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778699-DA68-34FD-C9B2-077E524B8AD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74152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779B6B-C289-9A47-82C4-4B3B51614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67E799-9EF2-865D-D6A8-401B28A0F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73545D-219F-D6B6-8B1C-19097A0E08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6052D-06A3-863B-F338-C2F47B8B741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92477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A6A47-DCC0-CC29-4019-0102CEF1BE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21076-5044-8C79-E038-C7EA2D9348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B8E25-0F7B-DD8B-C62E-18E9AF8A9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2F549-C7D7-3CBC-F950-9DAD7E1C6F3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62101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55A3C-64C9-9669-7100-3D3D661698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A3F23C-B10D-2DAD-420B-0543FD73E5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202199-BB73-13B2-AFFA-43AB2DBCDC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0BEAC-61C8-54C2-DD9E-55CE3894EA2E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375912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11D3E-89E0-95FE-DA0B-6050FEE6F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AD1E04-EDA6-C58A-6BB8-0CDF24648C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4FB55C7-F96D-81F4-56E8-FC019F84DD0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3235D3-D11F-9A64-4921-D2D08042352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09465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2F912-43AD-4CCD-54A1-16981FED7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9DB236-1D11-C20A-8471-94542170C2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1C0942-03F9-B46F-4CD7-1ADE4729F7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D78B3-121D-D33D-E8CE-D28852E50DE7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530338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5F343-DE6D-C2B3-949E-DA92FE528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B8C1E8-464E-F3EB-216A-56857510CA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249922-BCD3-6448-867E-8EE291D0F0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A50153-38F5-1365-A7CC-0186D8DAB42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90889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E0356B-83A2-40FD-BC93-8A6404AC4118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26549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2D6BC-38DB-40FA-2703-B655E4DAB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88F330-DDEE-C191-AAFD-CC2950849C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E1ED2-2942-4583-BE62-B72617F6FA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66BF7D-246A-421C-1C38-E0D39399E56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95459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E6579-BF03-28F2-3500-28BBC9EF8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D53992-BCC5-D891-5696-CEF1B0C861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BD905C-1880-11E1-7A44-98DD3ECA29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9C6306-1F74-B62B-6201-2A86BB6EA76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2817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8.png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.emf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07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26">
              <a:solidFill>
                <a:srgbClr val="FFFFFF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187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390">
                <a:solidFill>
                  <a:schemeClr val="bg1"/>
                </a:solidFill>
              </a:defRPr>
            </a:lvl1pPr>
            <a:lvl2pPr marL="455371" indent="0" algn="ctr">
              <a:buNone/>
              <a:defRPr sz="1992"/>
            </a:lvl2pPr>
            <a:lvl3pPr marL="910742" indent="0" algn="ctr">
              <a:buNone/>
              <a:defRPr sz="1793"/>
            </a:lvl3pPr>
            <a:lvl4pPr marL="1366114" indent="0" algn="ctr">
              <a:buNone/>
              <a:defRPr sz="1594"/>
            </a:lvl4pPr>
            <a:lvl5pPr marL="1821485" indent="0" algn="ctr">
              <a:buNone/>
              <a:defRPr sz="1594"/>
            </a:lvl5pPr>
            <a:lvl6pPr marL="2276856" indent="0" algn="ctr">
              <a:buNone/>
              <a:defRPr sz="1594"/>
            </a:lvl6pPr>
            <a:lvl7pPr marL="2732227" indent="0" algn="ctr">
              <a:buNone/>
              <a:defRPr sz="1594"/>
            </a:lvl7pPr>
            <a:lvl8pPr marL="3187598" indent="0" algn="ctr">
              <a:buNone/>
              <a:defRPr sz="1594"/>
            </a:lvl8pPr>
            <a:lvl9pPr marL="3642970" indent="0" algn="ctr">
              <a:buNone/>
              <a:defRPr sz="1594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793" i="1">
                <a:solidFill>
                  <a:srgbClr val="FFFFFF"/>
                </a:solidFill>
              </a:rPr>
              <a:t>Insérer une photo de votre choix sur ce cadre gris </a:t>
            </a:r>
            <a:r>
              <a:rPr lang="fr-FR" sz="1793" i="1" u="sng">
                <a:solidFill>
                  <a:srgbClr val="FFFFFF"/>
                </a:solidFill>
              </a:rPr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5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21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411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69214" indent="-569214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812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76" y="584174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730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69214" indent="-569214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15" y="1476000"/>
            <a:ext cx="4914000" cy="4428000"/>
          </a:xfrm>
        </p:spPr>
        <p:txBody>
          <a:bodyPr>
            <a:normAutofit/>
          </a:bodyPr>
          <a:lstStyle>
            <a:lvl1pPr>
              <a:defRPr sz="2191"/>
            </a:lvl1pPr>
            <a:lvl2pPr>
              <a:defRPr sz="1992"/>
            </a:lvl2pPr>
            <a:lvl3pPr>
              <a:defRPr sz="1793"/>
            </a:lvl3pPr>
            <a:lvl4pPr>
              <a:defRPr sz="1594"/>
            </a:lvl4pPr>
            <a:lvl5pPr>
              <a:defRPr sz="1594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48" y="1471254"/>
            <a:ext cx="4914000" cy="4428000"/>
          </a:xfrm>
        </p:spPr>
        <p:txBody>
          <a:bodyPr/>
          <a:lstStyle>
            <a:lvl1pPr>
              <a:defRPr sz="2191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812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76" y="584174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448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Graphiques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6">
            <a:extLst>
              <a:ext uri="{FF2B5EF4-FFF2-40B4-BE49-F238E27FC236}">
                <a16:creationId xmlns:a16="http://schemas.microsoft.com/office/drawing/2014/main" id="{DACBB22E-7C88-CB4B-E769-32816DF2322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359399" y="192595"/>
            <a:ext cx="11500109" cy="723208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lang="fr-FR" sz="2800" b="1" i="0" kern="1200" cap="none" baseline="0" dirty="0" smtClean="0">
                <a:solidFill>
                  <a:srgbClr val="193A84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slide</a:t>
            </a:r>
          </a:p>
        </p:txBody>
      </p:sp>
      <p:graphicFrame>
        <p:nvGraphicFramePr>
          <p:cNvPr id="8" name="Objet 7" hidden="1">
            <a:extLst>
              <a:ext uri="{FF2B5EF4-FFF2-40B4-BE49-F238E27FC236}">
                <a16:creationId xmlns:a16="http://schemas.microsoft.com/office/drawing/2014/main" id="{6300A66E-2DD0-4154-A106-E9015E40DD6F}"/>
              </a:ext>
            </a:extLst>
          </p:cNvPr>
          <p:cNvGraphicFramePr>
            <a:graphicFrameLocks/>
          </p:cNvGraphicFramePr>
          <p:nvPr userDrawn="1"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915735909"/>
              </p:ext>
            </p:extLst>
          </p:nvPr>
        </p:nvGraphicFramePr>
        <p:xfrm>
          <a:off x="1591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Diapositive thinkcell" r:id="rId4" imgW="498" imgH="499" progId="TCLayout.ActiveDocument.1">
                  <p:embed/>
                </p:oleObj>
              </mc:Choice>
              <mc:Fallback>
                <p:oleObj name="Diapositive thinkcell" r:id="rId4" imgW="498" imgH="499" progId="TCLayout.ActiveDocument.1">
                  <p:embed/>
                  <p:pic>
                    <p:nvPicPr>
                      <p:cNvPr id="8" name="Objet 7" hidden="1">
                        <a:extLst>
                          <a:ext uri="{FF2B5EF4-FFF2-40B4-BE49-F238E27FC236}">
                            <a16:creationId xmlns:a16="http://schemas.microsoft.com/office/drawing/2014/main" id="{6300A66E-2DD0-4154-A106-E9015E40DD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91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59399" y="1269243"/>
            <a:ext cx="3562903" cy="301068"/>
          </a:xfrm>
          <a:prstGeom prst="rect">
            <a:avLst/>
          </a:prstGeom>
        </p:spPr>
        <p:txBody>
          <a:bodyPr vert="horz" rIns="91440">
            <a:noAutofit/>
          </a:bodyPr>
          <a:lstStyle>
            <a:lvl1pPr algn="ctr">
              <a:defRPr sz="1600" b="1">
                <a:solidFill>
                  <a:srgbClr val="193A85"/>
                </a:solidFill>
                <a:latin typeface="+mj-lt"/>
              </a:defRPr>
            </a:lvl1pPr>
          </a:lstStyle>
          <a:p>
            <a:r>
              <a:rPr lang="fr-FR"/>
              <a:t>Titre du graphique (date, unité)</a:t>
            </a:r>
            <a:endParaRPr lang="en-US"/>
          </a:p>
        </p:txBody>
      </p:sp>
      <p:sp>
        <p:nvSpPr>
          <p:cNvPr id="31" name="Espace réservé du graphique 30">
            <a:extLst>
              <a:ext uri="{FF2B5EF4-FFF2-40B4-BE49-F238E27FC236}">
                <a16:creationId xmlns:a16="http://schemas.microsoft.com/office/drawing/2014/main" id="{46C069D2-0E0D-4E5E-8B8D-5BDCA1ED9524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661737" y="1985211"/>
            <a:ext cx="2899611" cy="3603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rgbClr val="193A85"/>
                </a:solidFill>
                <a:latin typeface="Arial (en têtes)"/>
              </a:defRPr>
            </a:lvl1pPr>
          </a:lstStyle>
          <a:p>
            <a:r>
              <a:rPr lang="fr-FR"/>
              <a:t>Visuel</a:t>
            </a:r>
          </a:p>
          <a:p>
            <a:r>
              <a:rPr lang="fr-FR"/>
              <a:t>Graph </a:t>
            </a:r>
          </a:p>
          <a:p>
            <a:r>
              <a:rPr lang="fr-FR"/>
              <a:t>Carte</a:t>
            </a:r>
          </a:p>
        </p:txBody>
      </p:sp>
      <p:sp>
        <p:nvSpPr>
          <p:cNvPr id="20" name="Espace réservé du graphique 30">
            <a:extLst>
              <a:ext uri="{FF2B5EF4-FFF2-40B4-BE49-F238E27FC236}">
                <a16:creationId xmlns:a16="http://schemas.microsoft.com/office/drawing/2014/main" id="{B65270AE-BA8E-4C79-8A9B-460A8DE07945}"/>
              </a:ext>
            </a:extLst>
          </p:cNvPr>
          <p:cNvSpPr>
            <a:spLocks noGrp="1"/>
          </p:cNvSpPr>
          <p:nvPr>
            <p:ph type="chart" sz="quarter" idx="17" hasCustomPrompt="1"/>
          </p:nvPr>
        </p:nvSpPr>
        <p:spPr>
          <a:xfrm>
            <a:off x="4616121" y="2005259"/>
            <a:ext cx="2899611" cy="3603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rgbClr val="193A85"/>
                </a:solidFill>
                <a:latin typeface="Arial (en têtes)"/>
              </a:defRPr>
            </a:lvl1pPr>
          </a:lstStyle>
          <a:p>
            <a:r>
              <a:rPr lang="fr-FR"/>
              <a:t>Visuel</a:t>
            </a:r>
          </a:p>
          <a:p>
            <a:r>
              <a:rPr lang="fr-FR"/>
              <a:t>Graph </a:t>
            </a:r>
          </a:p>
          <a:p>
            <a:r>
              <a:rPr lang="fr-FR"/>
              <a:t>Carte</a:t>
            </a:r>
          </a:p>
        </p:txBody>
      </p:sp>
      <p:sp>
        <p:nvSpPr>
          <p:cNvPr id="22" name="Espace réservé du graphique 30">
            <a:extLst>
              <a:ext uri="{FF2B5EF4-FFF2-40B4-BE49-F238E27FC236}">
                <a16:creationId xmlns:a16="http://schemas.microsoft.com/office/drawing/2014/main" id="{E9727940-8E4A-43F0-A143-A9A9BE817A33}"/>
              </a:ext>
            </a:extLst>
          </p:cNvPr>
          <p:cNvSpPr>
            <a:spLocks noGrp="1"/>
          </p:cNvSpPr>
          <p:nvPr>
            <p:ph type="chart" sz="quarter" idx="18" hasCustomPrompt="1"/>
          </p:nvPr>
        </p:nvSpPr>
        <p:spPr>
          <a:xfrm>
            <a:off x="8570501" y="2013275"/>
            <a:ext cx="2899611" cy="360354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400" b="1">
                <a:solidFill>
                  <a:srgbClr val="193A85"/>
                </a:solidFill>
                <a:latin typeface="Arial (en têtes)"/>
              </a:defRPr>
            </a:lvl1pPr>
          </a:lstStyle>
          <a:p>
            <a:r>
              <a:rPr lang="fr-FR"/>
              <a:t>Visuel</a:t>
            </a:r>
          </a:p>
          <a:p>
            <a:r>
              <a:rPr lang="fr-FR"/>
              <a:t>Graph </a:t>
            </a:r>
          </a:p>
          <a:p>
            <a:r>
              <a:rPr lang="fr-FR"/>
              <a:t>Carte</a:t>
            </a:r>
          </a:p>
        </p:txBody>
      </p:sp>
      <p:sp>
        <p:nvSpPr>
          <p:cNvPr id="25" name="Espace réservé du texte 5">
            <a:extLst>
              <a:ext uri="{FF2B5EF4-FFF2-40B4-BE49-F238E27FC236}">
                <a16:creationId xmlns:a16="http://schemas.microsoft.com/office/drawing/2014/main" id="{5F6B3D20-44A9-4951-9DBD-E4363FB8EEB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23542" y="1278620"/>
            <a:ext cx="3562903" cy="3088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193A85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du graphique (date, unité)</a:t>
            </a:r>
          </a:p>
        </p:txBody>
      </p:sp>
      <p:sp>
        <p:nvSpPr>
          <p:cNvPr id="26" name="Espace réservé du texte 5">
            <a:extLst>
              <a:ext uri="{FF2B5EF4-FFF2-40B4-BE49-F238E27FC236}">
                <a16:creationId xmlns:a16="http://schemas.microsoft.com/office/drawing/2014/main" id="{FB2038AC-6DF0-44B9-AB22-B991B0E13A2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69701" y="1278620"/>
            <a:ext cx="3562903" cy="30885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 b="1">
                <a:solidFill>
                  <a:srgbClr val="193A85"/>
                </a:solidFill>
                <a:latin typeface="+mj-lt"/>
              </a:defRPr>
            </a:lvl1pPr>
          </a:lstStyle>
          <a:p>
            <a:pPr lvl="0"/>
            <a:r>
              <a:rPr lang="fr-FR"/>
              <a:t>Titre du graphique (date, unité)</a:t>
            </a:r>
          </a:p>
        </p:txBody>
      </p:sp>
      <p:sp>
        <p:nvSpPr>
          <p:cNvPr id="30" name="Copyright">
            <a:extLst>
              <a:ext uri="{FF2B5EF4-FFF2-40B4-BE49-F238E27FC236}">
                <a16:creationId xmlns:a16="http://schemas.microsoft.com/office/drawing/2014/main" id="{49085B58-2966-4882-9C4A-1AE8D05A8A56}"/>
              </a:ext>
            </a:extLst>
          </p:cNvPr>
          <p:cNvSpPr txBox="1"/>
          <p:nvPr userDrawn="1"/>
        </p:nvSpPr>
        <p:spPr>
          <a:xfrm rot="16200000">
            <a:off x="-2472113" y="4125409"/>
            <a:ext cx="5133975" cy="975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2023 – TRIPTO. Tous droits réservés.</a:t>
            </a:r>
          </a:p>
        </p:txBody>
      </p:sp>
      <p:sp>
        <p:nvSpPr>
          <p:cNvPr id="23" name="Espace réservé du texte 34">
            <a:extLst>
              <a:ext uri="{FF2B5EF4-FFF2-40B4-BE49-F238E27FC236}">
                <a16:creationId xmlns:a16="http://schemas.microsoft.com/office/drawing/2014/main" id="{AD389A94-21BF-4577-BA27-D390D2C7F1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7276" y="6322162"/>
            <a:ext cx="9387549" cy="38315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buNone/>
              <a:defRPr sz="1200" i="0">
                <a:solidFill>
                  <a:schemeClr val="bg1">
                    <a:lumMod val="50000"/>
                  </a:schemeClr>
                </a:solidFill>
                <a:latin typeface="Arial (en têtes)"/>
              </a:defRPr>
            </a:lvl1pPr>
          </a:lstStyle>
          <a:p>
            <a:pPr lvl="0"/>
            <a:r>
              <a:rPr lang="fr-FR"/>
              <a:t>Source : ANIA d’après NOM </a:t>
            </a:r>
          </a:p>
        </p:txBody>
      </p:sp>
      <p:sp>
        <p:nvSpPr>
          <p:cNvPr id="21" name="Slide Number Placeholder 4">
            <a:extLst>
              <a:ext uri="{FF2B5EF4-FFF2-40B4-BE49-F238E27FC236}">
                <a16:creationId xmlns:a16="http://schemas.microsoft.com/office/drawing/2014/main" id="{A74CFED1-661D-411F-A3A3-D14CF9A73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30609" y="6321289"/>
            <a:ext cx="528899" cy="400187"/>
          </a:xfrm>
          <a:prstGeom prst="rect">
            <a:avLst/>
          </a:prstGeom>
        </p:spPr>
        <p:txBody>
          <a:bodyPr anchor="ctr"/>
          <a:lstStyle>
            <a:lvl1pPr algn="r">
              <a:defRPr sz="1200" u="none">
                <a:solidFill>
                  <a:srgbClr val="193A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52DCB48-CCD4-4118-9857-C42E457EC9E0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7">
            <a:extLst>
              <a:ext uri="{FF2B5EF4-FFF2-40B4-BE49-F238E27FC236}">
                <a16:creationId xmlns:a16="http://schemas.microsoft.com/office/drawing/2014/main" id="{B3F0137B-5CA2-A9C9-A8AC-3DC5E2EBD53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6497" y="6183085"/>
            <a:ext cx="793024" cy="674915"/>
          </a:xfrm>
          <a:prstGeom prst="rect">
            <a:avLst/>
          </a:prstGeom>
        </p:spPr>
      </p:pic>
      <p:sp>
        <p:nvSpPr>
          <p:cNvPr id="11" name="Copyright">
            <a:extLst>
              <a:ext uri="{FF2B5EF4-FFF2-40B4-BE49-F238E27FC236}">
                <a16:creationId xmlns:a16="http://schemas.microsoft.com/office/drawing/2014/main" id="{B8BD2ACC-7D06-A8FC-1BDF-7B7C90B4CF59}"/>
              </a:ext>
            </a:extLst>
          </p:cNvPr>
          <p:cNvSpPr txBox="1"/>
          <p:nvPr userDrawn="1"/>
        </p:nvSpPr>
        <p:spPr>
          <a:xfrm rot="16200000">
            <a:off x="-2469840" y="4127681"/>
            <a:ext cx="5133975" cy="9752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fr-FR" sz="700">
                <a:solidFill>
                  <a:schemeClr val="bg1"/>
                </a:solidFill>
                <a:latin typeface="+mn-lt"/>
                <a:sym typeface="Trebuchet MS" panose="020B0603020202020204" pitchFamily="34" charset="0"/>
              </a:rPr>
              <a:t>Copyright © 2025/2026 – ANIA. Tous droits réservés.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43B7E79E-6DBD-B842-A3AC-FD002B8929F1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t="22239" b="10"/>
          <a:stretch>
            <a:fillRect/>
          </a:stretch>
        </p:blipFill>
        <p:spPr>
          <a:xfrm>
            <a:off x="10361697" y="0"/>
            <a:ext cx="992103" cy="164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469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4">
            <a:extLst>
              <a:ext uri="{FF2B5EF4-FFF2-40B4-BE49-F238E27FC236}">
                <a16:creationId xmlns:a16="http://schemas.microsoft.com/office/drawing/2014/main" id="{61FB40CA-F389-FBA1-8988-3350F900B4F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9" t="52322" r="28024" b="32794"/>
          <a:stretch>
            <a:fillRect/>
          </a:stretch>
        </p:blipFill>
        <p:spPr bwMode="auto">
          <a:xfrm>
            <a:off x="314327" y="246743"/>
            <a:ext cx="3758164" cy="194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Sous-titre 2">
            <a:extLst>
              <a:ext uri="{FF2B5EF4-FFF2-40B4-BE49-F238E27FC236}">
                <a16:creationId xmlns:a16="http://schemas.microsoft.com/office/drawing/2014/main" id="{EFE460CB-1043-9F19-4199-B6654AE73A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0" y="3205162"/>
            <a:ext cx="12192000" cy="1192667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eaLnBrk="1" hangingPunct="1"/>
            <a:r>
              <a:rPr lang="fr-FR" altLang="fr-F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Réunion Plénière </a:t>
            </a:r>
          </a:p>
          <a:p>
            <a:pPr eaLnBrk="1" hangingPunct="1"/>
            <a:r>
              <a:rPr lang="fr-FR" altLang="fr-F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CESER Provence-Alpes-Côte-d’Azur</a:t>
            </a:r>
          </a:p>
          <a:p>
            <a:pPr eaLnBrk="1" hangingPunct="1"/>
            <a:endParaRPr lang="fr-FR" altLang="fr-FR" sz="2700" b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r>
              <a:rPr lang="fr-FR" altLang="fr-FR" sz="24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Mardi 24 juin 2025 </a:t>
            </a:r>
          </a:p>
        </p:txBody>
      </p:sp>
    </p:spTree>
    <p:extLst>
      <p:ext uri="{BB962C8B-B14F-4D97-AF65-F5344CB8AC3E}">
        <p14:creationId xmlns:p14="http://schemas.microsoft.com/office/powerpoint/2010/main" val="4231584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C086446-1E50-4701-BA71-6C70DC6A06DC}" type="datetimeFigureOut">
              <a:rPr lang="fr-FR" smtClean="0"/>
              <a:pPr>
                <a:defRPr/>
              </a:pPr>
              <a:t>20/10/2026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AD22C4-9ECD-4932-BD50-57EF5767890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033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av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51707E-31D7-F749-7579-F8E94ABE9DC8}"/>
              </a:ext>
            </a:extLst>
          </p:cNvPr>
          <p:cNvSpPr/>
          <p:nvPr userDrawn="1"/>
        </p:nvSpPr>
        <p:spPr>
          <a:xfrm>
            <a:off x="0" y="0"/>
            <a:ext cx="12192000" cy="13795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sz="180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C3BB7FB-5414-86EE-54BC-E2937402E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833" y="6549061"/>
            <a:ext cx="2743200" cy="268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r>
              <a:rPr lang="fr-FR"/>
              <a:t>lundi 29 septembre 2025</a:t>
            </a:r>
            <a:endParaRPr lang="en-US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D44F2697-BA12-236C-0D8E-628E8205D1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541803"/>
            <a:ext cx="4114800" cy="268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D8F98C74-E462-11D2-0F50-C663B280C1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42436" y="6549061"/>
            <a:ext cx="2743200" cy="2687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A0DFB75-CBCE-4FE7-85AD-6CA2C8E1F931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7" name="Espace réservé du contenu 16">
            <a:extLst>
              <a:ext uri="{FF2B5EF4-FFF2-40B4-BE49-F238E27FC236}">
                <a16:creationId xmlns:a16="http://schemas.microsoft.com/office/drawing/2014/main" id="{BBF792AA-0709-64DA-4F69-E76E830A6B3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2438400" y="115890"/>
            <a:ext cx="9501717" cy="1146175"/>
          </a:xfrm>
        </p:spPr>
        <p:txBody>
          <a:bodyPr lIns="36000" tIns="36000" rIns="36000" bIns="36000" anchor="ctr" anchorCtr="0">
            <a:no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  <p:pic>
        <p:nvPicPr>
          <p:cNvPr id="21" name="Graphique 20" descr="Point d’insertion vers la droite avec un remplissage uni">
            <a:extLst>
              <a:ext uri="{FF2B5EF4-FFF2-40B4-BE49-F238E27FC236}">
                <a16:creationId xmlns:a16="http://schemas.microsoft.com/office/drawing/2014/main" id="{18F8D66E-D568-AE41-0A1F-8C90470979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44" y="1461066"/>
            <a:ext cx="676275" cy="507207"/>
          </a:xfrm>
          <a:prstGeom prst="rect">
            <a:avLst/>
          </a:prstGeom>
        </p:spPr>
      </p:pic>
      <p:sp>
        <p:nvSpPr>
          <p:cNvPr id="23" name="Espace réservé du texte 22">
            <a:extLst>
              <a:ext uri="{FF2B5EF4-FFF2-40B4-BE49-F238E27FC236}">
                <a16:creationId xmlns:a16="http://schemas.microsoft.com/office/drawing/2014/main" id="{44B359B3-37A4-12F0-88E7-57701ED788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0545" y="1343591"/>
            <a:ext cx="11839575" cy="1036752"/>
          </a:xfrm>
        </p:spPr>
        <p:txBody>
          <a:bodyPr lIns="36000" tIns="36000" rIns="36000" bIns="36000">
            <a:noAutofit/>
          </a:bodyPr>
          <a:lstStyle>
            <a:lvl1pPr marL="363530" indent="85723">
              <a:lnSpc>
                <a:spcPct val="150000"/>
              </a:lnSpc>
              <a:spcBef>
                <a:spcPts val="0"/>
              </a:spcBef>
              <a:buClr>
                <a:srgbClr val="FF6600"/>
              </a:buClr>
              <a:buSzPct val="100000"/>
              <a:buFontTx/>
              <a:buNone/>
              <a:defRPr sz="2400"/>
            </a:lvl1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Espace réservé du contenu 24">
            <a:extLst>
              <a:ext uri="{FF2B5EF4-FFF2-40B4-BE49-F238E27FC236}">
                <a16:creationId xmlns:a16="http://schemas.microsoft.com/office/drawing/2014/main" id="{570555BF-330B-EBC2-AFD9-B7DCA29F845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04886" y="4513263"/>
            <a:ext cx="6388100" cy="1670051"/>
          </a:xfrm>
        </p:spPr>
        <p:txBody>
          <a:bodyPr lIns="36000" tIns="36000" rIns="36000" bIns="36000">
            <a:noAutofit/>
          </a:bodyPr>
          <a:lstStyle>
            <a:lvl1pPr marL="0" marR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351"/>
              </a:spcAft>
              <a:buClrTx/>
              <a:buSzTx/>
              <a:buFontTx/>
              <a:buNone/>
              <a:tabLst/>
              <a:defRPr lang="fr-FR" sz="1600" dirty="0" smtClean="0"/>
            </a:lvl1pPr>
            <a:lvl5pPr marL="1828754" indent="0">
              <a:buNone/>
              <a:defRPr/>
            </a:lvl5pPr>
          </a:lstStyle>
          <a:p>
            <a:pPr marL="0" marR="0" lvl="0" indent="0" algn="l" defTabSz="68578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1351"/>
              </a:spcAft>
              <a:buClrTx/>
              <a:buSzTx/>
              <a:buFontTx/>
              <a:buNone/>
              <a:tabLst>
                <a:tab pos="2285943" algn="l"/>
              </a:tabLst>
              <a:defRPr/>
            </a:pPr>
            <a:endParaRPr lang="fr-FR"/>
          </a:p>
        </p:txBody>
      </p:sp>
      <p:pic>
        <p:nvPicPr>
          <p:cNvPr id="2" name="Image 4">
            <a:extLst>
              <a:ext uri="{FF2B5EF4-FFF2-40B4-BE49-F238E27FC236}">
                <a16:creationId xmlns:a16="http://schemas.microsoft.com/office/drawing/2014/main" id="{3EA9A59B-FE09-AD23-E98E-95C9A652F0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830" y="28183"/>
            <a:ext cx="2639143" cy="1284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69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4">
            <a:extLst>
              <a:ext uri="{FF2B5EF4-FFF2-40B4-BE49-F238E27FC236}">
                <a16:creationId xmlns:a16="http://schemas.microsoft.com/office/drawing/2014/main" id="{61FB40CA-F389-FBA1-8988-3350F900B4FA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9" t="52322" r="28024" b="32794"/>
          <a:stretch>
            <a:fillRect/>
          </a:stretch>
        </p:blipFill>
        <p:spPr bwMode="auto">
          <a:xfrm>
            <a:off x="3580922" y="1182182"/>
            <a:ext cx="5030157" cy="2609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E2C698-85A6-B1E9-2D1C-27B34301C315}"/>
              </a:ext>
            </a:extLst>
          </p:cNvPr>
          <p:cNvSpPr txBox="1"/>
          <p:nvPr userDrawn="1"/>
        </p:nvSpPr>
        <p:spPr>
          <a:xfrm>
            <a:off x="1499810" y="4148696"/>
            <a:ext cx="9192381" cy="1697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fr-FR" altLang="fr-FR" sz="2400" b="1" dirty="0">
                <a:solidFill>
                  <a:schemeClr val="bg1"/>
                </a:solidFill>
              </a:rPr>
              <a:t>Retrouvez toutes les infos et tous les travaux du CESER sur : </a:t>
            </a:r>
          </a:p>
          <a:p>
            <a:pPr algn="l">
              <a:lnSpc>
                <a:spcPct val="150000"/>
              </a:lnSpc>
            </a:pPr>
            <a:r>
              <a:rPr lang="fr-FR" altLang="fr-FR" sz="2400" dirty="0">
                <a:solidFill>
                  <a:schemeClr val="bg1"/>
                </a:solidFill>
              </a:rPr>
              <a:t>https://ceser.maregionsud.fr et Facebook </a:t>
            </a:r>
            <a:r>
              <a:rPr lang="fr-FR" altLang="fr-FR" sz="2400" b="1" dirty="0">
                <a:solidFill>
                  <a:schemeClr val="bg1"/>
                </a:solidFill>
              </a:rPr>
              <a:t>@CéserRégionSud</a:t>
            </a:r>
            <a:endParaRPr lang="fr-FR" altLang="fr-FR" sz="2400" dirty="0">
              <a:solidFill>
                <a:schemeClr val="bg1"/>
              </a:solidFill>
            </a:endParaRPr>
          </a:p>
          <a:p>
            <a:pPr algn="l">
              <a:lnSpc>
                <a:spcPct val="150000"/>
              </a:lnSpc>
            </a:pPr>
            <a:r>
              <a:rPr lang="fr-FR" altLang="fr-FR" sz="2400" dirty="0">
                <a:solidFill>
                  <a:schemeClr val="bg1"/>
                </a:solidFill>
              </a:rPr>
              <a:t>Contact : com.ceser@maregionsud.fr </a:t>
            </a:r>
          </a:p>
        </p:txBody>
      </p:sp>
    </p:spTree>
    <p:extLst>
      <p:ext uri="{BB962C8B-B14F-4D97-AF65-F5344CB8AC3E}">
        <p14:creationId xmlns:p14="http://schemas.microsoft.com/office/powerpoint/2010/main" val="1859457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15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15" y="3246441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195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>
                <a:solidFill>
                  <a:srgbClr val="FFFFFF"/>
                </a:solidFill>
              </a:rPr>
              <a:pPr/>
              <a:t>‹N°›</a:t>
            </a:fld>
            <a:endParaRPr lang="fr-FR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1549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</p:sldLayoutIdLst>
  <p:hf hdr="0" ftr="0" dt="0"/>
  <p:txStyles>
    <p:titleStyle>
      <a:lvl1pPr algn="l" defTabSz="910742" rtl="0" eaLnBrk="1" latinLnBrk="0" hangingPunct="1">
        <a:lnSpc>
          <a:spcPct val="90000"/>
        </a:lnSpc>
        <a:spcBef>
          <a:spcPct val="0"/>
        </a:spcBef>
        <a:buNone/>
        <a:defRPr sz="3187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7686" indent="-227686" algn="l" defTabSz="910742" rtl="0" eaLnBrk="1" latinLnBrk="0" hangingPunct="1">
        <a:lnSpc>
          <a:spcPct val="114000"/>
        </a:lnSpc>
        <a:spcBef>
          <a:spcPts val="996"/>
        </a:spcBef>
        <a:buFont typeface="Wingdings" panose="05000000000000000000" pitchFamily="2" charset="2"/>
        <a:buChar char="§"/>
        <a:defRPr sz="2390" kern="1200">
          <a:solidFill>
            <a:schemeClr val="tx1"/>
          </a:solidFill>
          <a:latin typeface="+mn-lt"/>
          <a:ea typeface="+mn-ea"/>
          <a:cs typeface="+mn-cs"/>
        </a:defRPr>
      </a:lvl1pPr>
      <a:lvl2pPr marL="683057" indent="-227686" algn="l" defTabSz="910742" rtl="0" eaLnBrk="1" latinLnBrk="0" hangingPunct="1">
        <a:lnSpc>
          <a:spcPct val="114000"/>
        </a:lnSpc>
        <a:spcBef>
          <a:spcPts val="498"/>
        </a:spcBef>
        <a:buFont typeface="Arial" panose="020B0604020202020204" pitchFamily="34" charset="0"/>
        <a:buChar char="•"/>
        <a:defRPr sz="1992" kern="1200">
          <a:solidFill>
            <a:schemeClr val="tx1"/>
          </a:solidFill>
          <a:latin typeface="+mn-lt"/>
          <a:ea typeface="+mn-ea"/>
          <a:cs typeface="+mn-cs"/>
        </a:defRPr>
      </a:lvl2pPr>
      <a:lvl3pPr marL="1138428" indent="-227686" algn="l" defTabSz="910742" rtl="0" eaLnBrk="1" latinLnBrk="0" hangingPunct="1">
        <a:lnSpc>
          <a:spcPct val="114000"/>
        </a:lnSpc>
        <a:spcBef>
          <a:spcPts val="498"/>
        </a:spcBef>
        <a:buFont typeface="Arial" panose="020B0604020202020204" pitchFamily="34" charset="0"/>
        <a:buChar char="•"/>
        <a:defRPr sz="1793" kern="1200">
          <a:solidFill>
            <a:schemeClr val="tx1"/>
          </a:solidFill>
          <a:latin typeface="+mn-lt"/>
          <a:ea typeface="+mn-ea"/>
          <a:cs typeface="+mn-cs"/>
        </a:defRPr>
      </a:lvl3pPr>
      <a:lvl4pPr marL="1593799" indent="-227686" algn="l" defTabSz="910742" rtl="0" eaLnBrk="1" latinLnBrk="0" hangingPunct="1">
        <a:lnSpc>
          <a:spcPct val="114000"/>
        </a:lnSpc>
        <a:spcBef>
          <a:spcPts val="498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4pPr>
      <a:lvl5pPr marL="2049170" indent="-227686" algn="l" defTabSz="910742" rtl="0" eaLnBrk="1" latinLnBrk="0" hangingPunct="1">
        <a:lnSpc>
          <a:spcPct val="114000"/>
        </a:lnSpc>
        <a:spcBef>
          <a:spcPts val="498"/>
        </a:spcBef>
        <a:buFont typeface="Arial" panose="020B0604020202020204" pitchFamily="34" charset="0"/>
        <a:buChar char="•"/>
        <a:defRPr sz="1594" kern="1200">
          <a:solidFill>
            <a:schemeClr val="tx1"/>
          </a:solidFill>
          <a:latin typeface="+mn-lt"/>
          <a:ea typeface="+mn-ea"/>
          <a:cs typeface="+mn-cs"/>
        </a:defRPr>
      </a:lvl5pPr>
      <a:lvl6pPr marL="2504542" indent="-227686" algn="l" defTabSz="910742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793" kern="1200">
          <a:solidFill>
            <a:schemeClr val="tx1"/>
          </a:solidFill>
          <a:latin typeface="+mn-lt"/>
          <a:ea typeface="+mn-ea"/>
          <a:cs typeface="+mn-cs"/>
        </a:defRPr>
      </a:lvl6pPr>
      <a:lvl7pPr marL="2959913" indent="-227686" algn="l" defTabSz="910742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793" kern="1200">
          <a:solidFill>
            <a:schemeClr val="tx1"/>
          </a:solidFill>
          <a:latin typeface="+mn-lt"/>
          <a:ea typeface="+mn-ea"/>
          <a:cs typeface="+mn-cs"/>
        </a:defRPr>
      </a:lvl7pPr>
      <a:lvl8pPr marL="3415284" indent="-227686" algn="l" defTabSz="910742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793" kern="1200">
          <a:solidFill>
            <a:schemeClr val="tx1"/>
          </a:solidFill>
          <a:latin typeface="+mn-lt"/>
          <a:ea typeface="+mn-ea"/>
          <a:cs typeface="+mn-cs"/>
        </a:defRPr>
      </a:lvl8pPr>
      <a:lvl9pPr marL="3870655" indent="-227686" algn="l" defTabSz="910742" rtl="0" eaLnBrk="1" latinLnBrk="0" hangingPunct="1">
        <a:lnSpc>
          <a:spcPct val="90000"/>
        </a:lnSpc>
        <a:spcBef>
          <a:spcPts val="498"/>
        </a:spcBef>
        <a:buFont typeface="Arial" panose="020B0604020202020204" pitchFamily="34" charset="0"/>
        <a:buChar char="•"/>
        <a:defRPr sz="179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1pPr>
      <a:lvl2pPr marL="455371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2pPr>
      <a:lvl3pPr marL="910742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3pPr>
      <a:lvl4pPr marL="1366114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4pPr>
      <a:lvl5pPr marL="1821485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5pPr>
      <a:lvl6pPr marL="2276856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6pPr>
      <a:lvl7pPr marL="2732227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7pPr>
      <a:lvl8pPr marL="3187598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8pPr>
      <a:lvl9pPr marL="3642970" algn="l" defTabSz="910742" rtl="0" eaLnBrk="1" latinLnBrk="0" hangingPunct="1">
        <a:defRPr sz="179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10/20/2026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749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thierry.pouch@france.chambres-agriculture.fr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thierry.pouch@univ-reims.fr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2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chart" Target="../charts/chart4.xml"/><Relationship Id="rId3" Type="http://schemas.openxmlformats.org/officeDocument/2006/relationships/tags" Target="../tags/tag3.xml"/><Relationship Id="rId21" Type="http://schemas.openxmlformats.org/officeDocument/2006/relationships/slideLayout" Target="../slideLayouts/slideLayout5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chart" Target="../charts/chart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1" Type="http://schemas.openxmlformats.org/officeDocument/2006/relationships/vmlDrawing" Target="../drawings/vmlDrawing2.v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image" Target="../media/image27.emf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oleObject" Target="../embeddings/oleObject2.bin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notesSlide" Target="../notesSlides/notesSlid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781F1E7-E321-462C-9452-57474C6FA9D6}"/>
              </a:ext>
            </a:extLst>
          </p:cNvPr>
          <p:cNvSpPr>
            <a:spLocks noGrp="1"/>
          </p:cNvSpPr>
          <p:nvPr/>
        </p:nvSpPr>
        <p:spPr>
          <a:xfrm>
            <a:off x="0" y="5334000"/>
            <a:ext cx="12192000" cy="152400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AA2A25-C260-4AFA-BEDD-3B810D042DDD}"/>
              </a:ext>
            </a:extLst>
          </p:cNvPr>
          <p:cNvSpPr>
            <a:spLocks noGrp="1"/>
          </p:cNvSpPr>
          <p:nvPr/>
        </p:nvSpPr>
        <p:spPr>
          <a:xfrm>
            <a:off x="8191500" y="0"/>
            <a:ext cx="4000500" cy="5334000"/>
          </a:xfrm>
          <a:prstGeom prst="rect">
            <a:avLst/>
          </a:prstGeom>
          <a:solidFill>
            <a:srgbClr val="6F8E55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8BB2537-C8DD-49B9-A1FB-A28AEFA7BCE5}"/>
              </a:ext>
            </a:extLst>
          </p:cNvPr>
          <p:cNvSpPr>
            <a:spLocks noGrp="1"/>
          </p:cNvSpPr>
          <p:nvPr/>
        </p:nvSpPr>
        <p:spPr>
          <a:xfrm>
            <a:off x="685800" y="1333500"/>
            <a:ext cx="6667500" cy="1238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>
              <a:defRPr sz="39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fr-FR" sz="39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Souveraineté alimentaire, feuille de route en région Provence-Alpes-Côte d’Azur</a:t>
            </a:r>
            <a:endParaRPr sz="3900" b="1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882318-3D0A-4B23-9470-FB415C442CC7}"/>
              </a:ext>
            </a:extLst>
          </p:cNvPr>
          <p:cNvSpPr>
            <a:spLocks noGrp="1"/>
          </p:cNvSpPr>
          <p:nvPr/>
        </p:nvSpPr>
        <p:spPr>
          <a:xfrm>
            <a:off x="685800" y="2724150"/>
            <a:ext cx="6191250" cy="4953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defRPr sz="1800" b="0">
                <a:solidFill>
                  <a:srgbClr val="DCE5D7"/>
                </a:solidFill>
                <a:latin typeface="Aptos"/>
                <a:ea typeface="Aptos"/>
                <a:cs typeface="Aptos"/>
              </a:defRPr>
            </a:pPr>
            <a:r>
              <a:rPr lang="fr-FR" sz="2000">
                <a:solidFill>
                  <a:srgbClr val="DCE5D7"/>
                </a:solidFill>
                <a:latin typeface="Aptos"/>
                <a:ea typeface="Aptos"/>
                <a:cs typeface="Aptos"/>
              </a:rPr>
              <a:t>Enseignements issus des Conférences de la souveraineté alimentaire et projets inspirants</a:t>
            </a:r>
            <a:endParaRPr sz="2000" b="0">
              <a:solidFill>
                <a:srgbClr val="DCE5D7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FA5A68-ED26-4884-9FD2-44F387F98F94}"/>
              </a:ext>
            </a:extLst>
          </p:cNvPr>
          <p:cNvSpPr>
            <a:spLocks noGrp="1"/>
          </p:cNvSpPr>
          <p:nvPr/>
        </p:nvSpPr>
        <p:spPr>
          <a:xfrm>
            <a:off x="685800" y="4171950"/>
            <a:ext cx="5715000" cy="342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77500" lnSpcReduction="20000"/>
          </a:bodyPr>
          <a:lstStyle/>
          <a:p>
            <a:pPr algn="l">
              <a:defRPr sz="1275" b="0">
                <a:solidFill>
                  <a:srgbClr val="DCE5D7"/>
                </a:solidFill>
                <a:latin typeface="Aptos"/>
                <a:ea typeface="Aptos"/>
                <a:cs typeface="Aptos"/>
              </a:defRPr>
            </a:pPr>
            <a:r>
              <a:rPr lang="fr-FR" sz="2550" b="1" dirty="0">
                <a:solidFill>
                  <a:srgbClr val="244F3D"/>
                </a:solidFill>
                <a:latin typeface="Aptos"/>
              </a:rPr>
              <a:t>13/10/2026</a:t>
            </a:r>
            <a:r>
              <a:rPr sz="1400" b="0" dirty="0">
                <a:solidFill>
                  <a:srgbClr val="DCE5D7"/>
                </a:solidFill>
                <a:latin typeface="Aptos"/>
                <a:ea typeface="Aptos"/>
                <a:cs typeface="Aptos"/>
              </a:rPr>
              <a:t>  •  </a:t>
            </a:r>
            <a:r>
              <a:rPr lang="sv-SE" sz="1400" b="0" dirty="0">
                <a:solidFill>
                  <a:srgbClr val="DCE5D7"/>
                </a:solidFill>
                <a:latin typeface="Aptos"/>
                <a:ea typeface="Aptos"/>
                <a:cs typeface="Aptos"/>
              </a:rPr>
              <a:t>Salle 2 : Luberon (Hall E - étage)</a:t>
            </a:r>
            <a:r>
              <a:rPr sz="1400" b="0" dirty="0">
                <a:solidFill>
                  <a:srgbClr val="DCE5D7"/>
                </a:solidFill>
                <a:latin typeface="Aptos"/>
                <a:ea typeface="Aptos"/>
                <a:cs typeface="Aptos"/>
              </a:rPr>
              <a:t> •  </a:t>
            </a:r>
            <a:r>
              <a:rPr lang="fr-FR" sz="1400" b="0" dirty="0">
                <a:solidFill>
                  <a:srgbClr val="DCE5D7"/>
                </a:solidFill>
                <a:latin typeface="Aptos"/>
                <a:ea typeface="Aptos"/>
                <a:cs typeface="Aptos"/>
              </a:rPr>
              <a:t>16h – 17h30</a:t>
            </a:r>
            <a:endParaRPr sz="1400" b="0" dirty="0">
              <a:solidFill>
                <a:srgbClr val="DCE5D7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9" name="Image 1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708468" y="323850"/>
            <a:ext cx="2395065" cy="1162050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8636878" y="1581150"/>
            <a:ext cx="2538244" cy="1381125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5"/>
          <a:stretch/>
        </p:blipFill>
        <p:spPr>
          <a:xfrm>
            <a:off x="8924925" y="3105150"/>
            <a:ext cx="1962150" cy="196215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01476FD-3E70-4852-97DF-30EB3BF47180}"/>
              </a:ext>
            </a:extLst>
          </p:cNvPr>
          <p:cNvSpPr>
            <a:spLocks noGrp="1"/>
          </p:cNvSpPr>
          <p:nvPr/>
        </p:nvSpPr>
        <p:spPr>
          <a:xfrm>
            <a:off x="685800" y="5791200"/>
            <a:ext cx="97155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Salon </a:t>
            </a:r>
            <a:r>
              <a:rPr sz="15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Med’Agri</a:t>
            </a:r>
            <a:r>
              <a:rPr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  •  RDV Tech &amp; Bio cultures </a:t>
            </a:r>
            <a:r>
              <a:rPr sz="1500" b="1" dirty="0" err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méditerranéennes</a:t>
            </a:r>
            <a:endParaRPr lang="fr-FR" sz="1500" b="1" dirty="0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843715F-CA57-FE94-1AC0-B71941DFA6AA}"/>
              </a:ext>
            </a:extLst>
          </p:cNvPr>
          <p:cNvSpPr/>
          <p:nvPr/>
        </p:nvSpPr>
        <p:spPr>
          <a:xfrm>
            <a:off x="6699738" y="5791200"/>
            <a:ext cx="5416062" cy="920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70E7B520-42F3-36C1-EB51-3B70F69ACA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6540" y="5886450"/>
            <a:ext cx="744509" cy="75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E086A60-44C4-E20E-E0CA-0F85265E632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0218" y="5890060"/>
            <a:ext cx="1460615" cy="741899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E5F6C116-31BD-EA06-A78F-2B2FA25D9C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87100" y="5921647"/>
            <a:ext cx="1096072" cy="789705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93A715F6-56F3-816A-CA36-F03451AAF7C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882" y="5891469"/>
            <a:ext cx="891616" cy="73588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CD5ECED-86F2-430C-20AC-1B48035691A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045627" y="5918872"/>
            <a:ext cx="1041472" cy="763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326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428D8FF-3AA2-457F-B789-D5DE956DF4E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B73DC5-3401-4790-87ED-62E73B45ED0D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sz="2550" b="1" err="1">
                <a:solidFill>
                  <a:srgbClr val="244F3D"/>
                </a:solidFill>
                <a:latin typeface="Aptos"/>
                <a:ea typeface="Aptos"/>
                <a:cs typeface="Aptos"/>
              </a:rPr>
              <a:t>Déroulé</a:t>
            </a:r>
            <a:r>
              <a:rPr sz="255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 de </a:t>
            </a:r>
            <a:r>
              <a:rPr sz="2550" b="1" err="1">
                <a:solidFill>
                  <a:srgbClr val="244F3D"/>
                </a:solidFill>
                <a:latin typeface="Aptos"/>
                <a:ea typeface="Aptos"/>
                <a:cs typeface="Aptos"/>
              </a:rPr>
              <a:t>l’intervention</a:t>
            </a:r>
            <a:endParaRPr sz="2550" b="1">
              <a:solidFill>
                <a:srgbClr val="244F3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E8D8BF-4036-4AD5-B7DA-8301B90E4D9B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83B5C8-E680-40F9-9D04-9043128556C7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algn="l"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C756F"/>
                </a:solidFill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3" name="Image 2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0442BF-D80E-4E4F-ACF7-5AD29CE59E1F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B530EC9B-657A-46D0-A9AF-3EAFDB3BC3DC}"/>
              </a:ext>
            </a:extLst>
          </p:cNvPr>
          <p:cNvSpPr>
            <a:spLocks noGrp="1"/>
          </p:cNvSpPr>
          <p:nvPr/>
        </p:nvSpPr>
        <p:spPr>
          <a:xfrm>
            <a:off x="781050" y="1369401"/>
            <a:ext cx="819150" cy="723900"/>
          </a:xfrm>
          <a:prstGeom prst="roundRect">
            <a:avLst>
              <a:gd name="adj" fmla="val 10526"/>
            </a:avLst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AD8092-646C-4D75-98AE-BCF8F74AFE44}"/>
              </a:ext>
            </a:extLst>
          </p:cNvPr>
          <p:cNvSpPr>
            <a:spLocks noGrp="1"/>
          </p:cNvSpPr>
          <p:nvPr/>
        </p:nvSpPr>
        <p:spPr>
          <a:xfrm>
            <a:off x="781050" y="1369401"/>
            <a:ext cx="8191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378109C-07E2-4336-AB37-6F408B1FCAD4}"/>
              </a:ext>
            </a:extLst>
          </p:cNvPr>
          <p:cNvSpPr>
            <a:spLocks noGrp="1"/>
          </p:cNvSpPr>
          <p:nvPr/>
        </p:nvSpPr>
        <p:spPr>
          <a:xfrm>
            <a:off x="1924050" y="1369401"/>
            <a:ext cx="857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20332A"/>
                </a:solidFill>
                <a:latin typeface="Aptos"/>
                <a:ea typeface="Aptos"/>
                <a:cs typeface="Aptos"/>
              </a:defRPr>
            </a:pPr>
            <a:r>
              <a:rPr lang="fr-FR" sz="2025" b="1">
                <a:solidFill>
                  <a:srgbClr val="20332A"/>
                </a:solidFill>
                <a:latin typeface="Aptos"/>
                <a:ea typeface="Aptos"/>
                <a:cs typeface="Aptos"/>
              </a:rPr>
              <a:t>Ouverture de la conférence</a:t>
            </a:r>
            <a:endParaRPr sz="2025" b="1">
              <a:solidFill>
                <a:srgbClr val="2033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83F8F9AB-1E58-4C1A-B07D-0731B6621AE4}"/>
              </a:ext>
            </a:extLst>
          </p:cNvPr>
          <p:cNvSpPr>
            <a:spLocks noGrp="1"/>
          </p:cNvSpPr>
          <p:nvPr/>
        </p:nvSpPr>
        <p:spPr>
          <a:xfrm>
            <a:off x="781050" y="2202472"/>
            <a:ext cx="819150" cy="723900"/>
          </a:xfrm>
          <a:prstGeom prst="roundRect">
            <a:avLst>
              <a:gd name="adj" fmla="val 10526"/>
            </a:avLst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76420-E91D-42A7-9C14-73B2F5E45061}"/>
              </a:ext>
            </a:extLst>
          </p:cNvPr>
          <p:cNvSpPr>
            <a:spLocks noGrp="1"/>
          </p:cNvSpPr>
          <p:nvPr/>
        </p:nvSpPr>
        <p:spPr>
          <a:xfrm>
            <a:off x="781050" y="2202472"/>
            <a:ext cx="8191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1CD76C9-3D6A-4873-BC21-4916D3CF789A}"/>
              </a:ext>
            </a:extLst>
          </p:cNvPr>
          <p:cNvSpPr>
            <a:spLocks noGrp="1"/>
          </p:cNvSpPr>
          <p:nvPr/>
        </p:nvSpPr>
        <p:spPr>
          <a:xfrm>
            <a:off x="1924050" y="2202472"/>
            <a:ext cx="857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025" b="1">
                <a:solidFill>
                  <a:srgbClr val="20332A"/>
                </a:solidFill>
                <a:latin typeface="Aptos"/>
                <a:ea typeface="Aptos"/>
                <a:cs typeface="Aptos"/>
              </a:defRPr>
            </a:pPr>
            <a:r>
              <a:rPr lang="fr-FR" sz="2025" b="1">
                <a:solidFill>
                  <a:srgbClr val="20332A"/>
                </a:solidFill>
                <a:latin typeface="Aptos"/>
                <a:ea typeface="Aptos"/>
                <a:cs typeface="Aptos"/>
              </a:rPr>
              <a:t>La souveraineté alimentaire en France : enjeux, forces et faiblesses</a:t>
            </a:r>
            <a:endParaRPr sz="2025" b="1">
              <a:solidFill>
                <a:srgbClr val="2033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9E8A52E2-8986-4C02-A887-D07E47E9379B}"/>
              </a:ext>
            </a:extLst>
          </p:cNvPr>
          <p:cNvSpPr>
            <a:spLocks noGrp="1"/>
          </p:cNvSpPr>
          <p:nvPr/>
        </p:nvSpPr>
        <p:spPr>
          <a:xfrm>
            <a:off x="781050" y="3053128"/>
            <a:ext cx="819150" cy="723900"/>
          </a:xfrm>
          <a:prstGeom prst="roundRect">
            <a:avLst>
              <a:gd name="adj" fmla="val 10526"/>
            </a:avLst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2C3BB4A-7D27-446A-B9E1-959DF6AAB429}"/>
              </a:ext>
            </a:extLst>
          </p:cNvPr>
          <p:cNvSpPr>
            <a:spLocks noGrp="1"/>
          </p:cNvSpPr>
          <p:nvPr/>
        </p:nvSpPr>
        <p:spPr>
          <a:xfrm>
            <a:off x="781050" y="3044339"/>
            <a:ext cx="8191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244EDC7-9BDA-43A6-ADBF-BA5877ADAFEA}"/>
              </a:ext>
            </a:extLst>
          </p:cNvPr>
          <p:cNvSpPr>
            <a:spLocks noGrp="1"/>
          </p:cNvSpPr>
          <p:nvPr/>
        </p:nvSpPr>
        <p:spPr>
          <a:xfrm>
            <a:off x="1924050" y="3053128"/>
            <a:ext cx="857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025" b="1">
                <a:solidFill>
                  <a:srgbClr val="20332A"/>
                </a:solidFill>
                <a:latin typeface="Aptos"/>
                <a:ea typeface="Aptos"/>
                <a:cs typeface="Aptos"/>
              </a:defRPr>
            </a:pPr>
            <a:r>
              <a:rPr lang="fr-FR" sz="2025" b="1">
                <a:solidFill>
                  <a:srgbClr val="20332A"/>
                </a:solidFill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  <a:endParaRPr sz="2025" b="1">
              <a:solidFill>
                <a:srgbClr val="2033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352FDBE5-BD85-45C2-9BD8-8060752839D0}"/>
              </a:ext>
            </a:extLst>
          </p:cNvPr>
          <p:cNvSpPr>
            <a:spLocks noGrp="1"/>
          </p:cNvSpPr>
          <p:nvPr/>
        </p:nvSpPr>
        <p:spPr>
          <a:xfrm>
            <a:off x="816958" y="5538789"/>
            <a:ext cx="819150" cy="723900"/>
          </a:xfrm>
          <a:prstGeom prst="roundRect">
            <a:avLst>
              <a:gd name="adj" fmla="val 10526"/>
            </a:avLst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4BB58F2-7A48-452A-8305-FD2B2B1F59E3}"/>
              </a:ext>
            </a:extLst>
          </p:cNvPr>
          <p:cNvSpPr>
            <a:spLocks noGrp="1"/>
          </p:cNvSpPr>
          <p:nvPr/>
        </p:nvSpPr>
        <p:spPr>
          <a:xfrm>
            <a:off x="816958" y="5488599"/>
            <a:ext cx="8191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</a:t>
            </a:r>
            <a:r>
              <a:rPr lang="fr-FR"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6</a:t>
            </a:r>
            <a:endParaRPr sz="2025" b="1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54E4C6B-051E-40D4-BC13-807B6456B843}"/>
              </a:ext>
            </a:extLst>
          </p:cNvPr>
          <p:cNvSpPr>
            <a:spLocks noGrp="1"/>
          </p:cNvSpPr>
          <p:nvPr/>
        </p:nvSpPr>
        <p:spPr>
          <a:xfrm>
            <a:off x="1965087" y="5457094"/>
            <a:ext cx="857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025" b="1">
                <a:solidFill>
                  <a:srgbClr val="20332A"/>
                </a:solidFill>
                <a:latin typeface="Aptos"/>
                <a:ea typeface="Aptos"/>
                <a:cs typeface="Aptos"/>
              </a:defRPr>
            </a:pPr>
            <a:r>
              <a:rPr lang="fr-FR" sz="2025" b="1">
                <a:solidFill>
                  <a:srgbClr val="20332A"/>
                </a:solidFill>
                <a:latin typeface="Aptos"/>
                <a:ea typeface="Aptos"/>
                <a:cs typeface="Aptos"/>
              </a:rPr>
              <a:t>Prochaines étapes</a:t>
            </a:r>
            <a:endParaRPr sz="2025" b="1">
              <a:solidFill>
                <a:srgbClr val="20332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9E59D7-E679-DE5C-FA6A-F17B4781CEE5}"/>
              </a:ext>
            </a:extLst>
          </p:cNvPr>
          <p:cNvSpPr>
            <a:spLocks noGrp="1"/>
          </p:cNvSpPr>
          <p:nvPr/>
        </p:nvSpPr>
        <p:spPr>
          <a:xfrm>
            <a:off x="1944568" y="3864949"/>
            <a:ext cx="857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025" b="1">
                <a:solidFill>
                  <a:srgbClr val="20332A"/>
                </a:solidFill>
                <a:latin typeface="Aptos"/>
                <a:ea typeface="Aptos"/>
                <a:cs typeface="Aptos"/>
              </a:defRPr>
            </a:pPr>
            <a:r>
              <a:rPr lang="fr-FR" sz="2025" b="1">
                <a:solidFill>
                  <a:srgbClr val="20332A"/>
                </a:solidFill>
                <a:latin typeface="Aptos"/>
                <a:ea typeface="Aptos"/>
                <a:cs typeface="Aptos"/>
              </a:rPr>
              <a:t>Avis CESER sur les PAT</a:t>
            </a:r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ACE9D3EB-509B-E1FD-045B-AE130B4D4A04}"/>
              </a:ext>
            </a:extLst>
          </p:cNvPr>
          <p:cNvSpPr>
            <a:spLocks noGrp="1"/>
          </p:cNvSpPr>
          <p:nvPr/>
        </p:nvSpPr>
        <p:spPr>
          <a:xfrm>
            <a:off x="781050" y="3864949"/>
            <a:ext cx="819150" cy="723900"/>
          </a:xfrm>
          <a:prstGeom prst="roundRect">
            <a:avLst>
              <a:gd name="adj" fmla="val 10526"/>
            </a:avLst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2FF127B-F6ED-D4D8-E475-8E96AE257EA3}"/>
              </a:ext>
            </a:extLst>
          </p:cNvPr>
          <p:cNvSpPr>
            <a:spLocks noGrp="1"/>
          </p:cNvSpPr>
          <p:nvPr/>
        </p:nvSpPr>
        <p:spPr>
          <a:xfrm>
            <a:off x="775921" y="3879603"/>
            <a:ext cx="8191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C5F6585-49BF-068F-D0D8-1B7114A4BA30}"/>
              </a:ext>
            </a:extLst>
          </p:cNvPr>
          <p:cNvSpPr>
            <a:spLocks noGrp="1"/>
          </p:cNvSpPr>
          <p:nvPr/>
        </p:nvSpPr>
        <p:spPr>
          <a:xfrm>
            <a:off x="1965087" y="4703150"/>
            <a:ext cx="857250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025" b="1">
                <a:solidFill>
                  <a:srgbClr val="20332A"/>
                </a:solidFill>
                <a:latin typeface="Aptos"/>
                <a:ea typeface="Aptos"/>
                <a:cs typeface="Aptos"/>
              </a:defRPr>
            </a:pPr>
            <a:r>
              <a:rPr lang="fr-FR" sz="2025" b="1">
                <a:solidFill>
                  <a:srgbClr val="20332A"/>
                </a:solidFill>
                <a:latin typeface="Aptos"/>
                <a:ea typeface="Aptos"/>
                <a:cs typeface="Aptos"/>
              </a:rPr>
              <a:t>Table ronde avec des porteurs de projet</a:t>
            </a:r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AD49BF18-D9FE-D2F8-BFC7-2899545B3C9C}"/>
              </a:ext>
            </a:extLst>
          </p:cNvPr>
          <p:cNvSpPr>
            <a:spLocks noGrp="1"/>
          </p:cNvSpPr>
          <p:nvPr/>
        </p:nvSpPr>
        <p:spPr>
          <a:xfrm>
            <a:off x="801569" y="4703150"/>
            <a:ext cx="819150" cy="723900"/>
          </a:xfrm>
          <a:prstGeom prst="roundRect">
            <a:avLst>
              <a:gd name="adj" fmla="val 10526"/>
            </a:avLst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F0FCC34-FAB7-5666-AA5D-B4AEFD2FA445}"/>
              </a:ext>
            </a:extLst>
          </p:cNvPr>
          <p:cNvSpPr>
            <a:spLocks noGrp="1"/>
          </p:cNvSpPr>
          <p:nvPr/>
        </p:nvSpPr>
        <p:spPr>
          <a:xfrm>
            <a:off x="796440" y="4717804"/>
            <a:ext cx="819150" cy="7239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0</a:t>
            </a:r>
            <a:r>
              <a:rPr lang="fr-FR"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  <a:endParaRPr sz="2025" b="1">
              <a:solidFill>
                <a:srgbClr val="FFFFFF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31679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BB12757-179A-4D03-881F-80814287D26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EE1C5A9-CC33-4FCC-BA51-E3F7DFD03659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55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Ouverture de la conférence</a:t>
            </a:r>
            <a:endParaRPr sz="2550" b="1">
              <a:solidFill>
                <a:srgbClr val="244F3D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3346AD-3C8C-44CA-A401-45EF863B46C6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11FB00D-332E-43ED-97CD-6BEA80C883D8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algn="l"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6C756F"/>
                </a:solidFill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1CA4DFD-247A-45A3-9CF0-628EBB728A2B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r"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EA2B8B-A40A-4472-BA34-898DF9E886A5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725150" cy="3781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Georgia LAMBERTIN, Présidente de la Chambre Régionale d’Agriculture Provence-Alpes-Côte d’Azur</a:t>
            </a:r>
          </a:p>
          <a:p>
            <a:pPr algn="l"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endParaRPr lang="fr-FR" sz="2700" b="1">
              <a:solidFill>
                <a:srgbClr val="244F3D"/>
              </a:solidFill>
              <a:latin typeface="Aptos"/>
              <a:ea typeface="Aptos"/>
              <a:cs typeface="Aptos"/>
            </a:endParaRPr>
          </a:p>
          <a:p>
            <a:pPr algn="l"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 </a:t>
            </a:r>
            <a:endParaRPr sz="2700" b="1">
              <a:solidFill>
                <a:srgbClr val="244F3D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0EC8EA4-EDAE-103A-BA08-06DB4C0CB7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64969" y="4192234"/>
            <a:ext cx="1765469" cy="177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1291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C9212E-CD38-8448-6879-C61A95501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598E3DB-31C9-7943-5CA1-074FE3F16B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2BFBEB-1B4D-AC8D-E1C0-D206142FF15E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La souveraineté alimentaire en France : enjeux, forces et faiblesses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33EC15-AA0A-2032-F47A-BFA6B715C291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F5B37A3-5B2D-B37A-6FFF-8DC6DD5091FF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8D206C3-A7F1-33A1-B01F-5903E52A9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E5EE194-78B9-CD73-C4D3-6BA06D6B77E7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C8B9503-1CDA-087C-53C3-4595AAF86456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725150" cy="3781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Thierry POUCH, Responsable du Service études économiques et prospective, Chambre d'Agriculture France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endParaRPr kumimoji="0" lang="fr-FR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</a:t>
            </a: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63494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3EE9E4-624B-8E73-44F7-8514C1AE20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9229" y="2921400"/>
            <a:ext cx="11362824" cy="975686"/>
          </a:xfrm>
        </p:spPr>
        <p:txBody>
          <a:bodyPr>
            <a:normAutofit/>
          </a:bodyPr>
          <a:lstStyle/>
          <a:p>
            <a:pPr algn="ctr"/>
            <a:r>
              <a:rPr lang="fr-FR">
                <a:solidFill>
                  <a:srgbClr val="FFFF00"/>
                </a:solidFill>
              </a:rPr>
              <a:t>Souveraineté alimentaire : légitimité et ambiguïté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E88DD17-061F-DB13-019C-E52A7D2CF7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92864" y="4049487"/>
            <a:ext cx="9175899" cy="2252294"/>
          </a:xfrm>
        </p:spPr>
        <p:txBody>
          <a:bodyPr>
            <a:normAutofit/>
          </a:bodyPr>
          <a:lstStyle/>
          <a:p>
            <a:pPr algn="ctr"/>
            <a:endParaRPr lang="fr-FR">
              <a:solidFill>
                <a:srgbClr val="FFFF00"/>
              </a:solidFill>
            </a:endParaRPr>
          </a:p>
          <a:p>
            <a:pPr algn="ctr"/>
            <a:r>
              <a:rPr lang="fr-FR">
                <a:solidFill>
                  <a:srgbClr val="FFFF00"/>
                </a:solidFill>
              </a:rPr>
              <a:t> </a:t>
            </a:r>
            <a:r>
              <a:rPr lang="fr-FR" err="1">
                <a:solidFill>
                  <a:srgbClr val="FFFF00"/>
                </a:solidFill>
              </a:rPr>
              <a:t>Médagri</a:t>
            </a:r>
            <a:r>
              <a:rPr lang="fr-FR">
                <a:solidFill>
                  <a:srgbClr val="FFFF00"/>
                </a:solidFill>
              </a:rPr>
              <a:t> – 13 octobre 2026</a:t>
            </a:r>
            <a:endParaRPr lang="fr-FR" sz="1800">
              <a:solidFill>
                <a:srgbClr val="FFFF00"/>
              </a:solidFill>
            </a:endParaRPr>
          </a:p>
          <a:p>
            <a:pPr algn="ctr"/>
            <a:r>
              <a:rPr lang="fr-FR" sz="1800">
                <a:solidFill>
                  <a:srgbClr val="FFFF00"/>
                </a:solidFill>
              </a:rPr>
              <a:t>Thierry Pouch – Responsable du Service études économiques et prospective CDA France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A43B34F-9058-671A-5B7F-624D557AD9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29" y="284325"/>
            <a:ext cx="11506199" cy="2524189"/>
          </a:xfrm>
          <a:prstGeom prst="rect">
            <a:avLst/>
          </a:prstGeom>
        </p:spPr>
      </p:pic>
      <p:sp>
        <p:nvSpPr>
          <p:cNvPr id="5" name="Sous-titre 2">
            <a:extLst>
              <a:ext uri="{FF2B5EF4-FFF2-40B4-BE49-F238E27FC236}">
                <a16:creationId xmlns:a16="http://schemas.microsoft.com/office/drawing/2014/main" id="{79DEB12D-018B-43DA-89F1-ABBD2712EC1D}"/>
              </a:ext>
            </a:extLst>
          </p:cNvPr>
          <p:cNvSpPr txBox="1">
            <a:spLocks/>
          </p:cNvSpPr>
          <p:nvPr/>
        </p:nvSpPr>
        <p:spPr>
          <a:xfrm>
            <a:off x="2428166" y="5952566"/>
            <a:ext cx="9175899" cy="501616"/>
          </a:xfrm>
          <a:prstGeom prst="rect">
            <a:avLst/>
          </a:prstGeom>
        </p:spPr>
        <p:txBody>
          <a:bodyPr vert="horz" lIns="91440" tIns="45720" rIns="91440" bIns="45720" rtlCol="0">
            <a:normAutofit fontScale="32500" lnSpcReduction="20000"/>
          </a:bodyPr>
          <a:lstStyle>
            <a:lvl1pPr marL="0" indent="0" algn="l" defTabSz="910742" rtl="0" eaLnBrk="1" latinLnBrk="0" hangingPunct="1">
              <a:lnSpc>
                <a:spcPct val="114000"/>
              </a:lnSpc>
              <a:spcBef>
                <a:spcPts val="996"/>
              </a:spcBef>
              <a:buFont typeface="Wingdings" panose="05000000000000000000" pitchFamily="2" charset="2"/>
              <a:buNone/>
              <a:defRPr sz="239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5371" indent="0" algn="ctr" defTabSz="910742" rtl="0" eaLnBrk="1" latinLnBrk="0" hangingPunct="1">
              <a:lnSpc>
                <a:spcPct val="114000"/>
              </a:lnSpc>
              <a:spcBef>
                <a:spcPts val="498"/>
              </a:spcBef>
              <a:buFont typeface="Arial" panose="020B0604020202020204" pitchFamily="34" charset="0"/>
              <a:buNone/>
              <a:defRPr sz="19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0742" indent="0" algn="ctr" defTabSz="910742" rtl="0" eaLnBrk="1" latinLnBrk="0" hangingPunct="1">
              <a:lnSpc>
                <a:spcPct val="114000"/>
              </a:lnSpc>
              <a:spcBef>
                <a:spcPts val="498"/>
              </a:spcBef>
              <a:buFont typeface="Arial" panose="020B0604020202020204" pitchFamily="34" charset="0"/>
              <a:buNone/>
              <a:defRPr sz="179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6114" indent="0" algn="ctr" defTabSz="910742" rtl="0" eaLnBrk="1" latinLnBrk="0" hangingPunct="1">
              <a:lnSpc>
                <a:spcPct val="114000"/>
              </a:lnSpc>
              <a:spcBef>
                <a:spcPts val="498"/>
              </a:spcBef>
              <a:buFont typeface="Arial" panose="020B0604020202020204" pitchFamily="34" charset="0"/>
              <a:buNone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1485" indent="0" algn="ctr" defTabSz="910742" rtl="0" eaLnBrk="1" latinLnBrk="0" hangingPunct="1">
              <a:lnSpc>
                <a:spcPct val="114000"/>
              </a:lnSpc>
              <a:spcBef>
                <a:spcPts val="498"/>
              </a:spcBef>
              <a:buFont typeface="Arial" panose="020B0604020202020204" pitchFamily="34" charset="0"/>
              <a:buNone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76856" indent="0" algn="ctr" defTabSz="910742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None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32227" indent="0" algn="ctr" defTabSz="910742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None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7598" indent="0" algn="ctr" defTabSz="910742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None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2970" indent="0" algn="ctr" defTabSz="910742" rtl="0" eaLnBrk="1" latinLnBrk="0" hangingPunct="1">
              <a:lnSpc>
                <a:spcPct val="90000"/>
              </a:lnSpc>
              <a:spcBef>
                <a:spcPts val="498"/>
              </a:spcBef>
              <a:buFont typeface="Arial" panose="020B0604020202020204" pitchFamily="34" charset="0"/>
              <a:buNone/>
              <a:defRPr sz="1594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>
                <a:solidFill>
                  <a:srgbClr val="FFFF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thierry.pouch@france.chambres-agriculture.fr</a:t>
            </a:r>
            <a:r>
              <a:rPr lang="fr-FR">
                <a:solidFill>
                  <a:srgbClr val="FFFF00"/>
                </a:solidFill>
              </a:rPr>
              <a:t> </a:t>
            </a:r>
          </a:p>
          <a:p>
            <a:r>
              <a:rPr lang="fr-FR">
                <a:solidFill>
                  <a:srgbClr val="FFFF0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thierry.pouch@univ-reims.fr</a:t>
            </a:r>
            <a:r>
              <a:rPr lang="fr-FR">
                <a:solidFill>
                  <a:srgbClr val="FFFF00"/>
                </a:solidFill>
              </a:rPr>
              <a:t> </a:t>
            </a:r>
            <a:endParaRPr lang="fr-F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433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6458BC-A35E-3624-B922-2EA282899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CD38000-5902-F966-9D9F-422E77C60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55" y="155056"/>
            <a:ext cx="10935858" cy="860527"/>
          </a:xfrm>
        </p:spPr>
        <p:txBody>
          <a:bodyPr/>
          <a:lstStyle/>
          <a:p>
            <a:r>
              <a:rPr lang="fr-FR"/>
              <a:t>Un enchaînement de chocs depuis…2020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BFAC4C13-7E8F-01FA-B7EE-C0D6D7481C9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1038" y="1495594"/>
          <a:ext cx="5473713" cy="21152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B2503FEF-4DB3-C330-DC75-270DA08D7C58}"/>
              </a:ext>
            </a:extLst>
          </p:cNvPr>
          <p:cNvGraphicFramePr/>
          <p:nvPr/>
        </p:nvGraphicFramePr>
        <p:xfrm>
          <a:off x="0" y="3984171"/>
          <a:ext cx="5679469" cy="2224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7CA0893E-8D5C-890D-AA00-1D58B05278BD}"/>
              </a:ext>
            </a:extLst>
          </p:cNvPr>
          <p:cNvSpPr txBox="1"/>
          <p:nvPr/>
        </p:nvSpPr>
        <p:spPr>
          <a:xfrm>
            <a:off x="6667249" y="1334660"/>
            <a:ext cx="4667058" cy="2299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3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Une perception aiguë des dépendances de l’UE envers certains approvisionnements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793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Energie (pétrole et gaz)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Engrais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Métaux rares, médicaments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3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Protéines végétales, volaille et œufs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597DB85-2B8F-C5D5-690C-077494ABF549}"/>
              </a:ext>
            </a:extLst>
          </p:cNvPr>
          <p:cNvSpPr txBox="1"/>
          <p:nvPr/>
        </p:nvSpPr>
        <p:spPr>
          <a:xfrm>
            <a:off x="6751966" y="3648553"/>
            <a:ext cx="4360805" cy="643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793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Résurgence de la notion de souveraineté prise au sens large</a:t>
            </a:r>
          </a:p>
        </p:txBody>
      </p:sp>
      <p:pic>
        <p:nvPicPr>
          <p:cNvPr id="3" name="Picture 2" descr="Le concept de souveraineté alimentaire au cœur d'une guerre idéologique et  politique – Euractiv FR">
            <a:extLst>
              <a:ext uri="{FF2B5EF4-FFF2-40B4-BE49-F238E27FC236}">
                <a16:creationId xmlns:a16="http://schemas.microsoft.com/office/drawing/2014/main" id="{350B40DF-66A4-02E3-BD5A-280EA0B03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049" y="4569495"/>
            <a:ext cx="3168352" cy="1907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237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6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83C8252-54C7-1435-5DE4-AE668FBB6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000" y="125095"/>
            <a:ext cx="10980000" cy="864000"/>
          </a:xfrm>
        </p:spPr>
        <p:txBody>
          <a:bodyPr/>
          <a:lstStyle/>
          <a:p>
            <a:r>
              <a:rPr lang="fr-FR"/>
              <a:t>L’état de notre autosuffisance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8D558B-7E8D-EE19-8575-2C0AF2281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5246E-81F2-4716-A341-6139E5705588}" type="slidenum">
              <a:rPr kumimoji="0" lang="fr-FR" sz="1195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1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Espace réservé du contenu 3">
            <a:extLst>
              <a:ext uri="{FF2B5EF4-FFF2-40B4-BE49-F238E27FC236}">
                <a16:creationId xmlns:a16="http://schemas.microsoft.com/office/drawing/2014/main" id="{9A9F9909-3623-C26A-D3BE-06FD1F0BE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665" y="1222744"/>
            <a:ext cx="10132827" cy="55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560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34BEA-32A3-F22E-FA2F-6AFE8412D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162B089-ACE6-652B-C06F-0214CA08D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08" y="141841"/>
            <a:ext cx="10980000" cy="864000"/>
          </a:xfrm>
        </p:spPr>
        <p:txBody>
          <a:bodyPr>
            <a:normAutofit fontScale="90000"/>
          </a:bodyPr>
          <a:lstStyle/>
          <a:p>
            <a:r>
              <a:rPr lang="fr-FR"/>
              <a:t>Croissance de la production agricole 2014-2025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84EBD-4C25-7ADF-CDAF-65D5D5230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5246E-81F2-4716-A341-6139E5705588}" type="slidenum">
              <a:rPr kumimoji="0" lang="fr-FR" sz="1195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1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6F9BF837-FF25-1812-9CFB-B4523B0B04C1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303353" y="1231826"/>
          <a:ext cx="10050462" cy="501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F761660D-B21E-5614-3B5F-CC893888A748}"/>
              </a:ext>
            </a:extLst>
          </p:cNvPr>
          <p:cNvSpPr txBox="1"/>
          <p:nvPr/>
        </p:nvSpPr>
        <p:spPr>
          <a:xfrm>
            <a:off x="1456661" y="6439160"/>
            <a:ext cx="16799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Source : Eurostat</a:t>
            </a:r>
          </a:p>
        </p:txBody>
      </p:sp>
    </p:spTree>
    <p:extLst>
      <p:ext uri="{BB962C8B-B14F-4D97-AF65-F5344CB8AC3E}">
        <p14:creationId xmlns:p14="http://schemas.microsoft.com/office/powerpoint/2010/main" val="39567202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F77156-6415-3598-9F3D-AF1BF2849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543" y="154512"/>
            <a:ext cx="10980000" cy="864000"/>
          </a:xfrm>
        </p:spPr>
        <p:txBody>
          <a:bodyPr anchor="ctr">
            <a:normAutofit fontScale="90000"/>
          </a:bodyPr>
          <a:lstStyle/>
          <a:p>
            <a:r>
              <a:rPr lang="fr-FR"/>
              <a:t>Productions animales : un exemple de perte de souveraineté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D81FAA-91BF-E9DF-6F9A-CA407ADCEC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88927" y="2695209"/>
            <a:ext cx="6023978" cy="258917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fr-FR" sz="1800"/>
              <a:t>Une filière autrefois excédentaire…</a:t>
            </a:r>
          </a:p>
          <a:p>
            <a:pPr algn="just"/>
            <a:r>
              <a:rPr lang="fr-FR" sz="1800"/>
              <a:t>La viande de poulet</a:t>
            </a:r>
          </a:p>
          <a:p>
            <a:pPr algn="just"/>
            <a:r>
              <a:rPr lang="fr-FR" sz="1800"/>
              <a:t>Un taux de dépendance aux importations qui a fortement augmenté</a:t>
            </a:r>
          </a:p>
          <a:p>
            <a:pPr algn="just"/>
            <a:r>
              <a:rPr lang="fr-FR" sz="1800"/>
              <a:t>Premier fournisseur : la Pologne, puis la Belgique, l’Allemagne et les Pays-Bas</a:t>
            </a:r>
          </a:p>
          <a:p>
            <a:pPr algn="just"/>
            <a:r>
              <a:rPr lang="fr-FR" sz="1800" b="1">
                <a:solidFill>
                  <a:srgbClr val="0070C0"/>
                </a:solidFill>
              </a:rPr>
              <a:t>La question des A.L.E : Mercosur, Nouvelle-Zélande, Australie, Chili (fruits)…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55B034FA-5617-9009-2E2D-7405E4B16D6C}"/>
              </a:ext>
            </a:extLst>
          </p:cNvPr>
          <p:cNvGraphicFramePr>
            <a:graphicFrameLocks/>
          </p:cNvGraphicFramePr>
          <p:nvPr/>
        </p:nvGraphicFramePr>
        <p:xfrm>
          <a:off x="279095" y="2090057"/>
          <a:ext cx="5479448" cy="3537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83DAE3E-51FE-6BF7-3214-110306BC7132}"/>
              </a:ext>
            </a:extLst>
          </p:cNvPr>
          <p:cNvSpPr txBox="1"/>
          <p:nvPr/>
        </p:nvSpPr>
        <p:spPr>
          <a:xfrm>
            <a:off x="279094" y="1382486"/>
            <a:ext cx="571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Taux de dépendance aux importations viande de poulet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9CD5A2C-A102-5A28-E9C6-8DACE124307B}"/>
              </a:ext>
            </a:extLst>
          </p:cNvPr>
          <p:cNvSpPr txBox="1"/>
          <p:nvPr/>
        </p:nvSpPr>
        <p:spPr>
          <a:xfrm>
            <a:off x="279094" y="5714588"/>
            <a:ext cx="3995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Source : douanes françaises</a:t>
            </a:r>
          </a:p>
        </p:txBody>
      </p:sp>
    </p:spTree>
    <p:extLst>
      <p:ext uri="{BB962C8B-B14F-4D97-AF65-F5344CB8AC3E}">
        <p14:creationId xmlns:p14="http://schemas.microsoft.com/office/powerpoint/2010/main" val="2858760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B4F808-F3A4-D970-CE83-16DA0D0395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010" y="184372"/>
            <a:ext cx="11881576" cy="864000"/>
          </a:xfrm>
        </p:spPr>
        <p:txBody>
          <a:bodyPr>
            <a:normAutofit fontScale="90000"/>
          </a:bodyPr>
          <a:lstStyle/>
          <a:p>
            <a:r>
              <a:rPr lang="fr-FR"/>
              <a:t>Fruits et légumes en France loin de la souveraineté</a:t>
            </a:r>
            <a:br>
              <a:rPr lang="fr-FR"/>
            </a:br>
            <a:r>
              <a:rPr lang="fr-FR" sz="1600" b="0"/>
              <a:t>(source : V. Chatellier et Th. Pouch d’après douanes françaises)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6F61CB8-304F-70F6-F39C-496EAA488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5246E-81F2-4716-A341-6139E5705588}" type="slidenum">
              <a:rPr kumimoji="0" lang="fr-FR" sz="1195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1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Espace réservé du contenu 5">
            <a:extLst>
              <a:ext uri="{FF2B5EF4-FFF2-40B4-BE49-F238E27FC236}">
                <a16:creationId xmlns:a16="http://schemas.microsoft.com/office/drawing/2014/main" id="{6905BFAE-B0F0-17CC-5BFD-4AEFC382F7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7320" y="1414131"/>
            <a:ext cx="10388009" cy="5078744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54AF1805-8540-C6F6-B8DB-60C96FC92505}"/>
              </a:ext>
            </a:extLst>
          </p:cNvPr>
          <p:cNvSpPr/>
          <p:nvPr/>
        </p:nvSpPr>
        <p:spPr>
          <a:xfrm>
            <a:off x="737577" y="2600989"/>
            <a:ext cx="10182060" cy="23790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09CB8F3-04D8-6AB4-5568-BA74685234FD}"/>
              </a:ext>
            </a:extLst>
          </p:cNvPr>
          <p:cNvSpPr/>
          <p:nvPr/>
        </p:nvSpPr>
        <p:spPr>
          <a:xfrm>
            <a:off x="737577" y="6035674"/>
            <a:ext cx="10277752" cy="32259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18507D-3FE0-8A71-AA4B-BBB884B65D0F}"/>
              </a:ext>
            </a:extLst>
          </p:cNvPr>
          <p:cNvSpPr/>
          <p:nvPr/>
        </p:nvSpPr>
        <p:spPr>
          <a:xfrm>
            <a:off x="8548577" y="1920505"/>
            <a:ext cx="2371059" cy="237904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F0748F8-CED8-9668-5A74-F6BCA1E28C52}"/>
              </a:ext>
            </a:extLst>
          </p:cNvPr>
          <p:cNvSpPr/>
          <p:nvPr/>
        </p:nvSpPr>
        <p:spPr>
          <a:xfrm>
            <a:off x="8548577" y="5578473"/>
            <a:ext cx="2371059" cy="322595"/>
          </a:xfrm>
          <a:prstGeom prst="rect">
            <a:avLst/>
          </a:prstGeom>
          <a:noFill/>
          <a:ln w="38100"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1998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BB7CC-D542-6ADC-6402-ACF3BB916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" name="think-cell data - do not delete" hidden="1">
            <a:extLst>
              <a:ext uri="{FF2B5EF4-FFF2-40B4-BE49-F238E27FC236}">
                <a16:creationId xmlns:a16="http://schemas.microsoft.com/office/drawing/2014/main" id="{2E3FC6B7-757C-BF35-AB4D-E533D8569FE0}"/>
              </a:ext>
            </a:extLst>
          </p:cNvPr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Diapositive thinkcell" r:id="rId23" imgW="416" imgH="416" progId="TCLayout.ActiveDocument.1">
                  <p:embed/>
                </p:oleObj>
              </mc:Choice>
              <mc:Fallback>
                <p:oleObj name="Diapositive thinkcell" r:id="rId23" imgW="416" imgH="416" progId="TCLayout.ActiveDocument.1">
                  <p:embed/>
                  <p:pic>
                    <p:nvPicPr>
                      <p:cNvPr id="5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E3FC6B7-757C-BF35-AB4D-E533D8569F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Espace réservé du texte 1">
            <a:extLst>
              <a:ext uri="{FF2B5EF4-FFF2-40B4-BE49-F238E27FC236}">
                <a16:creationId xmlns:a16="http://schemas.microsoft.com/office/drawing/2014/main" id="{521AE5AD-E804-2B29-7462-321DB67A3EC4}"/>
              </a:ext>
            </a:extLst>
          </p:cNvPr>
          <p:cNvSpPr txBox="1">
            <a:spLocks/>
          </p:cNvSpPr>
          <p:nvPr/>
        </p:nvSpPr>
        <p:spPr>
          <a:xfrm>
            <a:off x="341156" y="192595"/>
            <a:ext cx="11518353" cy="723208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8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lang="fr-FR" sz="2100" b="1" i="0" kern="1200" cap="none" baseline="0" dirty="0" smtClean="0">
                <a:solidFill>
                  <a:srgbClr val="193A84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685800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j-ea"/>
                <a:cs typeface="Avenir heavy" panose="020B0604020202020204" charset="0"/>
              </a:rPr>
              <a:t>LA BALANCE COMMERCIALE AGROALIMENTAIRE AFFICHE CEPENDANT UN EXCEDENT AU PLUS BAS DEPUIS 50 ANS EN 2025</a:t>
            </a:r>
          </a:p>
        </p:txBody>
      </p:sp>
      <p:sp>
        <p:nvSpPr>
          <p:cNvPr id="9" name="Espace réservé du texte 8">
            <a:extLst>
              <a:ext uri="{FF2B5EF4-FFF2-40B4-BE49-F238E27FC236}">
                <a16:creationId xmlns:a16="http://schemas.microsoft.com/office/drawing/2014/main" id="{0A075832-18D4-89BB-160A-1A3ED784E9C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59916" y="6322162"/>
            <a:ext cx="10073870" cy="383157"/>
          </a:xfrm>
        </p:spPr>
        <p:txBody>
          <a:bodyPr/>
          <a:lstStyle/>
          <a:p>
            <a:r>
              <a:rPr lang="fr-FR">
                <a:solidFill>
                  <a:srgbClr val="2F6C3F"/>
                </a:solidFill>
                <a:latin typeface="Museo 700" panose="02000000000000000000"/>
              </a:rPr>
              <a:t>Source : CNPA. Agreste, 2026 – </a:t>
            </a:r>
            <a:r>
              <a:rPr lang="fr-FR" i="1">
                <a:solidFill>
                  <a:srgbClr val="2F6C3F"/>
                </a:solidFill>
                <a:latin typeface="Museo 700" panose="02000000000000000000"/>
              </a:rPr>
              <a:t>Commerce extérieur</a:t>
            </a:r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34AD4C2C-F413-7D69-A232-2832C0333A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2DCB48-CCD4-4118-9857-C42E457EC9E0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B87118C-CAD5-FBEB-3B36-4EE291BFA5A6}"/>
              </a:ext>
            </a:extLst>
          </p:cNvPr>
          <p:cNvSpPr/>
          <p:nvPr/>
        </p:nvSpPr>
        <p:spPr>
          <a:xfrm>
            <a:off x="25757" y="6185828"/>
            <a:ext cx="738391" cy="655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</a:endParaRP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7B6C86D4-E264-A5DA-193D-7073EB15085F}"/>
              </a:ext>
            </a:extLst>
          </p:cNvPr>
          <p:cNvSpPr txBox="1">
            <a:spLocks/>
          </p:cNvSpPr>
          <p:nvPr/>
        </p:nvSpPr>
        <p:spPr>
          <a:xfrm>
            <a:off x="359400" y="1272805"/>
            <a:ext cx="11473217" cy="3010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1" i="0" kern="1200" baseline="0">
                <a:solidFill>
                  <a:srgbClr val="193A85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67" b="1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j-ea"/>
                <a:cs typeface="Arial" panose="020B0604020202020204" pitchFamily="34" charset="0"/>
              </a:rPr>
              <a:t>Balance commerciale agroalimentaire de la France</a:t>
            </a:r>
          </a:p>
        </p:txBody>
      </p:sp>
      <p:sp>
        <p:nvSpPr>
          <p:cNvPr id="21" name="Espace réservé du texte 4">
            <a:extLst>
              <a:ext uri="{FF2B5EF4-FFF2-40B4-BE49-F238E27FC236}">
                <a16:creationId xmlns:a16="http://schemas.microsoft.com/office/drawing/2014/main" id="{B8C0A62D-BAEA-58E3-B1DE-3B5C4CB982D2}"/>
              </a:ext>
            </a:extLst>
          </p:cNvPr>
          <p:cNvSpPr txBox="1">
            <a:spLocks/>
          </p:cNvSpPr>
          <p:nvPr/>
        </p:nvSpPr>
        <p:spPr>
          <a:xfrm>
            <a:off x="1303546" y="1525104"/>
            <a:ext cx="4792455" cy="475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1" kern="1200">
                <a:solidFill>
                  <a:srgbClr val="193A85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600" b="1" i="0" kern="1200">
                <a:solidFill>
                  <a:srgbClr val="193A84"/>
                </a:solidFill>
                <a:latin typeface="+mj-lt"/>
                <a:ea typeface="+mn-ea"/>
                <a:cs typeface="+mn-cs"/>
              </a:defRPr>
            </a:lvl2pPr>
            <a:lvl3pPr marL="266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812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67" b="1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</a:rPr>
              <a:t>Historique (Mds €)</a:t>
            </a:r>
          </a:p>
        </p:txBody>
      </p:sp>
      <p:sp>
        <p:nvSpPr>
          <p:cNvPr id="23" name="Espace réservé du texte 4">
            <a:extLst>
              <a:ext uri="{FF2B5EF4-FFF2-40B4-BE49-F238E27FC236}">
                <a16:creationId xmlns:a16="http://schemas.microsoft.com/office/drawing/2014/main" id="{637B2652-B5E0-CEAF-83A8-DE047F6C963B}"/>
              </a:ext>
            </a:extLst>
          </p:cNvPr>
          <p:cNvSpPr txBox="1">
            <a:spLocks/>
          </p:cNvSpPr>
          <p:nvPr/>
        </p:nvSpPr>
        <p:spPr>
          <a:xfrm>
            <a:off x="6096001" y="1521652"/>
            <a:ext cx="5763508" cy="475147"/>
          </a:xfrm>
          <a:prstGeom prst="rect">
            <a:avLst/>
          </a:prstGeom>
        </p:spPr>
        <p:txBody>
          <a:bodyPr anchor="ctr"/>
          <a:lstStyle>
            <a:lvl1pPr marL="0" indent="0" algn="ctr" defTabSz="91428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1" kern="1200">
                <a:solidFill>
                  <a:srgbClr val="072746"/>
                </a:solidFill>
                <a:latin typeface="Arial (en têtes)"/>
                <a:ea typeface="+mn-ea"/>
                <a:cs typeface="+mn-cs"/>
              </a:defRPr>
            </a:lvl1pPr>
            <a:lvl2pPr marL="685718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858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00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143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286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430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573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718" indent="-228573" algn="l" defTabSz="91428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28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67" b="1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</a:endParaRPr>
          </a:p>
        </p:txBody>
      </p:sp>
      <p:graphicFrame>
        <p:nvGraphicFramePr>
          <p:cNvPr id="38" name="Chart 3">
            <a:extLst>
              <a:ext uri="{FF2B5EF4-FFF2-40B4-BE49-F238E27FC236}">
                <a16:creationId xmlns:a16="http://schemas.microsoft.com/office/drawing/2014/main" id="{F7AE841E-34EA-6F33-5167-0E6036D97C1D}"/>
              </a:ext>
            </a:extLst>
          </p:cNvPr>
          <p:cNvGraphicFramePr/>
          <p:nvPr>
            <p:custDataLst>
              <p:tags r:id="rId3"/>
            </p:custDataLst>
          </p:nvPr>
        </p:nvGraphicFramePr>
        <p:xfrm>
          <a:off x="638175" y="2392363"/>
          <a:ext cx="5818188" cy="29257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5"/>
          </a:graphicData>
        </a:graphic>
      </p:graphicFrame>
      <p:cxnSp>
        <p:nvCxnSpPr>
          <p:cNvPr id="692" name="Connecteur droit 691">
            <a:extLst>
              <a:ext uri="{FF2B5EF4-FFF2-40B4-BE49-F238E27FC236}">
                <a16:creationId xmlns:a16="http://schemas.microsoft.com/office/drawing/2014/main" id="{B530A358-5113-727B-A4FE-C95E4A894352}"/>
              </a:ext>
            </a:extLst>
          </p:cNvPr>
          <p:cNvCxnSpPr>
            <a:cxnSpLocks/>
          </p:cNvCxnSpPr>
          <p:nvPr>
            <p:custDataLst>
              <p:tags r:id="rId4"/>
            </p:custDataLst>
          </p:nvPr>
        </p:nvCxnSpPr>
        <p:spPr bwMode="auto">
          <a:xfrm flipH="1" flipV="1">
            <a:off x="1433513" y="4722813"/>
            <a:ext cx="563563" cy="93663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63" name="Text Placeholder 2">
            <a:extLst>
              <a:ext uri="{FF2B5EF4-FFF2-40B4-BE49-F238E27FC236}">
                <a16:creationId xmlns:a16="http://schemas.microsoft.com/office/drawing/2014/main" id="{0171AB3A-E548-47F1-13DB-64DBD998CE40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950913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0C44DB0-2360-4F8D-AE12-A462F1389E53}" type="datetime'1''''''''9''''''''''7''''5''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1975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695" name="Text Placeholder 2">
            <a:extLst>
              <a:ext uri="{FF2B5EF4-FFF2-40B4-BE49-F238E27FC236}">
                <a16:creationId xmlns:a16="http://schemas.microsoft.com/office/drawing/2014/main" id="{8EF8F2FD-F5A4-4445-7CC2-D13826C61319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 bwMode="gray">
          <a:xfrm>
            <a:off x="1606550" y="4816475"/>
            <a:ext cx="1985963" cy="201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vert="horz" wrap="none" lIns="27517" tIns="0" rIns="27517" bIns="0" rtlCol="0" anchor="t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en-US" sz="1467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t>Au plus bas depuis 1978 !</a:t>
            </a:r>
            <a:endParaRPr kumimoji="0" lang="fr-FR" sz="1467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64" name="Text Placeholder 2">
            <a:extLst>
              <a:ext uri="{FF2B5EF4-FFF2-40B4-BE49-F238E27FC236}">
                <a16:creationId xmlns:a16="http://schemas.microsoft.com/office/drawing/2014/main" id="{C24CA114-8846-4831-8EDD-34D7547BE061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1454150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813BBED-C705-4B2D-9C6F-36E836AFF60D}" type="datetime'1''''''''''''9''''''''8''''''''''''''0''''''''''''''''''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1980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65" name="Text Placeholder 2">
            <a:extLst>
              <a:ext uri="{FF2B5EF4-FFF2-40B4-BE49-F238E27FC236}">
                <a16:creationId xmlns:a16="http://schemas.microsoft.com/office/drawing/2014/main" id="{B2FDC583-5567-F4BD-DFE2-F046A9D039DB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1957388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CD36CBCF-3148-4931-8675-5429E243364D}" type="datetime'1''''9''''''''''''8''''''''''''''''''''5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1985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66" name="Text Placeholder 2">
            <a:extLst>
              <a:ext uri="{FF2B5EF4-FFF2-40B4-BE49-F238E27FC236}">
                <a16:creationId xmlns:a16="http://schemas.microsoft.com/office/drawing/2014/main" id="{2D0D9A55-0DDB-AF1D-7C97-B8C3CA11F656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2462213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CB58F06-098D-4A6F-B32A-867F3C7591CF}" type="datetime'''''''''1''''''''''''''''''9''9''''''''''0''''''''''''''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1990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67" name="Text Placeholder 2">
            <a:extLst>
              <a:ext uri="{FF2B5EF4-FFF2-40B4-BE49-F238E27FC236}">
                <a16:creationId xmlns:a16="http://schemas.microsoft.com/office/drawing/2014/main" id="{CF95AFFA-2D89-7F01-3D03-5638D0970B8F}"/>
              </a:ext>
            </a:extLst>
          </p:cNvPr>
          <p:cNvSpPr>
            <a:spLocks/>
          </p:cNvSpPr>
          <p:nvPr>
            <p:custDataLst>
              <p:tags r:id="rId10"/>
            </p:custDataLst>
          </p:nvPr>
        </p:nvSpPr>
        <p:spPr bwMode="auto">
          <a:xfrm>
            <a:off x="2965450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2221EF7A-B202-4DE9-B993-33285EB01458}" type="datetime'19''''''''''''''''''''''''''''9''''''''''''''''''''''5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1995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68" name="Text Placeholder 2">
            <a:extLst>
              <a:ext uri="{FF2B5EF4-FFF2-40B4-BE49-F238E27FC236}">
                <a16:creationId xmlns:a16="http://schemas.microsoft.com/office/drawing/2014/main" id="{94182B35-61BB-9E03-2F75-2D9FDABACFE9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3468688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24C58A6-D5C0-4CB6-AF32-CF6A377F801A}" type="datetime'''20''''''''''''''''''''0''''''''0''''''''''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2000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69" name="Text Placeholder 2">
            <a:extLst>
              <a:ext uri="{FF2B5EF4-FFF2-40B4-BE49-F238E27FC236}">
                <a16:creationId xmlns:a16="http://schemas.microsoft.com/office/drawing/2014/main" id="{B6C71E88-042F-7BD7-4365-E0D061B42BC6}"/>
              </a:ext>
            </a:extLst>
          </p:cNvPr>
          <p:cNvSpPr>
            <a:spLocks/>
          </p:cNvSpPr>
          <p:nvPr>
            <p:custDataLst>
              <p:tags r:id="rId12"/>
            </p:custDataLst>
          </p:nvPr>
        </p:nvSpPr>
        <p:spPr bwMode="auto">
          <a:xfrm>
            <a:off x="3971925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547DE2A5-7A2C-45AF-BD99-92B4E1B5E0CA}" type="datetime'''''''2''''''''''''''''''''''''''''0''''0''5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2005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70" name="Text Placeholder 2">
            <a:extLst>
              <a:ext uri="{FF2B5EF4-FFF2-40B4-BE49-F238E27FC236}">
                <a16:creationId xmlns:a16="http://schemas.microsoft.com/office/drawing/2014/main" id="{1326DF2D-DD42-37CD-0C4D-E410951933E3}"/>
              </a:ext>
            </a:extLst>
          </p:cNvPr>
          <p:cNvSpPr>
            <a:spLocks/>
          </p:cNvSpPr>
          <p:nvPr>
            <p:custDataLst>
              <p:tags r:id="rId13"/>
            </p:custDataLst>
          </p:nvPr>
        </p:nvSpPr>
        <p:spPr bwMode="auto">
          <a:xfrm>
            <a:off x="4475163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E6E8EA22-C4CA-4D87-B438-F4541EDF2A43}" type="datetime'''''''''2''''''''0''''''1''''''''''''''''''''''''''0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2010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71" name="Text Placeholder 2">
            <a:extLst>
              <a:ext uri="{FF2B5EF4-FFF2-40B4-BE49-F238E27FC236}">
                <a16:creationId xmlns:a16="http://schemas.microsoft.com/office/drawing/2014/main" id="{E5FC534D-F6A9-1CA1-8AC6-61B263B4EC6E}"/>
              </a:ext>
            </a:extLst>
          </p:cNvPr>
          <p:cNvSpPr>
            <a:spLocks/>
          </p:cNvSpPr>
          <p:nvPr>
            <p:custDataLst>
              <p:tags r:id="rId14"/>
            </p:custDataLst>
          </p:nvPr>
        </p:nvSpPr>
        <p:spPr bwMode="auto">
          <a:xfrm>
            <a:off x="4979988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B88D9D58-6D82-454E-8B4C-6D787132D64E}" type="datetime'''''2''''0''''''''''''''''''''1''''5''''''''''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2015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72" name="Text Placeholder 2">
            <a:extLst>
              <a:ext uri="{FF2B5EF4-FFF2-40B4-BE49-F238E27FC236}">
                <a16:creationId xmlns:a16="http://schemas.microsoft.com/office/drawing/2014/main" id="{5DDADFEF-5159-05FB-4653-E443170FC873}"/>
              </a:ext>
            </a:extLst>
          </p:cNvPr>
          <p:cNvSpPr>
            <a:spLocks/>
          </p:cNvSpPr>
          <p:nvPr>
            <p:custDataLst>
              <p:tags r:id="rId15"/>
            </p:custDataLst>
          </p:nvPr>
        </p:nvSpPr>
        <p:spPr bwMode="auto">
          <a:xfrm>
            <a:off x="5483225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ADAE311-8654-456E-BC40-0D49104013A2}" type="datetime'''''''''''''''''''''''''''''2''''0''2''''''''''''''0''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2020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573" name="Text Placeholder 2">
            <a:extLst>
              <a:ext uri="{FF2B5EF4-FFF2-40B4-BE49-F238E27FC236}">
                <a16:creationId xmlns:a16="http://schemas.microsoft.com/office/drawing/2014/main" id="{152A90CF-60DD-EA98-0BE0-6BB4941FB1AE}"/>
              </a:ext>
            </a:extLst>
          </p:cNvPr>
          <p:cNvSpPr>
            <a:spLocks/>
          </p:cNvSpPr>
          <p:nvPr>
            <p:custDataLst>
              <p:tags r:id="rId16"/>
            </p:custDataLst>
          </p:nvPr>
        </p:nvSpPr>
        <p:spPr bwMode="auto">
          <a:xfrm>
            <a:off x="5985934" y="5187950"/>
            <a:ext cx="219075" cy="41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vert270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38B5E69E-9E47-4EA4-91F5-9FB7F102DB53}" type="datetime'''2''''''''''''''''''0''''''''2''''''''''''''''''5''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r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2025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625" name="Espace réservé du texte 4">
            <a:extLst>
              <a:ext uri="{FF2B5EF4-FFF2-40B4-BE49-F238E27FC236}">
                <a16:creationId xmlns:a16="http://schemas.microsoft.com/office/drawing/2014/main" id="{53F4F9D9-D4C4-D778-F551-21591CBA5AED}"/>
              </a:ext>
            </a:extLst>
          </p:cNvPr>
          <p:cNvSpPr txBox="1">
            <a:spLocks/>
          </p:cNvSpPr>
          <p:nvPr/>
        </p:nvSpPr>
        <p:spPr>
          <a:xfrm>
            <a:off x="6103749" y="1518580"/>
            <a:ext cx="4792455" cy="475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1" kern="1200">
                <a:solidFill>
                  <a:srgbClr val="193A85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600" b="1" i="0" kern="1200">
                <a:solidFill>
                  <a:srgbClr val="193A84"/>
                </a:solidFill>
                <a:latin typeface="+mj-lt"/>
                <a:ea typeface="+mn-ea"/>
                <a:cs typeface="+mn-cs"/>
              </a:defRPr>
            </a:lvl2pPr>
            <a:lvl3pPr marL="266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812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1867" b="1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</a:endParaRPr>
          </a:p>
        </p:txBody>
      </p:sp>
      <p:sp>
        <p:nvSpPr>
          <p:cNvPr id="13" name="Espace réservé du texte 4">
            <a:extLst>
              <a:ext uri="{FF2B5EF4-FFF2-40B4-BE49-F238E27FC236}">
                <a16:creationId xmlns:a16="http://schemas.microsoft.com/office/drawing/2014/main" id="{6DAB4C08-B0CB-D7A0-354F-6BB7E4841BBC}"/>
              </a:ext>
            </a:extLst>
          </p:cNvPr>
          <p:cNvSpPr txBox="1">
            <a:spLocks/>
          </p:cNvSpPr>
          <p:nvPr/>
        </p:nvSpPr>
        <p:spPr>
          <a:xfrm>
            <a:off x="6105028" y="1517883"/>
            <a:ext cx="5754481" cy="47514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b="1" kern="1200">
                <a:solidFill>
                  <a:srgbClr val="193A85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None/>
              <a:defRPr sz="2600" b="1" i="0" kern="1200">
                <a:solidFill>
                  <a:srgbClr val="193A84"/>
                </a:solidFill>
                <a:latin typeface="+mj-lt"/>
                <a:ea typeface="+mn-ea"/>
                <a:cs typeface="+mn-cs"/>
              </a:defRPr>
            </a:lvl2pPr>
            <a:lvl3pPr marL="2667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5334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81280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867" b="1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</a:rPr>
              <a:t>Par composante (M€)</a:t>
            </a:r>
          </a:p>
        </p:txBody>
      </p:sp>
      <p:graphicFrame>
        <p:nvGraphicFramePr>
          <p:cNvPr id="28" name="Chart 3">
            <a:extLst>
              <a:ext uri="{FF2B5EF4-FFF2-40B4-BE49-F238E27FC236}">
                <a16:creationId xmlns:a16="http://schemas.microsoft.com/office/drawing/2014/main" id="{4B13B30C-FB68-A3C7-EFB5-2596A12D98D1}"/>
              </a:ext>
            </a:extLst>
          </p:cNvPr>
          <p:cNvGraphicFramePr/>
          <p:nvPr>
            <p:custDataLst>
              <p:tags r:id="rId17"/>
            </p:custDataLst>
          </p:nvPr>
        </p:nvGraphicFramePr>
        <p:xfrm>
          <a:off x="9194800" y="2201863"/>
          <a:ext cx="2135188" cy="341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6"/>
          </a:graphicData>
        </a:graphic>
      </p:graphicFrame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FDF779B-FF20-36E0-047B-AD2FBEABA9C6}"/>
              </a:ext>
            </a:extLst>
          </p:cNvPr>
          <p:cNvSpPr>
            <a:spLocks/>
          </p:cNvSpPr>
          <p:nvPr>
            <p:custDataLst>
              <p:tags r:id="rId18"/>
            </p:custDataLst>
          </p:nvPr>
        </p:nvSpPr>
        <p:spPr bwMode="auto">
          <a:xfrm>
            <a:off x="7052734" y="2728913"/>
            <a:ext cx="2373313" cy="43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t>Tous produits</a:t>
            </a:r>
            <a:br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</a:br>
            <a:r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t>agricoles et agroalimentaires</a:t>
            </a:r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4D8151F5-7F80-815D-CFF9-5368CC54288F}"/>
              </a:ext>
            </a:extLst>
          </p:cNvPr>
          <p:cNvSpPr>
            <a:spLocks/>
          </p:cNvSpPr>
          <p:nvPr>
            <p:custDataLst>
              <p:tags r:id="rId19"/>
            </p:custDataLst>
          </p:nvPr>
        </p:nvSpPr>
        <p:spPr bwMode="auto">
          <a:xfrm>
            <a:off x="7052734" y="3800475"/>
            <a:ext cx="1508125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94959146-A428-4943-94DA-6B8928DC3C6F}" type="datetime'Pr''''''''''o''''''duit''s a''gr''''''i''c''''''''''ole''s ''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Produits agricoles 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FBC32FC-4320-8E95-2B59-2DF5D8161990}"/>
              </a:ext>
            </a:extLst>
          </p:cNvPr>
          <p:cNvSpPr>
            <a:spLocks/>
          </p:cNvSpPr>
          <p:nvPr>
            <p:custDataLst>
              <p:tags r:id="rId20"/>
            </p:custDataLst>
          </p:nvPr>
        </p:nvSpPr>
        <p:spPr bwMode="auto">
          <a:xfrm>
            <a:off x="7052733" y="4760384"/>
            <a:ext cx="2116138" cy="219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vert="horz" wrap="none" lIns="0" tIns="0" rIns="0" bIns="0" rtlCol="0" anchor="ctr">
            <a:no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fld id="{63294DD8-1A25-4E5C-90AF-76EDFAD20F51}" type="datetime'P''r''''o''du''''its agro''alime''''''''''''nt''aire''''''s'">
              <a:rPr kumimoji="0" lang="fr-FR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+mn-cs"/>
                <a:sym typeface="Museo 700" panose="02000000000000000000"/>
              </a:rPr>
              <a:pPr marL="0" marR="0" lvl="0" indent="0" algn="l" defTabSz="685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t>Produits agroalimentaires</a:t>
            </a:fld>
            <a:endParaRPr kumimoji="0" lang="fr-FR" sz="1600" b="0" i="0" u="none" strike="noStrike" kern="1200" cap="none" spc="0" normalizeH="0" baseline="0" noProof="0">
              <a:ln>
                <a:noFill/>
              </a:ln>
              <a:solidFill>
                <a:srgbClr val="2F6C3F"/>
              </a:solidFill>
              <a:effectLst/>
              <a:uLnTx/>
              <a:uFillTx/>
              <a:latin typeface="Museo 700" panose="02000000000000000000"/>
              <a:ea typeface="+mn-ea"/>
              <a:cs typeface="+mn-cs"/>
              <a:sym typeface="Museo 700" panose="02000000000000000000"/>
            </a:endParaRPr>
          </a:p>
        </p:txBody>
      </p:sp>
      <p:cxnSp>
        <p:nvCxnSpPr>
          <p:cNvPr id="60" name="Connecteur droit 59">
            <a:extLst>
              <a:ext uri="{FF2B5EF4-FFF2-40B4-BE49-F238E27FC236}">
                <a16:creationId xmlns:a16="http://schemas.microsoft.com/office/drawing/2014/main" id="{A26EC194-DE28-EF0C-F23A-7CFDC7B5ED5B}"/>
              </a:ext>
            </a:extLst>
          </p:cNvPr>
          <p:cNvCxnSpPr/>
          <p:nvPr/>
        </p:nvCxnSpPr>
        <p:spPr>
          <a:xfrm>
            <a:off x="6815055" y="2754031"/>
            <a:ext cx="0" cy="2277491"/>
          </a:xfrm>
          <a:prstGeom prst="line">
            <a:avLst/>
          </a:prstGeom>
          <a:ln w="9525">
            <a:solidFill>
              <a:srgbClr val="2F6C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eur droit 60">
            <a:extLst>
              <a:ext uri="{FF2B5EF4-FFF2-40B4-BE49-F238E27FC236}">
                <a16:creationId xmlns:a16="http://schemas.microsoft.com/office/drawing/2014/main" id="{081A4D1C-F166-2EFC-357A-3B6CEEB6A145}"/>
              </a:ext>
            </a:extLst>
          </p:cNvPr>
          <p:cNvCxnSpPr>
            <a:cxnSpLocks/>
          </p:cNvCxnSpPr>
          <p:nvPr/>
        </p:nvCxnSpPr>
        <p:spPr>
          <a:xfrm flipH="1">
            <a:off x="6432550" y="4019550"/>
            <a:ext cx="382505" cy="477036"/>
          </a:xfrm>
          <a:prstGeom prst="line">
            <a:avLst/>
          </a:prstGeom>
          <a:ln w="9525">
            <a:solidFill>
              <a:srgbClr val="2F6C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1" name="ZoneTexte 700">
            <a:extLst>
              <a:ext uri="{FF2B5EF4-FFF2-40B4-BE49-F238E27FC236}">
                <a16:creationId xmlns:a16="http://schemas.microsoft.com/office/drawing/2014/main" id="{4FA8AF87-E3E9-0C14-953C-4E523AF80752}"/>
              </a:ext>
            </a:extLst>
          </p:cNvPr>
          <p:cNvSpPr txBox="1"/>
          <p:nvPr/>
        </p:nvSpPr>
        <p:spPr>
          <a:xfrm>
            <a:off x="347228" y="1994593"/>
            <a:ext cx="11516045" cy="474925"/>
          </a:xfrm>
          <a:prstGeom prst="rect">
            <a:avLst/>
          </a:prstGeom>
          <a:noFill/>
          <a:ln w="38100">
            <a:noFill/>
          </a:ln>
        </p:spPr>
        <p:txBody>
          <a:bodyPr wrap="non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20000"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>
                <a:ln>
                  <a:noFill/>
                </a:ln>
                <a:solidFill>
                  <a:srgbClr val="2F6C3F"/>
                </a:solidFill>
                <a:effectLst/>
                <a:uLnTx/>
                <a:uFillTx/>
                <a:latin typeface="Museo 700" panose="02000000000000000000"/>
                <a:ea typeface="+mn-ea"/>
                <a:cs typeface="Arial" panose="020B0604020202020204" pitchFamily="34" charset="0"/>
              </a:rPr>
              <a:t>Avec un excédent de la balance commerciale qui atteint +0,2 milliard € notre excédent agroalimentaire est au plus bas depuis 1978</a:t>
            </a:r>
          </a:p>
        </p:txBody>
      </p:sp>
    </p:spTree>
    <p:extLst>
      <p:ext uri="{BB962C8B-B14F-4D97-AF65-F5344CB8AC3E}">
        <p14:creationId xmlns:p14="http://schemas.microsoft.com/office/powerpoint/2010/main" val="30669596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C95D4-37E1-54EB-B598-DAB87D589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61B828A-CC1F-6AB8-D149-FD919B062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90000"/>
            <a:ext cx="10980000" cy="864000"/>
          </a:xfrm>
        </p:spPr>
        <p:txBody>
          <a:bodyPr>
            <a:normAutofit/>
          </a:bodyPr>
          <a:lstStyle/>
          <a:p>
            <a:pPr marL="568960" indent="-568960"/>
            <a:r>
              <a:rPr lang="fr-FR" sz="3150"/>
              <a:t>Définir la souveraineté </a:t>
            </a:r>
            <a:endParaRPr lang="en-US" sz="315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CA2EA7-78CF-2CF9-E488-FA2494E348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1" y="1338943"/>
            <a:ext cx="10503600" cy="4909457"/>
          </a:xfrm>
        </p:spPr>
        <p:txBody>
          <a:bodyPr>
            <a:normAutofit fontScale="92500"/>
          </a:bodyPr>
          <a:lstStyle/>
          <a:p>
            <a:pPr algn="just"/>
            <a:r>
              <a:rPr lang="fr-FR" sz="2000"/>
              <a:t>Retrouver une souveraineté alimentaire : le constat de l’avoir perdue et pourquoi ?</a:t>
            </a:r>
          </a:p>
          <a:p>
            <a:pPr algn="just"/>
            <a:r>
              <a:rPr lang="fr-FR" sz="2000" b="1">
                <a:solidFill>
                  <a:srgbClr val="0070C0"/>
                </a:solidFill>
              </a:rPr>
              <a:t>Ne pas commettre les mêmes erreurs stratégiques</a:t>
            </a:r>
          </a:p>
          <a:p>
            <a:pPr algn="just"/>
            <a:r>
              <a:rPr lang="fr-FR" sz="2000"/>
              <a:t>Indissociable de l’Etat : garantir la sécurité du peuple, en particulier par le biais de lois</a:t>
            </a:r>
          </a:p>
          <a:p>
            <a:pPr algn="just"/>
            <a:r>
              <a:rPr lang="fr-FR" sz="2000"/>
              <a:t>La souveraineté se définit alors comme : </a:t>
            </a:r>
            <a:r>
              <a:rPr lang="fr-FR" sz="2000" b="1">
                <a:solidFill>
                  <a:srgbClr val="FF0000"/>
                </a:solidFill>
              </a:rPr>
              <a:t>la résultante d’un pouvoir suprême de commander en toute liberté, sans qu’aucune borne ne vienne limiter ce pouvoir, qu’elle relève d’une divinité ou d’une loi établie par une puissance étrangère</a:t>
            </a:r>
          </a:p>
          <a:p>
            <a:pPr algn="just"/>
            <a:r>
              <a:rPr lang="fr-FR" sz="2000" i="1">
                <a:latin typeface="+mj-lt"/>
                <a:cs typeface="Arial" panose="020B0604020202020204" pitchFamily="34" charset="0"/>
              </a:rPr>
              <a:t>« </a:t>
            </a:r>
            <a:r>
              <a:rPr lang="fr-FR" sz="2000" b="1" i="1">
                <a:latin typeface="+mj-lt"/>
                <a:cs typeface="Arial" panose="020B0604020202020204" pitchFamily="34" charset="0"/>
              </a:rPr>
              <a:t>Il faut avoir une vision du monde cohérente. La nôtre suppose la non-dépendance. Nous devons avoir la disposition de nous-mêmes. Cela n’empêche pas de coopérer, ni de faire des affaires avec les autres. L’essentiel c’est que nous prenions nos décisions nous-mêmes, sans laisser à personne le droit de nous les dicter </a:t>
            </a:r>
            <a:r>
              <a:rPr lang="fr-FR" sz="2000" i="1">
                <a:latin typeface="+mj-lt"/>
                <a:cs typeface="Arial" panose="020B0604020202020204" pitchFamily="34" charset="0"/>
              </a:rPr>
              <a:t>» </a:t>
            </a:r>
            <a:r>
              <a:rPr lang="fr-FR" sz="1800" b="1">
                <a:solidFill>
                  <a:srgbClr val="0070C0"/>
                </a:solidFill>
              </a:rPr>
              <a:t>Charles de Gaulle (1963)</a:t>
            </a:r>
          </a:p>
          <a:p>
            <a:pPr marL="0" indent="0">
              <a:buNone/>
            </a:pPr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1442CC9-65A0-0B73-048B-4BD54B8F08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5246E-81F2-4716-A341-6139E5705588}" type="slidenum">
              <a:rPr kumimoji="0" lang="fr-FR" sz="1195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r-FR" sz="11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09761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E47261F-4AE8-0B4E-3E32-956DCF1EA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500" y="90087"/>
            <a:ext cx="10980000" cy="864000"/>
          </a:xfrm>
        </p:spPr>
        <p:txBody>
          <a:bodyPr/>
          <a:lstStyle/>
          <a:p>
            <a:r>
              <a:rPr lang="fr-FR"/>
              <a:t>Atouts, faiblesses, menaces</a:t>
            </a:r>
          </a:p>
        </p:txBody>
      </p:sp>
      <p:graphicFrame>
        <p:nvGraphicFramePr>
          <p:cNvPr id="5" name="Espace réservé du contenu 4">
            <a:extLst>
              <a:ext uri="{FF2B5EF4-FFF2-40B4-BE49-F238E27FC236}">
                <a16:creationId xmlns:a16="http://schemas.microsoft.com/office/drawing/2014/main" id="{B2F19B65-88A5-0A2A-3B8A-85075C1E76CA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62038" y="1476374"/>
          <a:ext cx="10050462" cy="5083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D0BD298-3222-9A54-7FA0-4B20AAA11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55246E-81F2-4716-A341-6139E5705588}" type="slidenum">
              <a:rPr kumimoji="0" lang="fr-FR" sz="1195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1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84706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C0875FD-EE0B-2D11-64DF-1AA35A6F0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15" y="365125"/>
            <a:ext cx="10980000" cy="864000"/>
          </a:xfrm>
        </p:spPr>
        <p:txBody>
          <a:bodyPr anchor="ctr">
            <a:normAutofit/>
          </a:bodyPr>
          <a:lstStyle/>
          <a:p>
            <a:r>
              <a:rPr lang="fr-FR"/>
              <a:t>Créer de la valeur : deux exemples</a:t>
            </a:r>
          </a:p>
        </p:txBody>
      </p:sp>
      <p:sp>
        <p:nvSpPr>
          <p:cNvPr id="11" name="Slide Number Placeholder 3">
            <a:extLst>
              <a:ext uri="{FF2B5EF4-FFF2-40B4-BE49-F238E27FC236}">
                <a16:creationId xmlns:a16="http://schemas.microsoft.com/office/drawing/2014/main" id="{B0EE3063-6A00-66AE-B535-3E2EACEA2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3815" y="3246441"/>
            <a:ext cx="838200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055246E-81F2-4716-A341-6139E5705588}" type="slidenum">
              <a:rPr kumimoji="0" lang="fr-FR" sz="1195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fr-FR" sz="119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99244A-9AFC-A433-B40C-834A0495A3E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43330" y="1471253"/>
            <a:ext cx="4668818" cy="464246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04000"/>
              </a:lnSpc>
            </a:pPr>
            <a:r>
              <a:rPr lang="fr-FR" sz="1200" b="1"/>
              <a:t>Évolution des préférences des consommateurs :</a:t>
            </a:r>
            <a:r>
              <a:rPr lang="fr-FR" sz="1200"/>
              <a:t> Croissance de la demande intérieure axée sur des circuits courts et une production locale de haute qualité, mais cela présente des défis liés à l'augmentation du déficit commercial.</a:t>
            </a:r>
          </a:p>
          <a:p>
            <a:pPr algn="just">
              <a:lnSpc>
                <a:spcPct val="104000"/>
              </a:lnSpc>
            </a:pPr>
            <a:r>
              <a:rPr lang="fr-FR" sz="1200" b="1"/>
              <a:t>Principaux fournisseurs :</a:t>
            </a:r>
            <a:r>
              <a:rPr lang="fr-FR" sz="1200"/>
              <a:t> En 2021, les États-Unis (41%) et l'Espagne (40%) étaient les principaux fournisseurs de ce produit en France. Solde commercial déficitaire </a:t>
            </a:r>
          </a:p>
          <a:p>
            <a:pPr algn="just">
              <a:lnSpc>
                <a:spcPct val="104000"/>
              </a:lnSpc>
            </a:pPr>
            <a:r>
              <a:rPr lang="fr-FR" sz="1200" b="1"/>
              <a:t>Zones de production actuelles :</a:t>
            </a:r>
            <a:r>
              <a:rPr lang="fr-FR" sz="1200"/>
              <a:t> Les régions actuelles de production incluent Provence-Alpes-Côte d'Azur, Languedoc-Roussillon, et la Corse, bien que la production reste limitée par rapport à d'autres pays méditerranéens.</a:t>
            </a:r>
          </a:p>
          <a:p>
            <a:pPr algn="just">
              <a:lnSpc>
                <a:spcPct val="104000"/>
              </a:lnSpc>
            </a:pPr>
            <a:r>
              <a:rPr lang="fr-FR" sz="1200" b="1"/>
              <a:t>Obstacles à surmonter :</a:t>
            </a:r>
            <a:r>
              <a:rPr lang="fr-FR" sz="1200"/>
              <a:t> Les principaux défis incluent le financement des investissements, la pénurie de structures de transformation entravant l'accès au marché, et la nécessité d'améliorer les bonnes pratiques dans le secteur.</a:t>
            </a:r>
          </a:p>
          <a:p>
            <a:pPr algn="just">
              <a:lnSpc>
                <a:spcPct val="104000"/>
              </a:lnSpc>
            </a:pPr>
            <a:r>
              <a:rPr lang="fr-FR" sz="1200" b="1"/>
              <a:t>Débouchés multiples :</a:t>
            </a:r>
            <a:r>
              <a:rPr lang="fr-FR" sz="1200"/>
              <a:t> Le secteur présente des opportunités variées dans l'industrie agroalimentaire, cosmétique et pharmaceutique.</a:t>
            </a:r>
          </a:p>
          <a:p>
            <a:pPr marL="171450" indent="-171450">
              <a:lnSpc>
                <a:spcPct val="104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fr-FR" sz="1200"/>
          </a:p>
          <a:p>
            <a:pPr>
              <a:lnSpc>
                <a:spcPct val="104000"/>
              </a:lnSpc>
            </a:pPr>
            <a:endParaRPr lang="fr-FR" sz="1200"/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4AF2A5BA-BB88-ADB1-C431-7A627C56CD18}"/>
              </a:ext>
            </a:extLst>
          </p:cNvPr>
          <p:cNvGraphicFramePr>
            <a:graphicFrameLocks/>
          </p:cNvGraphicFramePr>
          <p:nvPr/>
        </p:nvGraphicFramePr>
        <p:xfrm>
          <a:off x="251121" y="1471253"/>
          <a:ext cx="5497550" cy="37020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1EEA72FE-5512-0A02-E68A-C800531762A5}"/>
              </a:ext>
            </a:extLst>
          </p:cNvPr>
          <p:cNvSpPr txBox="1"/>
          <p:nvPr/>
        </p:nvSpPr>
        <p:spPr>
          <a:xfrm>
            <a:off x="124296" y="5743970"/>
            <a:ext cx="59627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Créer de la valeur pour des usages non-alimentaires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Valoriser les productions ovines pour la laine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Reconstituer une filière agro-industrielle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Investissements et temps</a:t>
            </a:r>
          </a:p>
        </p:txBody>
      </p:sp>
    </p:spTree>
    <p:extLst>
      <p:ext uri="{BB962C8B-B14F-4D97-AF65-F5344CB8AC3E}">
        <p14:creationId xmlns:p14="http://schemas.microsoft.com/office/powerpoint/2010/main" val="13976269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D40CF9-C1AD-4ECD-F453-F9DBB4838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9E984AF7-31F4-1DEF-6636-A48905A2C6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0B78C6D-277B-3A00-9101-F8740C927999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534704-F0F6-DD39-81E2-64CA9A7B7097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AAEF23-B78F-B51A-9590-C8D6731F44ED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C069083-1B89-C252-6A95-C072526E9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D5C6C4E-BD8E-1509-FE5B-87240F00DE7C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B9C847D-50A0-3233-9069-397711AEA580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725150" cy="3781425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Alex TREMBLAY,</a:t>
            </a: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 </a:t>
            </a:r>
            <a:r>
              <a:rPr lang="fr-FR"/>
              <a:t>Chargé de mission Agriculture-Alimentation-Forêt, DRAAF &amp; SGAR </a:t>
            </a:r>
          </a:p>
          <a:p>
            <a:pPr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endParaRPr lang="fr-FR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Sabine PICARD, Chargée de mission filière Fruits et Légumes et Circuits de proximité, Chambre Régionale d’Agriculture Provence-Alpes-Côte d’Azur</a:t>
            </a:r>
            <a:endParaRPr kumimoji="0" lang="fr-FR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endParaRPr kumimoji="0" lang="fr-FR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</a:t>
            </a: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0355270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544A61-2B8A-7B64-C7FB-6B9E73EE87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2EE73FD-925F-27B2-CE11-58E50C4FAB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F0689B-1358-DB6E-CACA-34D0EBFD4436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EF250ED-97B7-3EF4-3BD0-7DF561A3EC25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453D40-C105-9A14-94A0-CE84CF996D74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2993ACD-F767-236D-BBC3-B0F1D311ED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20C897-C23C-6486-7223-F863CAAC89A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8514E3-3C09-0822-7687-CA191708A0B8}"/>
              </a:ext>
            </a:extLst>
          </p:cNvPr>
          <p:cNvSpPr txBox="1"/>
          <p:nvPr/>
        </p:nvSpPr>
        <p:spPr>
          <a:xfrm>
            <a:off x="167268" y="1291683"/>
            <a:ext cx="11941097" cy="233910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just" rtl="0"/>
            <a:r>
              <a:rPr lang="fr-FR" sz="3200" b="1" kern="1200" dirty="0">
                <a:solidFill>
                  <a:schemeClr val="tx1"/>
                </a:solidFill>
                <a:latin typeface="Gabriola"/>
                <a:ea typeface="Calibri"/>
                <a:cs typeface="Times New Roman"/>
              </a:rPr>
              <a:t>«  Le </a:t>
            </a:r>
            <a:r>
              <a:rPr lang="fr-FR" sz="3200" b="1" i="1" kern="1200" dirty="0">
                <a:solidFill>
                  <a:schemeClr val="tx1"/>
                </a:solidFill>
                <a:latin typeface="Gabriola"/>
                <a:ea typeface="Calibri"/>
                <a:cs typeface="Times New Roman"/>
              </a:rPr>
              <a:t>maintien et le développement des capacités de la Nation à produire, à transformer et à distribuer les produits agricoles et alimentaires nécessaires à l'accès de l'ensemble de la population à une alimentation saine, et le soutien des capacités exportatrices contribuant à la sécurité alimentaire mondiale</a:t>
            </a:r>
            <a:r>
              <a:rPr lang="fr-FR" sz="3200" b="1" kern="1200" dirty="0">
                <a:solidFill>
                  <a:schemeClr val="tx1"/>
                </a:solidFill>
                <a:latin typeface="Gabriola"/>
                <a:ea typeface="Calibri"/>
                <a:cs typeface="Times New Roman"/>
              </a:rPr>
              <a:t> ».</a:t>
            </a:r>
          </a:p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2F07C2-8675-7C18-442B-D4DA722A51F4}"/>
              </a:ext>
            </a:extLst>
          </p:cNvPr>
          <p:cNvSpPr txBox="1"/>
          <p:nvPr/>
        </p:nvSpPr>
        <p:spPr>
          <a:xfrm>
            <a:off x="167268" y="3726366"/>
            <a:ext cx="11095463" cy="218521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 rtl="0"/>
            <a:r>
              <a:rPr lang="fr-FR" sz="2000" b="1" i="0" kern="1200" dirty="0">
                <a:solidFill>
                  <a:srgbClr val="0070C0"/>
                </a:solidFill>
                <a:latin typeface="Marianne"/>
                <a:ea typeface="+mn-ea"/>
                <a:cs typeface="+mn-cs"/>
              </a:rPr>
              <a:t>Les conférences de la souveraineté alimentaires sont prévues </a:t>
            </a:r>
            <a:r>
              <a:rPr lang="fr-FR" sz="2000" b="1" i="0" kern="1200" dirty="0">
                <a:solidFill>
                  <a:schemeClr val="tx1"/>
                </a:solidFill>
                <a:latin typeface="Marianne"/>
                <a:ea typeface="+mn-ea"/>
                <a:cs typeface="+mn-cs"/>
              </a:rPr>
              <a:t>dans la LOSARGA : loi d'orientation pour la souveraineté alimentaire et le renouvellement des générations en agriculture de 2025 pour </a:t>
            </a:r>
            <a:r>
              <a:rPr lang="fr-FR" sz="2000" b="1" i="0" kern="1200" dirty="0">
                <a:solidFill>
                  <a:srgbClr val="0070C0"/>
                </a:solidFill>
                <a:latin typeface="Marianne"/>
                <a:ea typeface="+mn-ea"/>
                <a:cs typeface="+mn-cs"/>
              </a:rPr>
              <a:t>la mise en œuvre d’une stratégie, actualisée tous les 10 ans</a:t>
            </a:r>
          </a:p>
          <a:p>
            <a:pPr marL="0" algn="l" rtl="0"/>
            <a:endParaRPr lang="fr-FR" dirty="0"/>
          </a:p>
          <a:p>
            <a:pPr marL="0" algn="l" rtl="0"/>
            <a:r>
              <a:rPr lang="fr-FR" sz="2000" b="1" kern="1200" dirty="0">
                <a:solidFill>
                  <a:schemeClr val="tx1"/>
                </a:solidFill>
                <a:latin typeface="Marianne"/>
                <a:ea typeface="+mn-ea"/>
                <a:cs typeface="+mn-cs"/>
              </a:rPr>
              <a:t>La loi du 18 août 2026 d'urgence pour la protection et la souveraineté agricoles </a:t>
            </a:r>
          </a:p>
          <a:p>
            <a:pPr marL="0" algn="l" rtl="0"/>
            <a:r>
              <a:rPr lang="fr-FR" sz="2000" b="1" kern="1200" dirty="0">
                <a:solidFill>
                  <a:srgbClr val="0070C0"/>
                </a:solidFill>
                <a:latin typeface="Marianne"/>
                <a:ea typeface="+mn-ea"/>
                <a:cs typeface="+mn-cs"/>
              </a:rPr>
              <a:t>consacre les projets d’avenir agricoles, 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556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5192B-D3C5-51F4-30A9-176F3824B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49263C6-28C0-F5C9-A578-04A2A1DEC1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CFFDE05-6E6A-E401-3BA7-AF08A2A5EF0A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F7D8E6-681A-8E86-67DD-A0E56F43FEBB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B54CDFA-8E3C-9B7A-04F0-60EEAA9B140D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B483A8C-986F-4785-77B5-E40E92D62D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0BBF9F-E316-84A7-0D48-C817C50BDB6E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2D116F-3841-2EF8-42C0-40DBFA2E99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902" y="904141"/>
            <a:ext cx="10705171" cy="534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9303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F1B2BE-BD7B-BB7E-D688-F3B444984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53B1180-0C73-DA83-8AD6-7C6755EBA9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89B3D06-A6EF-AA77-1536-6924D3A7A40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DD9FB23-ADFE-DF91-3EF6-171F0B3046C9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0194CC-0A4F-0B4F-DAB1-879F10AC2C1F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C4515B3-7EDC-61D5-4675-E2B67F1AC0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6492CE9-FD31-7EE7-E232-22ADB040F05F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96849E-9A11-91B2-E0E9-A44C84848383}"/>
              </a:ext>
            </a:extLst>
          </p:cNvPr>
          <p:cNvSpPr txBox="1"/>
          <p:nvPr/>
        </p:nvSpPr>
        <p:spPr>
          <a:xfrm>
            <a:off x="362415" y="1300976"/>
            <a:ext cx="10129024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algn="l" rtl="0"/>
            <a:r>
              <a:rPr lang="fr-FR" sz="2000" b="1" kern="1200">
                <a:solidFill>
                  <a:srgbClr val="002060"/>
                </a:solidFill>
                <a:latin typeface="Aptos"/>
                <a:ea typeface="+mn-ea"/>
                <a:cs typeface="+mn-cs"/>
              </a:rPr>
              <a:t>COMITE DE PILOTAGE REGIONAL :</a:t>
            </a:r>
          </a:p>
          <a:p>
            <a:pPr marL="0" algn="l" rtl="0"/>
            <a:r>
              <a:rPr lang="fr-FR" sz="2000" b="1" kern="1200">
                <a:solidFill>
                  <a:srgbClr val="002060"/>
                </a:solidFill>
                <a:latin typeface="Aptos"/>
                <a:ea typeface="+mn-ea"/>
                <a:cs typeface="+mn-cs"/>
              </a:rPr>
              <a:t>Co-présidence : </a:t>
            </a:r>
            <a:r>
              <a:rPr lang="fr-FR" sz="1600" kern="1200">
                <a:solidFill>
                  <a:srgbClr val="002060"/>
                </a:solidFill>
                <a:latin typeface="Aptos"/>
                <a:ea typeface="+mn-ea"/>
                <a:cs typeface="+mn-cs"/>
              </a:rPr>
              <a:t>Préfecture/DRAAF, Conseil régional, chambre</a:t>
            </a:r>
            <a:r>
              <a:rPr lang="fr-FR" sz="1600" b="0" i="0" kern="1200" baseline="0">
                <a:solidFill>
                  <a:srgbClr val="002060"/>
                </a:solidFill>
                <a:latin typeface="Aptos"/>
                <a:ea typeface="+mn-ea"/>
                <a:cs typeface="+mn-cs"/>
              </a:rPr>
              <a:t> Régionale d’Agriculture </a:t>
            </a:r>
          </a:p>
          <a:p>
            <a:pPr marL="0" algn="l" rtl="0"/>
            <a:r>
              <a:rPr lang="fr-FR" sz="1600" kern="1200">
                <a:solidFill>
                  <a:srgbClr val="002060"/>
                </a:solidFill>
                <a:latin typeface="Aptos"/>
                <a:ea typeface="+mn-ea"/>
                <a:cs typeface="+mn-cs"/>
              </a:rPr>
              <a:t>Coopération Agricole Sud, ARIA Sud</a:t>
            </a:r>
          </a:p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0D906B-81DE-42A0-DD42-DEBD5E26A0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647" y="2262915"/>
            <a:ext cx="5650183" cy="388875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70D745-50E4-356E-2E0F-B52C165C59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0812" y="2434681"/>
            <a:ext cx="2657254" cy="3707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8031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B590A4-CB84-A623-4E82-BEE9E8121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7230F81-DC6C-C3C9-9D66-BB267A7B18F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7195A52-E8F3-C545-7940-4342753A508D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F71704F-B711-1C69-D3B2-CC679955EC22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A42198-37AE-011B-9AD2-1953D09D3B23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1372D383-8DE0-7CF6-B149-F2175FBBE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08E16C8-71B6-D421-E4DA-E703CF26BFF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26" name="Titre 1">
            <a:extLst>
              <a:ext uri="{FF2B5EF4-FFF2-40B4-BE49-F238E27FC236}">
                <a16:creationId xmlns:a16="http://schemas.microsoft.com/office/drawing/2014/main" id="{60E93150-7939-8002-E4B1-79A8C26AB3E6}"/>
              </a:ext>
            </a:extLst>
          </p:cNvPr>
          <p:cNvSpPr>
            <a:spLocks noGrp="1"/>
          </p:cNvSpPr>
          <p:nvPr/>
        </p:nvSpPr>
        <p:spPr>
          <a:xfrm>
            <a:off x="1525859" y="634613"/>
            <a:ext cx="6396015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>
                <a:solidFill>
                  <a:srgbClr val="002060"/>
                </a:solidFill>
                <a:ea typeface="+mj-lt"/>
                <a:cs typeface="+mj-lt"/>
              </a:rPr>
              <a:t>🍅 Fruits &amp; Légumes</a:t>
            </a:r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28" name="Espace réservé du contenu 2">
            <a:extLst>
              <a:ext uri="{FF2B5EF4-FFF2-40B4-BE49-F238E27FC236}">
                <a16:creationId xmlns:a16="http://schemas.microsoft.com/office/drawing/2014/main" id="{463931D8-58CE-520E-A445-E77C345754AA}"/>
              </a:ext>
            </a:extLst>
          </p:cNvPr>
          <p:cNvSpPr>
            <a:spLocks noGrp="1"/>
          </p:cNvSpPr>
          <p:nvPr/>
        </p:nvSpPr>
        <p:spPr>
          <a:xfrm>
            <a:off x="397299" y="1806496"/>
            <a:ext cx="11667892" cy="121039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endParaRPr lang="fr-FR" sz="25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2500" b="1">
                <a:solidFill>
                  <a:srgbClr val="002060"/>
                </a:solidFill>
                <a:latin typeface="Aptos" panose="020B0004020202020204" pitchFamily="34" charset="0"/>
                <a:ea typeface="+mn-lt"/>
                <a:cs typeface="+mn-lt"/>
              </a:rPr>
              <a:t>Stratégie nationale</a:t>
            </a:r>
            <a:r>
              <a:rPr lang="fr-FR" sz="2500">
                <a:solidFill>
                  <a:srgbClr val="002060"/>
                </a:solidFill>
                <a:latin typeface="Aptos" panose="020B0004020202020204" pitchFamily="34" charset="0"/>
                <a:ea typeface="+mn-lt"/>
                <a:cs typeface="+mn-lt"/>
              </a:rPr>
              <a:t> : </a:t>
            </a:r>
            <a:r>
              <a:rPr lang="fr-FR" sz="2000">
                <a:solidFill>
                  <a:srgbClr val="002060"/>
                </a:solidFill>
                <a:latin typeface="Aptos" panose="020B0004020202020204" pitchFamily="34" charset="0"/>
                <a:ea typeface="+mn-lt"/>
                <a:cs typeface="+mn-lt"/>
              </a:rPr>
              <a:t>plan souveraineté FL (objectifs 2030–2035) et travaux </a:t>
            </a:r>
            <a:r>
              <a:rPr lang="fr-FR" sz="2000" err="1">
                <a:solidFill>
                  <a:srgbClr val="002060"/>
                </a:solidFill>
                <a:latin typeface="Aptos" panose="020B0004020202020204" pitchFamily="34" charset="0"/>
                <a:ea typeface="+mn-lt"/>
                <a:cs typeface="+mn-lt"/>
              </a:rPr>
              <a:t>Interfel</a:t>
            </a:r>
            <a:r>
              <a:rPr lang="fr-FR" sz="2000">
                <a:solidFill>
                  <a:srgbClr val="002060"/>
                </a:solidFill>
                <a:latin typeface="Aptos" panose="020B0004020202020204" pitchFamily="34" charset="0"/>
                <a:ea typeface="+mn-lt"/>
                <a:cs typeface="+mn-lt"/>
              </a:rPr>
              <a:t>/CTIFL centrés sur simplification, adaptation réglementaire et cohérence des politiques publiques. </a:t>
            </a:r>
            <a:endParaRPr lang="fr-FR" sz="2000">
              <a:solidFill>
                <a:srgbClr val="002060"/>
              </a:solidFill>
              <a:latin typeface="Aptos" panose="020B0004020202020204" pitchFamily="34" charset="0"/>
            </a:endParaRPr>
          </a:p>
        </p:txBody>
      </p:sp>
      <p:sp>
        <p:nvSpPr>
          <p:cNvPr id="36" name="TextBox 15">
            <a:extLst>
              <a:ext uri="{FF2B5EF4-FFF2-40B4-BE49-F238E27FC236}">
                <a16:creationId xmlns:a16="http://schemas.microsoft.com/office/drawing/2014/main" id="{78674C12-D534-D2FD-550A-0688E9F8A07E}"/>
              </a:ext>
            </a:extLst>
          </p:cNvPr>
          <p:cNvSpPr txBox="1"/>
          <p:nvPr/>
        </p:nvSpPr>
        <p:spPr>
          <a:xfrm>
            <a:off x="397299" y="3018748"/>
            <a:ext cx="11504340" cy="3108543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Filière en forte tension</a:t>
            </a:r>
            <a:r>
              <a:rPr lang="fr-FR" sz="2400" b="0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 : </a:t>
            </a:r>
            <a:r>
              <a:rPr lang="fr-FR" sz="2000" b="0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perte de compétitivité face aux pays voisins, coûts de production élevés, faibles revenus, difficultés d’installation/transmission et crise du renouvellement, disponibilité et cout du foncier. </a:t>
            </a:r>
            <a:r>
              <a:rPr lang="en-US" sz="2000" b="0" i="0">
                <a:solidFill>
                  <a:srgbClr val="002060"/>
                </a:solidFill>
                <a:latin typeface="Aptos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Enjeux majeurs en région : </a:t>
            </a:r>
            <a:r>
              <a:rPr lang="fr-FR" sz="2400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compétitivité, structuration logistique, main d’œuvre</a:t>
            </a:r>
          </a:p>
          <a:p>
            <a:pPr marL="228600" lvl="0" indent="-228600" algn="l" rtl="0">
              <a:buFont typeface="Arial,Sans-Serif"/>
              <a:buChar char="•"/>
            </a:pPr>
            <a:endParaRPr lang="fr-FR" sz="2400" i="0" u="none" strike="noStrike" baseline="0">
              <a:solidFill>
                <a:srgbClr val="002060"/>
              </a:solidFill>
              <a:latin typeface="Aptos"/>
              <a:ea typeface="Arial"/>
              <a:cs typeface="Arial"/>
            </a:endParaRPr>
          </a:p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highlight>
                  <a:srgbClr val="C0C0C0"/>
                </a:highlight>
                <a:latin typeface="Aptos"/>
                <a:ea typeface="Arial"/>
                <a:cs typeface="Arial"/>
              </a:rPr>
              <a:t>Principales attentes </a:t>
            </a:r>
            <a:r>
              <a:rPr lang="fr-FR" sz="2400" b="0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: </a:t>
            </a:r>
            <a:r>
              <a:rPr lang="fr-FR" sz="2000" b="0" i="0" u="none" strike="noStrike" baseline="0">
                <a:solidFill>
                  <a:srgbClr val="002060"/>
                </a:solidFill>
                <a:latin typeface="Aptos"/>
                <a:ea typeface="Arial"/>
                <a:cs typeface="Arial"/>
              </a:rPr>
              <a:t>innovation (variétés, adaptation climatique), sécurisation des moyens de production (eau/phyto), implantation d’outils de transformation non présents, optimisation logistique, soutien à la consommation de F&amp;L locaux et de saison (en GMS, mais aussi en restauration collective), export.</a:t>
            </a:r>
            <a:endParaRPr lang="en-US" sz="2000">
              <a:solidFill>
                <a:srgbClr val="002060"/>
              </a:solidFill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7D3AFA30-DC3F-39E7-19AE-62D46FB22A9D}"/>
              </a:ext>
            </a:extLst>
          </p:cNvPr>
          <p:cNvSpPr/>
          <p:nvPr/>
        </p:nvSpPr>
        <p:spPr>
          <a:xfrm>
            <a:off x="7982551" y="662801"/>
            <a:ext cx="3923332" cy="132469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002060"/>
                </a:solidFill>
              </a:rPr>
              <a:t>16 </a:t>
            </a:r>
            <a:r>
              <a:rPr lang="en-US" sz="2400" b="1" err="1">
                <a:solidFill>
                  <a:srgbClr val="002060"/>
                </a:solidFill>
              </a:rPr>
              <a:t>projets</a:t>
            </a:r>
            <a:endParaRPr lang="en-US" sz="2400" b="1">
              <a:solidFill>
                <a:srgbClr val="002060"/>
              </a:solidFill>
            </a:endParaRPr>
          </a:p>
          <a:p>
            <a:pPr algn="ctr"/>
            <a:r>
              <a:rPr lang="en-US" b="1" u="sng" err="1">
                <a:solidFill>
                  <a:schemeClr val="tx2">
                    <a:lumMod val="50000"/>
                    <a:lumOff val="50000"/>
                  </a:schemeClr>
                </a:solidFill>
              </a:rPr>
              <a:t>Trajectoire</a:t>
            </a:r>
            <a:r>
              <a:rPr lang="en-US" b="1">
                <a:solidFill>
                  <a:schemeClr val="tx2">
                    <a:lumMod val="50000"/>
                    <a:lumOff val="50000"/>
                  </a:schemeClr>
                </a:solidFill>
              </a:rPr>
              <a:t> :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identique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 à la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nationale</a:t>
            </a:r>
            <a:endParaRPr lang="en-US">
              <a:solidFill>
                <a:schemeClr val="tx2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+10 points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d'auto-approvisionnement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 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d'ici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 2035</a:t>
            </a:r>
          </a:p>
        </p:txBody>
      </p:sp>
    </p:spTree>
    <p:extLst>
      <p:ext uri="{BB962C8B-B14F-4D97-AF65-F5344CB8AC3E}">
        <p14:creationId xmlns:p14="http://schemas.microsoft.com/office/powerpoint/2010/main" val="38776157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B922CE-B691-B7F2-B1CD-205A17250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5E041551-B98A-73FC-D7C0-4B32C443FCA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6412B7-A6B3-A83D-9706-7FF47D9872F2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743DEAC-D9ED-058D-DC39-646B65D4E3C1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5AC347-4D65-AD45-546E-5A24EDC804CB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0545DE22-54DF-0329-9FDD-A840276D22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E0C77F-E260-46BC-FC46-ADF1A1F854A3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2285265-3091-2B00-AFD0-C2739686CF19}"/>
              </a:ext>
            </a:extLst>
          </p:cNvPr>
          <p:cNvSpPr/>
          <p:nvPr/>
        </p:nvSpPr>
        <p:spPr>
          <a:xfrm>
            <a:off x="8012635" y="698217"/>
            <a:ext cx="3857410" cy="1206202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002060"/>
                </a:solidFill>
              </a:rPr>
              <a:t>5 </a:t>
            </a:r>
            <a:r>
              <a:rPr lang="en-US" sz="2400" b="1" err="1">
                <a:solidFill>
                  <a:srgbClr val="002060"/>
                </a:solidFill>
              </a:rPr>
              <a:t>projets</a:t>
            </a:r>
            <a:endParaRPr lang="en-US" sz="2400" b="1">
              <a:solidFill>
                <a:srgbClr val="002060"/>
              </a:solidFill>
            </a:endParaRPr>
          </a:p>
          <a:p>
            <a:pPr algn="ctr"/>
            <a:r>
              <a:rPr lang="en-US" b="1" err="1">
                <a:solidFill>
                  <a:schemeClr val="tx2">
                    <a:lumMod val="50000"/>
                    <a:lumOff val="50000"/>
                  </a:schemeClr>
                </a:solidFill>
              </a:rPr>
              <a:t>Trajectoire</a:t>
            </a:r>
            <a:r>
              <a:rPr lang="en-US" b="1">
                <a:solidFill>
                  <a:schemeClr val="tx2">
                    <a:lumMod val="50000"/>
                    <a:lumOff val="50000"/>
                  </a:schemeClr>
                </a:solidFill>
              </a:rPr>
              <a:t> : 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1500 t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d'orge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 bio à moyen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terme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,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restau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-co et </a:t>
            </a:r>
            <a:r>
              <a:rPr lang="en-US" err="1">
                <a:solidFill>
                  <a:schemeClr val="tx2">
                    <a:lumMod val="50000"/>
                    <a:lumOff val="50000"/>
                  </a:schemeClr>
                </a:solidFill>
              </a:rPr>
              <a:t>filières</a:t>
            </a:r>
            <a:r>
              <a:rPr lang="en-US">
                <a:solidFill>
                  <a:schemeClr val="tx2">
                    <a:lumMod val="50000"/>
                    <a:lumOff val="50000"/>
                  </a:schemeClr>
                </a:solidFill>
              </a:rPr>
              <a:t> locales</a:t>
            </a:r>
          </a:p>
        </p:txBody>
      </p:sp>
      <p:sp>
        <p:nvSpPr>
          <p:cNvPr id="10" name="Titre 1">
            <a:extLst>
              <a:ext uri="{FF2B5EF4-FFF2-40B4-BE49-F238E27FC236}">
                <a16:creationId xmlns:a16="http://schemas.microsoft.com/office/drawing/2014/main" id="{8BEFB03A-03FB-FCB9-AC8A-1A74613575E5}"/>
              </a:ext>
            </a:extLst>
          </p:cNvPr>
          <p:cNvSpPr>
            <a:spLocks noGrp="1"/>
          </p:cNvSpPr>
          <p:nvPr/>
        </p:nvSpPr>
        <p:spPr>
          <a:xfrm>
            <a:off x="1340004" y="597442"/>
            <a:ext cx="5947166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>
                <a:solidFill>
                  <a:srgbClr val="002060"/>
                </a:solidFill>
                <a:ea typeface="+mj-lt"/>
                <a:cs typeface="+mj-lt"/>
              </a:rPr>
              <a:t>🌾Grandes Cultures </a:t>
            </a:r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7D9FAAD5-CAE9-D56E-77E6-C8177DCEDE99}"/>
              </a:ext>
            </a:extLst>
          </p:cNvPr>
          <p:cNvSpPr>
            <a:spLocks noGrp="1"/>
          </p:cNvSpPr>
          <p:nvPr/>
        </p:nvSpPr>
        <p:spPr>
          <a:xfrm>
            <a:off x="536155" y="2001748"/>
            <a:ext cx="11406352" cy="48562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700" b="1">
                <a:solidFill>
                  <a:srgbClr val="002060"/>
                </a:solidFill>
              </a:rPr>
              <a:t>Grandes cultures et semences en PACA </a:t>
            </a:r>
            <a:r>
              <a:rPr lang="fr-FR" sz="2700">
                <a:solidFill>
                  <a:srgbClr val="002060"/>
                </a:solidFill>
              </a:rPr>
              <a:t>: </a:t>
            </a:r>
            <a:r>
              <a:rPr lang="fr-FR" sz="2400">
                <a:solidFill>
                  <a:srgbClr val="002060"/>
                </a:solidFill>
              </a:rPr>
              <a:t>filière diversifiée (oléagineux, céréales, maïs-sorgho) confrontée aux tensions sur l’eau. L’agriculture bio (~25 % de la SAU) est en phase de stagnation.</a:t>
            </a:r>
          </a:p>
          <a:p>
            <a:r>
              <a:rPr lang="fr-FR" sz="2500" b="1">
                <a:solidFill>
                  <a:srgbClr val="002060"/>
                </a:solidFill>
              </a:rPr>
              <a:t>Principaux enjeux</a:t>
            </a:r>
            <a:r>
              <a:rPr lang="fr-FR" sz="2500">
                <a:solidFill>
                  <a:srgbClr val="002060"/>
                </a:solidFill>
              </a:rPr>
              <a:t> : </a:t>
            </a:r>
            <a:r>
              <a:rPr lang="fr-FR" sz="2400">
                <a:solidFill>
                  <a:srgbClr val="002060"/>
                </a:solidFill>
              </a:rPr>
              <a:t>fragilité économique et climatique (intrants, importations, aléas climatiques, renouvellement des générations), manque de structuration des débouchés et recul des semences certifiées.</a:t>
            </a:r>
          </a:p>
          <a:p>
            <a:r>
              <a:rPr lang="fr-FR" sz="2500" b="1">
                <a:solidFill>
                  <a:srgbClr val="002060"/>
                </a:solidFill>
              </a:rPr>
              <a:t>Priorités</a:t>
            </a:r>
            <a:r>
              <a:rPr lang="fr-FR" sz="2500">
                <a:solidFill>
                  <a:srgbClr val="002060"/>
                </a:solidFill>
              </a:rPr>
              <a:t> : </a:t>
            </a:r>
            <a:r>
              <a:rPr lang="fr-FR" sz="2400">
                <a:solidFill>
                  <a:srgbClr val="002060"/>
                </a:solidFill>
              </a:rPr>
              <a:t>réduire les coûts, renforcer l’autonomie (fertilisation, légumineuses, rotations), mieux valoriser les productions locales. Le blé dur et le riz sont des filières régionales stratégiques.</a:t>
            </a:r>
          </a:p>
          <a:p>
            <a:pPr marL="0" indent="0">
              <a:buNone/>
            </a:pPr>
            <a:endParaRPr lang="fr-FR" sz="1000">
              <a:solidFill>
                <a:srgbClr val="002060"/>
              </a:solidFill>
            </a:endParaRPr>
          </a:p>
          <a:p>
            <a:r>
              <a:rPr lang="fr-FR" sz="2500" b="1">
                <a:solidFill>
                  <a:srgbClr val="002060"/>
                </a:solidFill>
                <a:highlight>
                  <a:srgbClr val="C0C0C0"/>
                </a:highlight>
              </a:rPr>
              <a:t>Principales attentes</a:t>
            </a:r>
            <a:r>
              <a:rPr lang="fr-FR" sz="2500">
                <a:solidFill>
                  <a:srgbClr val="002060"/>
                </a:solidFill>
              </a:rPr>
              <a:t> : </a:t>
            </a:r>
            <a:r>
              <a:rPr lang="fr-FR" sz="2200">
                <a:solidFill>
                  <a:srgbClr val="002060"/>
                </a:solidFill>
              </a:rPr>
              <a:t>développer les filières locales, améliorer la rémunération des producteurs et accélérer la transition agroécologique.</a:t>
            </a:r>
          </a:p>
        </p:txBody>
      </p:sp>
    </p:spTree>
    <p:extLst>
      <p:ext uri="{BB962C8B-B14F-4D97-AF65-F5344CB8AC3E}">
        <p14:creationId xmlns:p14="http://schemas.microsoft.com/office/powerpoint/2010/main" val="53207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2276D-689C-8279-99C1-373ADFE6D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EB6635-0FED-F27F-F207-40A6CEC198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EC6B5D-071E-62AC-4FD9-68B31B4E734F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999A0F-F4A5-1090-AB6A-E48E087A840F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0C777D-9086-3015-E204-1133120FEEF8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1676C5D-E2C9-7419-2211-B67742873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324F53-00A9-BBB8-EBCE-60C8709CDE9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Titre 1">
            <a:extLst>
              <a:ext uri="{FF2B5EF4-FFF2-40B4-BE49-F238E27FC236}">
                <a16:creationId xmlns:a16="http://schemas.microsoft.com/office/drawing/2014/main" id="{0F3D554A-B937-BEDC-52DE-3CB10A1D9FE9}"/>
              </a:ext>
            </a:extLst>
          </p:cNvPr>
          <p:cNvSpPr>
            <a:spLocks noGrp="1"/>
          </p:cNvSpPr>
          <p:nvPr/>
        </p:nvSpPr>
        <p:spPr>
          <a:xfrm>
            <a:off x="1327491" y="653198"/>
            <a:ext cx="4865798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>
                <a:solidFill>
                  <a:srgbClr val="000000"/>
                </a:solidFill>
                <a:ea typeface="+mj-lt"/>
                <a:cs typeface="+mj-lt"/>
              </a:rPr>
              <a:t>🍷 </a:t>
            </a:r>
            <a:r>
              <a:rPr lang="fr-FR" sz="5400" b="1">
                <a:solidFill>
                  <a:srgbClr val="002060"/>
                </a:solidFill>
                <a:ea typeface="+mj-lt"/>
                <a:cs typeface="+mj-lt"/>
              </a:rPr>
              <a:t>Viticulture</a:t>
            </a:r>
            <a:endParaRPr lang="en-US" sz="5400" b="1">
              <a:solidFill>
                <a:srgbClr val="002060"/>
              </a:solidFill>
            </a:endParaRP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E1A8167-0266-0A03-2CD3-0A2745E2C69F}"/>
              </a:ext>
            </a:extLst>
          </p:cNvPr>
          <p:cNvSpPr>
            <a:spLocks noGrp="1"/>
          </p:cNvSpPr>
          <p:nvPr/>
        </p:nvSpPr>
        <p:spPr>
          <a:xfrm>
            <a:off x="392607" y="2030576"/>
            <a:ext cx="11452551" cy="4922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fr-FR" sz="2500" b="1">
                <a:solidFill>
                  <a:srgbClr val="002060"/>
                </a:solidFill>
                <a:ea typeface="+mn-lt"/>
                <a:cs typeface="+mn-lt"/>
              </a:rPr>
              <a:t>Baisse structurelle de la consommation de vin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évolution démographique et changements de comportements des consommateurs. </a:t>
            </a:r>
            <a:endParaRPr lang="en-US" sz="24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2500" b="1">
                <a:solidFill>
                  <a:srgbClr val="002060"/>
                </a:solidFill>
                <a:ea typeface="+mn-lt"/>
                <a:cs typeface="+mn-lt"/>
              </a:rPr>
              <a:t>Effet ciseau avec accumulation de contraintes</a:t>
            </a:r>
            <a:r>
              <a:rPr lang="fr-FR" sz="25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pression réglementaire, contexte économique et géopolitique difficile, image du vin en recul. </a:t>
            </a:r>
            <a:endParaRPr lang="fr-FR" sz="24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2500" b="1">
                <a:solidFill>
                  <a:srgbClr val="002060"/>
                </a:solidFill>
                <a:ea typeface="+mn-lt"/>
                <a:cs typeface="+mn-lt"/>
              </a:rPr>
              <a:t>Fragilité économique de la filière</a:t>
            </a:r>
            <a:r>
              <a:rPr lang="fr-FR" sz="25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pression sur les prix, marchés peu favorables (ex : restauration), inadéquation entre production et débouchés. </a:t>
            </a:r>
            <a:endParaRPr lang="fr-FR" sz="24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2500" b="1">
                <a:solidFill>
                  <a:srgbClr val="002060"/>
                </a:solidFill>
                <a:ea typeface="+mn-lt"/>
                <a:cs typeface="+mn-lt"/>
              </a:rPr>
              <a:t>Menaces sur les exploitations et les territoires</a:t>
            </a:r>
            <a:r>
              <a:rPr lang="fr-FR" sz="25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risque de disparition de caves et domaines, aggravé par les difficultés de recrutement. </a:t>
            </a:r>
          </a:p>
          <a:p>
            <a:pPr>
              <a:buFont typeface="Arial"/>
              <a:buChar char="•"/>
            </a:pPr>
            <a:endParaRPr lang="fr-FR" sz="10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25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Changement de cap</a:t>
            </a:r>
            <a:r>
              <a:rPr lang="fr-FR" sz="2500" b="1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fr-FR" sz="2500">
                <a:solidFill>
                  <a:srgbClr val="002060"/>
                </a:solidFill>
                <a:ea typeface="+mn-lt"/>
                <a:cs typeface="+mn-lt"/>
              </a:rPr>
              <a:t>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simplification réglementaire, équité européenne, renforcement de la promotion (</a:t>
            </a:r>
            <a:r>
              <a:rPr lang="fr-FR" sz="2400" err="1">
                <a:solidFill>
                  <a:srgbClr val="002060"/>
                </a:solidFill>
                <a:ea typeface="+mn-lt"/>
                <a:cs typeface="+mn-lt"/>
              </a:rPr>
              <a:t>BtoB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, BtoC) et de l’œnotourisme, meilleure adaptation au marché.</a:t>
            </a:r>
            <a:endParaRPr lang="fr-FR" sz="2400">
              <a:solidFill>
                <a:srgbClr val="00206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369FB1-FA62-AE7D-E746-ADAFEC44FEF1}"/>
              </a:ext>
            </a:extLst>
          </p:cNvPr>
          <p:cNvSpPr/>
          <p:nvPr/>
        </p:nvSpPr>
        <p:spPr>
          <a:xfrm>
            <a:off x="7430814" y="801132"/>
            <a:ext cx="4423637" cy="106051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002060"/>
                </a:solidFill>
              </a:rPr>
              <a:t>3 </a:t>
            </a:r>
            <a:r>
              <a:rPr lang="en-US" sz="2000" b="1" err="1">
                <a:solidFill>
                  <a:srgbClr val="002060"/>
                </a:solidFill>
              </a:rPr>
              <a:t>projets</a:t>
            </a:r>
            <a:endParaRPr lang="en-US" sz="2000" b="1">
              <a:solidFill>
                <a:srgbClr val="002060"/>
              </a:solidFill>
            </a:endParaRPr>
          </a:p>
          <a:p>
            <a:pPr algn="ctr"/>
            <a:r>
              <a:rPr lang="en-US" sz="2000" err="1">
                <a:solidFill>
                  <a:srgbClr val="00B0F0"/>
                </a:solidFill>
              </a:rPr>
              <a:t>Trajectoire</a:t>
            </a:r>
            <a:r>
              <a:rPr lang="en-US" sz="2000">
                <a:solidFill>
                  <a:srgbClr val="00B0F0"/>
                </a:solidFill>
              </a:rPr>
              <a:t> : promotion, adaptation au changement </a:t>
            </a:r>
            <a:r>
              <a:rPr lang="en-US" sz="2000" err="1">
                <a:solidFill>
                  <a:srgbClr val="00B0F0"/>
                </a:solidFill>
              </a:rPr>
              <a:t>climatique</a:t>
            </a:r>
            <a:endParaRPr lang="en-US" sz="20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0979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C26BA4-930B-5B4D-8303-CE43116B73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2997582-D873-B760-D79D-41341713E1F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2C2B839-A3B2-70F5-20ED-A3F816ABD704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5048BA7-4D8B-8D0C-3DA5-67AFD153FDC4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50D0D3-EE44-9BD0-AF03-43A1E1160A29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350C4E9-4D92-3904-3969-50EA3B130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AA0597B-9519-245B-CC88-95EE51F6DA8A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59DB968F-E956-EED7-C366-AA597F66D437}"/>
              </a:ext>
            </a:extLst>
          </p:cNvPr>
          <p:cNvSpPr>
            <a:spLocks noGrp="1"/>
          </p:cNvSpPr>
          <p:nvPr/>
        </p:nvSpPr>
        <p:spPr>
          <a:xfrm>
            <a:off x="517427" y="2095782"/>
            <a:ext cx="11164613" cy="465926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fr-FR" b="1">
                <a:solidFill>
                  <a:srgbClr val="002060"/>
                </a:solidFill>
                <a:ea typeface="+mn-lt"/>
                <a:cs typeface="+mn-lt"/>
              </a:rPr>
              <a:t>Filière globalement stable mais fragilisée</a:t>
            </a:r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 :</a:t>
            </a:r>
            <a:r>
              <a:rPr lang="fr-FR" sz="3400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bovin relativement équilibré, ovins en baisse (~-20 %), </a:t>
            </a:r>
            <a:r>
              <a:rPr lang="fr-FR" sz="2600" err="1">
                <a:solidFill>
                  <a:srgbClr val="002060"/>
                </a:solidFill>
                <a:ea typeface="+mn-lt"/>
                <a:cs typeface="+mn-lt"/>
              </a:rPr>
              <a:t>auto-approvisionnement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 en porc recule (~95 %). </a:t>
            </a:r>
            <a:endParaRPr lang="en-US" sz="26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b="1">
                <a:solidFill>
                  <a:srgbClr val="002060"/>
                </a:solidFill>
                <a:ea typeface="+mn-lt"/>
                <a:cs typeface="+mn-lt"/>
              </a:rPr>
              <a:t>Maillon industriel sous tension</a:t>
            </a:r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réseau d’abattoirs fonctionnel mais déséquilibres territoriaux, recul de l’engraissement (notamment 13) et perte de valeur ajoutée locale. </a:t>
            </a:r>
            <a:endParaRPr lang="fr-FR" sz="26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b="1">
                <a:solidFill>
                  <a:srgbClr val="002060"/>
                </a:solidFill>
                <a:ea typeface="+mn-lt"/>
                <a:cs typeface="+mn-lt"/>
              </a:rPr>
              <a:t>Fragilités économiques et structurelles</a:t>
            </a:r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concurrence internationale, faiblesses des cotations (ovins), difficultés d’investissements, pression réglementaire et environnementale, et renouvellement des éleveurs en tension. </a:t>
            </a:r>
          </a:p>
          <a:p>
            <a:pPr>
              <a:buFont typeface="Arial"/>
              <a:buChar char="•"/>
            </a:pPr>
            <a:endParaRPr lang="fr-FR" sz="1100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Orientations prioritaires</a:t>
            </a:r>
            <a:r>
              <a:rPr lang="fr-FR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maintien/installation des éleveurs, relocalisation de la valeur (engraissement, transformation, SIQO), contractualisation des débouchés, amélioration des revenus et mécanisation pour réduire la pénibilité. </a:t>
            </a:r>
            <a:endParaRPr lang="fr-FR" sz="260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4000">
              <a:solidFill>
                <a:srgbClr val="00206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979B46A-B897-E764-1EFB-FECD7FF8EF9F}"/>
              </a:ext>
            </a:extLst>
          </p:cNvPr>
          <p:cNvSpPr/>
          <p:nvPr/>
        </p:nvSpPr>
        <p:spPr>
          <a:xfrm>
            <a:off x="7405535" y="736083"/>
            <a:ext cx="4607499" cy="11891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002060"/>
                </a:solidFill>
              </a:rPr>
              <a:t>9 </a:t>
            </a:r>
            <a:r>
              <a:rPr lang="en-US" sz="2000" b="1" err="1">
                <a:solidFill>
                  <a:srgbClr val="002060"/>
                </a:solidFill>
              </a:rPr>
              <a:t>projets</a:t>
            </a:r>
            <a:endParaRPr lang="en-US" sz="2000" b="1">
              <a:solidFill>
                <a:srgbClr val="002060"/>
              </a:solidFill>
            </a:endParaRPr>
          </a:p>
          <a:p>
            <a:pPr algn="ctr"/>
            <a:r>
              <a:rPr lang="en-US" sz="2000" err="1">
                <a:solidFill>
                  <a:srgbClr val="00B0F0"/>
                </a:solidFill>
              </a:rPr>
              <a:t>Trajectoire</a:t>
            </a:r>
            <a:r>
              <a:rPr lang="en-US" sz="2000">
                <a:solidFill>
                  <a:srgbClr val="00B0F0"/>
                </a:solidFill>
              </a:rPr>
              <a:t> : </a:t>
            </a:r>
            <a:r>
              <a:rPr lang="en-US" sz="2000" err="1">
                <a:solidFill>
                  <a:srgbClr val="00B0F0"/>
                </a:solidFill>
              </a:rPr>
              <a:t>relocaliser</a:t>
            </a:r>
            <a:r>
              <a:rPr lang="en-US" sz="2000">
                <a:solidFill>
                  <a:srgbClr val="00B0F0"/>
                </a:solidFill>
              </a:rPr>
              <a:t> </a:t>
            </a:r>
            <a:r>
              <a:rPr lang="en-US" sz="2000" err="1">
                <a:solidFill>
                  <a:srgbClr val="00B0F0"/>
                </a:solidFill>
              </a:rPr>
              <a:t>l'engraissement</a:t>
            </a:r>
            <a:r>
              <a:rPr lang="en-US" sz="2000">
                <a:solidFill>
                  <a:srgbClr val="00B0F0"/>
                </a:solidFill>
              </a:rPr>
              <a:t>, </a:t>
            </a:r>
            <a:r>
              <a:rPr lang="en-US" sz="2000" err="1">
                <a:solidFill>
                  <a:srgbClr val="00B0F0"/>
                </a:solidFill>
              </a:rPr>
              <a:t>sécuriser</a:t>
            </a:r>
            <a:r>
              <a:rPr lang="en-US" sz="2000">
                <a:solidFill>
                  <a:srgbClr val="00B0F0"/>
                </a:solidFill>
              </a:rPr>
              <a:t> les abattoirs, </a:t>
            </a:r>
            <a:r>
              <a:rPr lang="en-US" sz="2000" err="1">
                <a:solidFill>
                  <a:srgbClr val="00B0F0"/>
                </a:solidFill>
              </a:rPr>
              <a:t>filières</a:t>
            </a:r>
            <a:r>
              <a:rPr lang="en-US" sz="2000">
                <a:solidFill>
                  <a:srgbClr val="00B0F0"/>
                </a:solidFill>
              </a:rPr>
              <a:t> locales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25CC4B2-6C9B-4A54-B46C-35099E6A03E8}"/>
              </a:ext>
            </a:extLst>
          </p:cNvPr>
          <p:cNvSpPr txBox="1"/>
          <p:nvPr/>
        </p:nvSpPr>
        <p:spPr>
          <a:xfrm>
            <a:off x="1486829" y="799170"/>
            <a:ext cx="3791415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5400" b="1" i="0" u="none" strike="noStrike" baseline="0">
                <a:solidFill>
                  <a:srgbClr val="000000"/>
                </a:solidFill>
                <a:latin typeface="Aptos Display"/>
              </a:rPr>
              <a:t>🥩 </a:t>
            </a:r>
            <a:r>
              <a:rPr lang="fr-FR" sz="5400" b="1" i="0" u="none" strike="noStrike" baseline="0">
                <a:solidFill>
                  <a:srgbClr val="002060"/>
                </a:solidFill>
                <a:latin typeface="Aptos Display"/>
              </a:rPr>
              <a:t>Viandes</a:t>
            </a:r>
            <a:r>
              <a:rPr sz="5400" b="0" i="0">
                <a:solidFill>
                  <a:srgbClr val="000000"/>
                </a:solidFill>
                <a:latin typeface="Aptos Display"/>
                <a:ea typeface="Aptos Display"/>
                <a:cs typeface="Aptos Display"/>
              </a:rPr>
              <a:t>​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3128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2276D-689C-8279-99C1-373ADFE6D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EB6635-0FED-F27F-F207-40A6CEC198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EC6B5D-071E-62AC-4FD9-68B31B4E734F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999A0F-F4A5-1090-AB6A-E48E087A840F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0C777D-9086-3015-E204-1133120FEEF8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1676C5D-E2C9-7419-2211-B67742873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324F53-00A9-BBB8-EBCE-60C8709CDE9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3A6E2C19-A9EE-ABFC-D340-2FD5B235F78F}"/>
              </a:ext>
            </a:extLst>
          </p:cNvPr>
          <p:cNvSpPr>
            <a:spLocks noGrp="1"/>
          </p:cNvSpPr>
          <p:nvPr/>
        </p:nvSpPr>
        <p:spPr>
          <a:xfrm>
            <a:off x="1397000" y="659765"/>
            <a:ext cx="3623972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>
                <a:solidFill>
                  <a:srgbClr val="000000"/>
                </a:solidFill>
                <a:ea typeface="+mj-lt"/>
                <a:cs typeface="+mj-lt"/>
              </a:rPr>
              <a:t>🥛</a:t>
            </a:r>
            <a:r>
              <a:rPr lang="fr-FR" sz="54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Lait</a:t>
            </a:r>
            <a:endParaRPr lang="en-US" sz="5400" b="1">
              <a:solidFill>
                <a:srgbClr val="00206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BA0B807F-090F-1991-6BFD-0AEFDAA57A3B}"/>
              </a:ext>
            </a:extLst>
          </p:cNvPr>
          <p:cNvSpPr>
            <a:spLocks noGrp="1"/>
          </p:cNvSpPr>
          <p:nvPr/>
        </p:nvSpPr>
        <p:spPr>
          <a:xfrm>
            <a:off x="407275" y="2141536"/>
            <a:ext cx="11239990" cy="471646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fr-FR" sz="2600" b="1">
                <a:solidFill>
                  <a:srgbClr val="002060"/>
                </a:solidFill>
                <a:ea typeface="+mn-lt"/>
                <a:cs typeface="+mn-lt"/>
              </a:rPr>
              <a:t>Bovin lait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filière alpine sous pression (compétitivité faible, contraintes de foncier, difficulté d’absorption des volumes). </a:t>
            </a:r>
          </a:p>
          <a:p>
            <a:pPr>
              <a:buFont typeface="Arial"/>
              <a:buChar char="•"/>
            </a:pPr>
            <a:r>
              <a:rPr lang="fr-FR" sz="2600" b="1">
                <a:solidFill>
                  <a:srgbClr val="002060"/>
                </a:solidFill>
                <a:ea typeface="+mn-lt"/>
                <a:cs typeface="+mn-lt"/>
              </a:rPr>
              <a:t>Filière caprine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système fortement orienté </a:t>
            </a:r>
            <a:r>
              <a:rPr lang="fr-FR" sz="2400" b="1">
                <a:solidFill>
                  <a:srgbClr val="002060"/>
                </a:solidFill>
                <a:ea typeface="+mn-lt"/>
                <a:cs typeface="+mn-lt"/>
              </a:rPr>
              <a:t>vente directe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, créateur de valeur mais très exigeant (charge de travail, instabilité des ventes, déplacements). Difficultés marquées : recrutement, coûts (énergie/eau) et contraintes pastorales (DFCI, accès aux parcours), freinant les installations. </a:t>
            </a:r>
          </a:p>
          <a:p>
            <a:pPr>
              <a:buFont typeface="Arial"/>
              <a:buChar char="•"/>
            </a:pPr>
            <a:r>
              <a:rPr lang="fr-FR" sz="2600" b="1">
                <a:solidFill>
                  <a:srgbClr val="002060"/>
                </a:solidFill>
                <a:ea typeface="+mn-lt"/>
                <a:cs typeface="+mn-lt"/>
              </a:rPr>
              <a:t>Filière chevreaux</a:t>
            </a:r>
            <a:r>
              <a:rPr lang="fr-FR" sz="26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principal verrou = </a:t>
            </a:r>
            <a:r>
              <a:rPr lang="fr-FR" sz="2400" b="1">
                <a:solidFill>
                  <a:srgbClr val="002060"/>
                </a:solidFill>
                <a:ea typeface="+mn-lt"/>
                <a:cs typeface="+mn-lt"/>
              </a:rPr>
              <a:t>débouchés et engraissement insuffisants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, avec une production très saisonnière et peu de capacités de valorisation</a:t>
            </a:r>
          </a:p>
          <a:p>
            <a:pPr>
              <a:buFont typeface="Arial"/>
              <a:buChar char="•"/>
            </a:pPr>
            <a:r>
              <a:rPr lang="fr-FR" sz="24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Orientations prioritaires </a:t>
            </a:r>
            <a:r>
              <a:rPr lang="fr-FR" sz="2400" b="1">
                <a:solidFill>
                  <a:srgbClr val="002060"/>
                </a:solidFill>
                <a:ea typeface="+mn-lt"/>
                <a:cs typeface="+mn-lt"/>
              </a:rPr>
              <a:t>:</a:t>
            </a:r>
            <a:r>
              <a:rPr lang="fr-FR" sz="24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 </a:t>
            </a:r>
          </a:p>
          <a:p>
            <a:pPr lvl="1">
              <a:buFont typeface="Arial"/>
              <a:buChar char="•"/>
            </a:pPr>
            <a:r>
              <a:rPr lang="fr-FR" sz="2000">
                <a:solidFill>
                  <a:srgbClr val="002060"/>
                </a:solidFill>
                <a:ea typeface="+mn-lt"/>
                <a:cs typeface="+mn-lt"/>
              </a:rPr>
              <a:t>Bovin lait : mieux valoriser le lait et sécuriser les débouchés, via les AOP/IGP et des circuits à forte valeur ajoutée. Renforcer la capacité de transformation. </a:t>
            </a:r>
          </a:p>
          <a:p>
            <a:pPr lvl="1">
              <a:buFont typeface="Arial"/>
              <a:buChar char="•"/>
            </a:pPr>
            <a:r>
              <a:rPr lang="fr-FR" sz="2000">
                <a:solidFill>
                  <a:srgbClr val="002060"/>
                </a:solidFill>
                <a:ea typeface="+mn-lt"/>
                <a:cs typeface="+mn-lt"/>
              </a:rPr>
              <a:t>Caprins :</a:t>
            </a:r>
            <a:r>
              <a:rPr lang="fr-FR" sz="2000">
                <a:solidFill>
                  <a:srgbClr val="002060"/>
                </a:solidFill>
              </a:rPr>
              <a:t> mieux valoriser le lait, confort au travail.</a:t>
            </a:r>
          </a:p>
          <a:p>
            <a:pPr lvl="1">
              <a:buFont typeface="Arial"/>
              <a:buChar char="•"/>
            </a:pPr>
            <a:r>
              <a:rPr lang="fr-FR" sz="2000">
                <a:solidFill>
                  <a:srgbClr val="002060"/>
                </a:solidFill>
                <a:ea typeface="+mn-lt"/>
                <a:cs typeface="+mn-lt"/>
              </a:rPr>
              <a:t>Chevreaux : investissement, organisation/structuration.</a:t>
            </a:r>
            <a:endParaRPr lang="fr-FR" sz="2400">
              <a:solidFill>
                <a:srgbClr val="002060"/>
              </a:solidFill>
              <a:highlight>
                <a:srgbClr val="C0C0C0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fr-FR" sz="2400" b="1">
              <a:solidFill>
                <a:srgbClr val="002060"/>
              </a:solidFill>
              <a:highlight>
                <a:srgbClr val="C0C0C0"/>
              </a:highlight>
              <a:ea typeface="+mn-lt"/>
              <a:cs typeface="+mn-lt"/>
            </a:endParaRPr>
          </a:p>
          <a:p>
            <a:pPr>
              <a:buFont typeface="Arial"/>
              <a:buChar char="•"/>
            </a:pPr>
            <a:endParaRPr lang="fr-FR" sz="4000" b="1">
              <a:solidFill>
                <a:srgbClr val="002060"/>
              </a:solidFill>
              <a:highlight>
                <a:srgbClr val="C0C0C0"/>
              </a:highlight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6B1309C-DE73-5BEF-C39F-D0C662F5A20C}"/>
              </a:ext>
            </a:extLst>
          </p:cNvPr>
          <p:cNvSpPr/>
          <p:nvPr/>
        </p:nvSpPr>
        <p:spPr>
          <a:xfrm>
            <a:off x="6768662" y="801209"/>
            <a:ext cx="5002924" cy="120521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400" b="1">
                <a:solidFill>
                  <a:srgbClr val="002060"/>
                </a:solidFill>
              </a:rPr>
              <a:t>4 </a:t>
            </a:r>
            <a:r>
              <a:rPr lang="en-US" sz="2400" b="1" err="1">
                <a:solidFill>
                  <a:srgbClr val="002060"/>
                </a:solidFill>
              </a:rPr>
              <a:t>projets</a:t>
            </a:r>
          </a:p>
          <a:p>
            <a:pPr algn="ctr"/>
            <a:r>
              <a:rPr lang="en-US" sz="2400" err="1">
                <a:solidFill>
                  <a:srgbClr val="00B0F0"/>
                </a:solidFill>
              </a:rPr>
              <a:t>Trajectoire</a:t>
            </a:r>
            <a:r>
              <a:rPr lang="en-US" sz="2400">
                <a:solidFill>
                  <a:srgbClr val="00B0F0"/>
                </a:solidFill>
              </a:rPr>
              <a:t> : +40 </a:t>
            </a:r>
            <a:r>
              <a:rPr lang="en-US" sz="2400" err="1">
                <a:solidFill>
                  <a:srgbClr val="00B0F0"/>
                </a:solidFill>
              </a:rPr>
              <a:t>Ml</a:t>
            </a:r>
            <a:r>
              <a:rPr lang="en-US" sz="2400">
                <a:solidFill>
                  <a:srgbClr val="00B0F0"/>
                </a:solidFill>
              </a:rPr>
              <a:t> lait </a:t>
            </a:r>
            <a:r>
              <a:rPr lang="en-US" sz="2400" err="1">
                <a:solidFill>
                  <a:srgbClr val="00B0F0"/>
                </a:solidFill>
              </a:rPr>
              <a:t>bovin</a:t>
            </a:r>
            <a:endParaRPr lang="en-US" sz="2400">
              <a:solidFill>
                <a:srgbClr val="00B0F0"/>
              </a:solidFill>
            </a:endParaRPr>
          </a:p>
          <a:p>
            <a:pPr algn="ctr"/>
            <a:r>
              <a:rPr lang="en-US" sz="2400" err="1">
                <a:solidFill>
                  <a:srgbClr val="00B0F0"/>
                </a:solidFill>
              </a:rPr>
              <a:t>Valorisation</a:t>
            </a:r>
            <a:r>
              <a:rPr lang="en-US" sz="2400">
                <a:solidFill>
                  <a:srgbClr val="00B0F0"/>
                </a:solidFill>
              </a:rPr>
              <a:t> et transformation</a:t>
            </a:r>
          </a:p>
        </p:txBody>
      </p:sp>
    </p:spTree>
    <p:extLst>
      <p:ext uri="{BB962C8B-B14F-4D97-AF65-F5344CB8AC3E}">
        <p14:creationId xmlns:p14="http://schemas.microsoft.com/office/powerpoint/2010/main" val="2637874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6D73B20-BF1F-0BFE-8FE4-359311E2D2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70B166F-3FCD-3649-F710-D666153889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295533-2D7B-20D7-1378-FC1B2BB883F0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C8AD8C7-96D8-C0B3-4624-B9F11EC7183B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4695F7-04C3-A4F2-2676-F859F42E1D2B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47D2F11-B92C-047F-DED8-B00613B8D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C2757CD-52F0-962B-52F9-66CAFB370A71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E3EC737E-F049-07CC-8A26-DD8A498B6B80}"/>
              </a:ext>
            </a:extLst>
          </p:cNvPr>
          <p:cNvSpPr>
            <a:spLocks noGrp="1"/>
          </p:cNvSpPr>
          <p:nvPr/>
        </p:nvSpPr>
        <p:spPr>
          <a:xfrm>
            <a:off x="423323" y="2326049"/>
            <a:ext cx="11421836" cy="4282766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fr-FR" sz="4400" b="1">
                <a:solidFill>
                  <a:srgbClr val="002060"/>
                </a:solidFill>
                <a:ea typeface="+mn-lt"/>
                <a:cs typeface="+mn-lt"/>
              </a:rPr>
              <a:t>Filière en recul</a:t>
            </a:r>
            <a:r>
              <a:rPr lang="fr-FR" sz="44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La filière fleurs coupées est déjà organisée, outillée, en capacité de produire avec plus de 500 entreprises, mais près de 50 % de disparition en 10 ans. </a:t>
            </a:r>
          </a:p>
          <a:p>
            <a:pPr>
              <a:buFont typeface="Arial"/>
              <a:buChar char="•"/>
            </a:pPr>
            <a:r>
              <a:rPr lang="fr-FR" sz="4400" b="1">
                <a:solidFill>
                  <a:srgbClr val="002060"/>
                </a:solidFill>
                <a:ea typeface="+mn-lt"/>
                <a:cs typeface="+mn-lt"/>
              </a:rPr>
              <a:t>Contraintes structurelles</a:t>
            </a:r>
            <a:r>
              <a:rPr lang="fr-FR" sz="44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accès au foncier limité, baux ruraux inadaptés (rigides, peu attractifs pour propriétaires, contentieux longs), frein majeur au développement des serres et installations. </a:t>
            </a:r>
          </a:p>
          <a:p>
            <a:pPr>
              <a:buFont typeface="Arial"/>
              <a:buChar char="•"/>
            </a:pPr>
            <a:r>
              <a:rPr lang="fr-FR" sz="4400" b="1">
                <a:solidFill>
                  <a:srgbClr val="002060"/>
                </a:solidFill>
                <a:ea typeface="+mn-lt"/>
                <a:cs typeface="+mn-lt"/>
              </a:rPr>
              <a:t>Labels contestés</a:t>
            </a:r>
            <a:r>
              <a:rPr lang="fr-FR" sz="4400">
                <a:solidFill>
                  <a:srgbClr val="002060"/>
                </a:solidFill>
                <a:ea typeface="+mn-lt"/>
                <a:cs typeface="+mn-lt"/>
              </a:rPr>
              <a:t> :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critiques des certifications (MPS jugée lourde, Fleurs de France peu adaptée, certifications privées non cohérentes), sans valorisation commerciale, avec concurrence forte des importations. </a:t>
            </a:r>
          </a:p>
          <a:p>
            <a:pPr>
              <a:buFont typeface="Arial"/>
              <a:buChar char="•"/>
            </a:pPr>
            <a:endParaRPr lang="fr-FR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Orientations prioritaires sur les enjeux techniques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fortes contraintes phytosanitaires et besoin d’innovation (recherche, robotisation, drones)</a:t>
            </a: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Potentiel de marchés à conquérir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collectivités à condition d’avoir des marchés publics mieux adaptés aux cycles horticoles régionaux en privilégiant des contrats de culture.</a:t>
            </a:r>
            <a:endParaRPr lang="fr-FR">
              <a:solidFill>
                <a:srgbClr val="00206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2889BD8-34EC-EFB5-78A1-D8F28C3D0F65}"/>
              </a:ext>
            </a:extLst>
          </p:cNvPr>
          <p:cNvSpPr/>
          <p:nvPr/>
        </p:nvSpPr>
        <p:spPr>
          <a:xfrm>
            <a:off x="7567448" y="1001798"/>
            <a:ext cx="4277711" cy="120410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err="1">
                <a:solidFill>
                  <a:srgbClr val="00B0F0"/>
                </a:solidFill>
              </a:rPr>
              <a:t>Trajectoire</a:t>
            </a:r>
            <a:r>
              <a:rPr lang="en-US" sz="2000">
                <a:solidFill>
                  <a:srgbClr val="00B0F0"/>
                </a:solidFill>
              </a:rPr>
              <a:t> : </a:t>
            </a:r>
            <a:r>
              <a:rPr lang="fr-FR" sz="2000">
                <a:solidFill>
                  <a:srgbClr val="00B0F0"/>
                </a:solidFill>
              </a:rPr>
              <a:t>forte réserve sur les trajectoires nationales </a:t>
            </a:r>
            <a:r>
              <a:rPr lang="en-US" sz="2000">
                <a:solidFill>
                  <a:srgbClr val="00B0F0"/>
                </a:solidFill>
              </a:rPr>
              <a:t> </a:t>
            </a:r>
            <a:r>
              <a:rPr lang="en-US" sz="2000" err="1">
                <a:solidFill>
                  <a:srgbClr val="00B0F0"/>
                </a:solidFill>
              </a:rPr>
              <a:t>Reconquérir</a:t>
            </a:r>
            <a:r>
              <a:rPr lang="en-US" sz="2000">
                <a:solidFill>
                  <a:srgbClr val="00B0F0"/>
                </a:solidFill>
              </a:rPr>
              <a:t> le </a:t>
            </a:r>
            <a:r>
              <a:rPr lang="en-US" sz="2000" err="1">
                <a:solidFill>
                  <a:srgbClr val="00B0F0"/>
                </a:solidFill>
              </a:rPr>
              <a:t>foncier</a:t>
            </a:r>
            <a:r>
              <a:rPr lang="en-US" sz="2000">
                <a:solidFill>
                  <a:srgbClr val="00B0F0"/>
                </a:solidFill>
              </a:rPr>
              <a:t>, structurer </a:t>
            </a:r>
            <a:r>
              <a:rPr lang="en-US" sz="2000" err="1">
                <a:solidFill>
                  <a:srgbClr val="00B0F0"/>
                </a:solidFill>
              </a:rPr>
              <a:t>durablement</a:t>
            </a:r>
            <a:endParaRPr lang="en-US" sz="2000">
              <a:solidFill>
                <a:srgbClr val="00B0F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2ECB0B-30A0-3E74-AF48-8FFC8E7526D1}"/>
              </a:ext>
            </a:extLst>
          </p:cNvPr>
          <p:cNvSpPr txBox="1"/>
          <p:nvPr/>
        </p:nvSpPr>
        <p:spPr>
          <a:xfrm>
            <a:off x="1473200" y="797560"/>
            <a:ext cx="6096000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5400" b="1" i="0" u="none" strike="noStrike" baseline="0">
                <a:solidFill>
                  <a:srgbClr val="002060"/>
                </a:solidFill>
                <a:latin typeface="Aptos Display"/>
              </a:rPr>
              <a:t>🌸 Horticulture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25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E7D20E-AF59-1C79-F6EC-E159088E1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8409BAF-FD00-5012-A171-624758C61E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AE65261-5543-0678-4581-622FAF8CAFD8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4421D3-5398-F553-CD3B-A7DB7B28208F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A6EA68-0F5E-EF89-E475-0D753E9A3E64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95C45E5-01D8-85F7-8DE5-50CC1688D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2D58C62-3334-C53B-1EBA-8FBBF60D403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F839F938-BDE7-AF65-013E-46544CB8982A}"/>
              </a:ext>
            </a:extLst>
          </p:cNvPr>
          <p:cNvSpPr>
            <a:spLocks noGrp="1"/>
          </p:cNvSpPr>
          <p:nvPr/>
        </p:nvSpPr>
        <p:spPr>
          <a:xfrm>
            <a:off x="1468120" y="629285"/>
            <a:ext cx="5261548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>
                <a:solidFill>
                  <a:srgbClr val="002060"/>
                </a:solidFill>
                <a:ea typeface="+mj-lt"/>
                <a:cs typeface="+mj-lt"/>
              </a:rPr>
              <a:t>🫒</a:t>
            </a:r>
            <a:r>
              <a:rPr lang="fr-FR" sz="5400">
                <a:solidFill>
                  <a:srgbClr val="002060"/>
                </a:solidFill>
                <a:ea typeface="+mj-lt"/>
                <a:cs typeface="+mj-lt"/>
              </a:rPr>
              <a:t>Oléiculture</a:t>
            </a:r>
            <a:endParaRPr lang="en-US">
              <a:solidFill>
                <a:srgbClr val="002060"/>
              </a:solidFill>
              <a:ea typeface="+mj-lt"/>
              <a:cs typeface="+mj-lt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79CD0EF-22D2-6164-B26E-28B8753457CF}"/>
              </a:ext>
            </a:extLst>
          </p:cNvPr>
          <p:cNvSpPr/>
          <p:nvPr/>
        </p:nvSpPr>
        <p:spPr>
          <a:xfrm>
            <a:off x="7190162" y="738314"/>
            <a:ext cx="4591583" cy="118087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002060"/>
                </a:solidFill>
              </a:rPr>
              <a:t>2 </a:t>
            </a:r>
            <a:r>
              <a:rPr lang="en-US" sz="2000" b="1" err="1">
                <a:solidFill>
                  <a:srgbClr val="002060"/>
                </a:solidFill>
              </a:rPr>
              <a:t>projets</a:t>
            </a:r>
            <a:endParaRPr lang="en-US" sz="2000" b="1">
              <a:solidFill>
                <a:srgbClr val="002060"/>
              </a:solidFill>
            </a:endParaRPr>
          </a:p>
          <a:p>
            <a:pPr algn="ctr"/>
            <a:r>
              <a:rPr lang="en-US" sz="2000" err="1">
                <a:solidFill>
                  <a:srgbClr val="00B0F0"/>
                </a:solidFill>
              </a:rPr>
              <a:t>Trajectoire</a:t>
            </a:r>
            <a:r>
              <a:rPr lang="en-US" sz="2000">
                <a:solidFill>
                  <a:srgbClr val="00B0F0"/>
                </a:solidFill>
              </a:rPr>
              <a:t> : </a:t>
            </a:r>
            <a:r>
              <a:rPr lang="en-US" sz="2000" err="1">
                <a:solidFill>
                  <a:srgbClr val="00B0F0"/>
                </a:solidFill>
              </a:rPr>
              <a:t>Maintien</a:t>
            </a:r>
            <a:r>
              <a:rPr lang="en-US" sz="2000">
                <a:solidFill>
                  <a:srgbClr val="00B0F0"/>
                </a:solidFill>
              </a:rPr>
              <a:t> AOP, </a:t>
            </a:r>
          </a:p>
          <a:p>
            <a:pPr algn="ctr"/>
            <a:r>
              <a:rPr lang="en-US" sz="2000">
                <a:solidFill>
                  <a:srgbClr val="00B0F0"/>
                </a:solidFill>
              </a:rPr>
              <a:t>dev milieu de </a:t>
            </a:r>
            <a:r>
              <a:rPr lang="en-US" sz="2000" err="1">
                <a:solidFill>
                  <a:srgbClr val="00B0F0"/>
                </a:solidFill>
              </a:rPr>
              <a:t>gamme</a:t>
            </a:r>
            <a:r>
              <a:rPr lang="en-US" sz="2000">
                <a:solidFill>
                  <a:srgbClr val="00B0F0"/>
                </a:solidFill>
              </a:rPr>
              <a:t> +300ha, restructuration des moulins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51A6441-43B2-B0BF-064C-597EF2B2A3ED}"/>
              </a:ext>
            </a:extLst>
          </p:cNvPr>
          <p:cNvSpPr txBox="1"/>
          <p:nvPr/>
        </p:nvSpPr>
        <p:spPr>
          <a:xfrm>
            <a:off x="410255" y="2108589"/>
            <a:ext cx="11131505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Stratégie de marché duale</a:t>
            </a:r>
            <a:r>
              <a:rPr lang="fr-FR" sz="2400" b="0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 : maintien d’une huile AOP haut de gamme (22–25 €/L, volumes en hausse) et développement d’un milieu de gamme aujourd’hui absent (15–20 €/L), via optimisation des coûts, haies fruitières et différenciation (bio, IGP). </a:t>
            </a:r>
            <a:r>
              <a:rPr lang="en-US" sz="2400" b="0" i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Équilibre économique fragile</a:t>
            </a:r>
            <a:r>
              <a:rPr lang="fr-FR" sz="2400" b="0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 : risque de surproduction et forte sensibilité au prix trop compétitif des huiles étrangères &gt; enjeu d’accès aux débouchés au bon prix</a:t>
            </a:r>
            <a:r>
              <a:rPr lang="en-US" sz="2400" b="0" i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Facteurs limitant la production : </a:t>
            </a:r>
            <a:r>
              <a:rPr lang="fr-FR" sz="2400" b="0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accès à l’eau (maintien voire développement). Contraintes climatiques, au sens aléas climatiques (gelée, etc.) Pression des ravageurs.</a:t>
            </a:r>
            <a:r>
              <a:rPr lang="en-US" sz="2400" b="0" i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Arial,Sans-Serif"/>
              <a:buChar char="•"/>
            </a:pPr>
            <a:endParaRPr lang="fr-FR" sz="2400" b="0" i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28600" lvl="0" indent="-228600" algn="l" rtl="0">
              <a:buFont typeface="Arial,Sans-Serif"/>
              <a:buChar char="•"/>
            </a:pPr>
            <a:r>
              <a:rPr lang="fr-FR" sz="2400" b="1" i="0" u="none" strike="noStrike" baseline="0">
                <a:solidFill>
                  <a:srgbClr val="002060"/>
                </a:solidFill>
                <a:highlight>
                  <a:srgbClr val="C0C0C0"/>
                </a:highlight>
                <a:latin typeface="Calibri"/>
                <a:ea typeface="Arial"/>
                <a:cs typeface="Arial"/>
              </a:rPr>
              <a:t>Orientations prioritaires </a:t>
            </a:r>
            <a:r>
              <a:rPr lang="fr-FR" sz="2400" b="0" i="0" u="none" strike="noStrike" baseline="0">
                <a:solidFill>
                  <a:srgbClr val="002060"/>
                </a:solidFill>
                <a:latin typeface="Calibri"/>
                <a:ea typeface="Arial"/>
                <a:cs typeface="Arial"/>
              </a:rPr>
              <a:t>: objectif national de +1 500 ha d’oliviers, dont ~300 ha envisagés en région ; restructuration des moulins ; développement de la prestation de service pour gérer les vergers, notamment les plus grands exploitants.</a:t>
            </a:r>
            <a:r>
              <a:rPr lang="fr-FR" sz="2400" b="0" i="0">
                <a:solidFill>
                  <a:srgbClr val="000000"/>
                </a:solidFill>
                <a:latin typeface="Calibri"/>
                <a:ea typeface="Arial"/>
                <a:cs typeface="Arial"/>
              </a:rPr>
              <a:t>​</a:t>
            </a:r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7053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B2276D-689C-8279-99C1-373ADFE6D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BEB6635-0FED-F27F-F207-40A6CEC198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EC6B5D-071E-62AC-4FD9-68B31B4E734F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A999A0F-F4A5-1090-AB6A-E48E087A840F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0C777D-9086-3015-E204-1133120FEEF8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B1676C5D-E2C9-7419-2211-B67742873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3324F53-00A9-BBB8-EBCE-60C8709CDE9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3" name="Titre 1">
            <a:extLst>
              <a:ext uri="{FF2B5EF4-FFF2-40B4-BE49-F238E27FC236}">
                <a16:creationId xmlns:a16="http://schemas.microsoft.com/office/drawing/2014/main" id="{29847179-0164-5D5F-3450-76946AE9A004}"/>
              </a:ext>
            </a:extLst>
          </p:cNvPr>
          <p:cNvSpPr>
            <a:spLocks noGrp="1"/>
          </p:cNvSpPr>
          <p:nvPr/>
        </p:nvSpPr>
        <p:spPr>
          <a:xfrm>
            <a:off x="1465492" y="771525"/>
            <a:ext cx="6191763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2800">
                <a:solidFill>
                  <a:srgbClr val="002060"/>
                </a:solidFill>
                <a:ea typeface="+mj-lt"/>
                <a:cs typeface="+mj-lt"/>
              </a:rPr>
              <a:t>🌿</a:t>
            </a:r>
            <a:r>
              <a:rPr lang="fr-FR" sz="3200" b="1">
                <a:solidFill>
                  <a:srgbClr val="002060"/>
                </a:solidFill>
                <a:latin typeface="Aptos Display"/>
                <a:ea typeface="Calibri"/>
                <a:cs typeface="Calibri"/>
              </a:rPr>
              <a:t>PPAM (Plantes à Parfum, Aromatiques &amp; Médicinales)</a:t>
            </a:r>
            <a:endParaRPr lang="en-US" sz="3200">
              <a:solidFill>
                <a:srgbClr val="002060"/>
              </a:solidFill>
            </a:endParaRPr>
          </a:p>
        </p:txBody>
      </p:sp>
      <p:sp>
        <p:nvSpPr>
          <p:cNvPr id="14" name="Espace réservé du contenu 2">
            <a:extLst>
              <a:ext uri="{FF2B5EF4-FFF2-40B4-BE49-F238E27FC236}">
                <a16:creationId xmlns:a16="http://schemas.microsoft.com/office/drawing/2014/main" id="{88A13D0E-3B90-3D69-12F4-953E2404CA20}"/>
              </a:ext>
            </a:extLst>
          </p:cNvPr>
          <p:cNvSpPr>
            <a:spLocks noGrp="1"/>
          </p:cNvSpPr>
          <p:nvPr/>
        </p:nvSpPr>
        <p:spPr>
          <a:xfrm>
            <a:off x="239110" y="2506662"/>
            <a:ext cx="11311758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Filière PPAM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 : secteur clé pour les territoires (agriculture, tourisme, apiculture), mais valeur captée en aval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Forte dépendance et concurrence internationale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 : huiles essentielles très exportées (70–90 %), lavandin leader mondial mais exposé à une forte concurrence (Espagne, Bulgarie, Turquie…), pression sur les marges et rôle contesté des intermédiaires. </a:t>
            </a:r>
            <a:endParaRPr lang="fr-FR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Contraintes réglementaires et foncières fortes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 : freins majeurs, fiscalité et urbanisme, limitant innovation, investissements et extension des surfaces. </a:t>
            </a:r>
          </a:p>
          <a:p>
            <a:pPr>
              <a:buFont typeface="Arial"/>
              <a:buChar char="•"/>
            </a:pPr>
            <a:endParaRPr lang="fr-FR">
              <a:solidFill>
                <a:srgbClr val="002060"/>
              </a:solidFill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Perspectives et leviers</a:t>
            </a:r>
            <a:r>
              <a:rPr lang="fr-FR" sz="4000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développement possible via R&amp;D (variétés, robotisation), structuration des coopératives, contractualisation, et montée en gamme (IGP, SIQO), sous réserve d’un meilleur soutien public.</a:t>
            </a:r>
            <a:endParaRPr lang="fr-FR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fr-FR" sz="4000">
              <a:solidFill>
                <a:srgbClr val="00206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BAB5C78-D522-9578-7A05-5DBAABD28ED6}"/>
              </a:ext>
            </a:extLst>
          </p:cNvPr>
          <p:cNvSpPr/>
          <p:nvPr/>
        </p:nvSpPr>
        <p:spPr>
          <a:xfrm>
            <a:off x="7157544" y="1023634"/>
            <a:ext cx="4740166" cy="108894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002060"/>
                </a:solidFill>
              </a:rPr>
              <a:t>3 </a:t>
            </a:r>
            <a:r>
              <a:rPr lang="en-US" sz="2000" b="1" err="1">
                <a:solidFill>
                  <a:srgbClr val="002060"/>
                </a:solidFill>
              </a:rPr>
              <a:t>projets</a:t>
            </a:r>
            <a:endParaRPr lang="en-US" sz="2000" b="1">
              <a:solidFill>
                <a:srgbClr val="002060"/>
              </a:solidFill>
            </a:endParaRPr>
          </a:p>
          <a:p>
            <a:pPr algn="ctr"/>
            <a:r>
              <a:rPr lang="en-US" sz="2000" err="1">
                <a:solidFill>
                  <a:srgbClr val="00B0F0"/>
                </a:solidFill>
              </a:rPr>
              <a:t>Trajectoire</a:t>
            </a:r>
            <a:r>
              <a:rPr lang="en-US" sz="2000">
                <a:solidFill>
                  <a:srgbClr val="00B0F0"/>
                </a:solidFill>
              </a:rPr>
              <a:t> : </a:t>
            </a:r>
            <a:r>
              <a:rPr lang="en-US" sz="2000" err="1">
                <a:solidFill>
                  <a:srgbClr val="00B0F0"/>
                </a:solidFill>
              </a:rPr>
              <a:t>captation</a:t>
            </a:r>
            <a:r>
              <a:rPr lang="en-US" sz="2000">
                <a:solidFill>
                  <a:srgbClr val="00B0F0"/>
                </a:solidFill>
              </a:rPr>
              <a:t> VA, structuration des </a:t>
            </a:r>
            <a:r>
              <a:rPr lang="en-US" sz="2000" err="1">
                <a:solidFill>
                  <a:srgbClr val="00B0F0"/>
                </a:solidFill>
              </a:rPr>
              <a:t>coopératives</a:t>
            </a:r>
            <a:r>
              <a:rPr lang="en-US" sz="2000">
                <a:solidFill>
                  <a:srgbClr val="00B0F0"/>
                </a:solidFill>
              </a:rPr>
              <a:t>, </a:t>
            </a:r>
            <a:r>
              <a:rPr lang="en-US" sz="2000" err="1">
                <a:solidFill>
                  <a:srgbClr val="00B0F0"/>
                </a:solidFill>
              </a:rPr>
              <a:t>résilience</a:t>
            </a:r>
            <a:r>
              <a:rPr lang="en-US" sz="2000">
                <a:solidFill>
                  <a:srgbClr val="00B0F0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027588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C43A0E-97C9-0A96-81FC-44C4E888B7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B4912BE-6C73-9EFF-1183-ABF944A93F6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F7FA4C-3F45-4F43-7BD5-95ACCE6E1818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17CA18-D24F-A718-64C9-A18340AC55BE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F68289-A790-4B28-89C8-9BCADB5309D5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5BB06BF7-C8D1-03E9-A318-2EAEB18DC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0532E04-847B-7ACF-A34F-8237ECCFF0B6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4268B814-5946-6C23-CA4D-EA1D5D88A643}"/>
              </a:ext>
            </a:extLst>
          </p:cNvPr>
          <p:cNvSpPr>
            <a:spLocks noGrp="1"/>
          </p:cNvSpPr>
          <p:nvPr/>
        </p:nvSpPr>
        <p:spPr>
          <a:xfrm>
            <a:off x="1486388" y="594147"/>
            <a:ext cx="8285357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b="1">
                <a:solidFill>
                  <a:srgbClr val="002060"/>
                </a:solidFill>
                <a:ea typeface="+mj-lt"/>
                <a:cs typeface="+mj-lt"/>
              </a:rPr>
              <a:t>🌵Cultures de diversification</a:t>
            </a:r>
            <a:endParaRPr lang="en-US" b="1">
              <a:solidFill>
                <a:srgbClr val="002060"/>
              </a:solidFill>
            </a:endParaRPr>
          </a:p>
        </p:txBody>
      </p:sp>
      <p:sp>
        <p:nvSpPr>
          <p:cNvPr id="7" name="Espace réservé du contenu 2">
            <a:extLst>
              <a:ext uri="{FF2B5EF4-FFF2-40B4-BE49-F238E27FC236}">
                <a16:creationId xmlns:a16="http://schemas.microsoft.com/office/drawing/2014/main" id="{F71A7633-9F98-DEBC-9A83-DE0819DDD1B2}"/>
              </a:ext>
            </a:extLst>
          </p:cNvPr>
          <p:cNvSpPr>
            <a:spLocks noGrp="1"/>
          </p:cNvSpPr>
          <p:nvPr/>
        </p:nvSpPr>
        <p:spPr>
          <a:xfrm>
            <a:off x="210207" y="1896571"/>
            <a:ext cx="10775731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Apiculture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filière régionale structurée autour du miel de lavande, confrontée aux effets du changement climatique, aux pressions sanitaires (varroa, frelon asiatique) et à la concurrence des importations à bas coût.</a:t>
            </a:r>
            <a:endParaRPr lang="en-US">
              <a:solidFill>
                <a:srgbClr val="002060"/>
              </a:solidFill>
              <a:ea typeface="+mn-lt"/>
              <a:cs typeface="+mn-lt"/>
            </a:endParaRPr>
          </a:p>
          <a:p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Amande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filière de diversification à fort potentiel mais freinée par les aléas climatiques, le manque de structuration technique et la domination des importations ; </a:t>
            </a: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objectif régional de 1 200 ha en PACA.</a:t>
            </a:r>
            <a:endParaRPr lang="fr-FR" b="1">
              <a:solidFill>
                <a:srgbClr val="002060"/>
              </a:solidFill>
              <a:ea typeface="+mn-lt"/>
              <a:cs typeface="+mn-lt"/>
            </a:endParaRPr>
          </a:p>
          <a:p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Pistache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filière émergente en forte croissance, bien adaptée au climat méditerranéen, avec un objectif de </a:t>
            </a: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1 500 ha en PACA d’ici 2035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, sous réserve de la réussite des premières récoltes et de la structuration technique.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  <a:p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Cultures innovantes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 : Pitaya, figuier de barbarie, réglisse… pour diversifier les revenus agricoles et renforcer la résilience face au changement climatique.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3927F58-186B-991D-9E49-628551A410DB}"/>
              </a:ext>
            </a:extLst>
          </p:cNvPr>
          <p:cNvSpPr/>
          <p:nvPr/>
        </p:nvSpPr>
        <p:spPr>
          <a:xfrm>
            <a:off x="9066275" y="688934"/>
            <a:ext cx="2968070" cy="1165436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dirty="0">
                <a:solidFill>
                  <a:srgbClr val="002060"/>
                </a:solidFill>
              </a:rPr>
              <a:t>6 </a:t>
            </a:r>
            <a:r>
              <a:rPr lang="en-US" sz="2000" b="1" dirty="0" err="1">
                <a:solidFill>
                  <a:srgbClr val="002060"/>
                </a:solidFill>
              </a:rPr>
              <a:t>projets</a:t>
            </a:r>
            <a:r>
              <a:rPr lang="en-US" sz="2000" b="1" dirty="0">
                <a:solidFill>
                  <a:srgbClr val="002060"/>
                </a:solidFill>
              </a:rPr>
              <a:t> </a:t>
            </a:r>
          </a:p>
          <a:p>
            <a:pPr algn="ctr"/>
            <a:r>
              <a:rPr lang="en-US" sz="2000" dirty="0" err="1">
                <a:solidFill>
                  <a:srgbClr val="00B0F0"/>
                </a:solidFill>
              </a:rPr>
              <a:t>Trajectoires</a:t>
            </a:r>
            <a:r>
              <a:rPr lang="en-US" sz="2000" dirty="0">
                <a:solidFill>
                  <a:srgbClr val="00B0F0"/>
                </a:solidFill>
              </a:rPr>
              <a:t> : </a:t>
            </a:r>
          </a:p>
          <a:p>
            <a:pPr algn="ctr"/>
            <a:r>
              <a:rPr lang="en-US" sz="2000" dirty="0">
                <a:solidFill>
                  <a:srgbClr val="00B0F0"/>
                </a:solidFill>
              </a:rPr>
              <a:t>1200 ha </a:t>
            </a:r>
            <a:r>
              <a:rPr lang="en-US" sz="2000" dirty="0" err="1">
                <a:solidFill>
                  <a:srgbClr val="00B0F0"/>
                </a:solidFill>
              </a:rPr>
              <a:t>amandiers</a:t>
            </a:r>
            <a:r>
              <a:rPr lang="en-US" sz="2000" dirty="0">
                <a:solidFill>
                  <a:srgbClr val="00B0F0"/>
                </a:solidFill>
              </a:rPr>
              <a:t>, </a:t>
            </a:r>
          </a:p>
          <a:p>
            <a:pPr algn="ctr"/>
            <a:r>
              <a:rPr lang="en-US" sz="2000" dirty="0">
                <a:solidFill>
                  <a:srgbClr val="00B0F0"/>
                </a:solidFill>
              </a:rPr>
              <a:t>1500 ha </a:t>
            </a:r>
            <a:r>
              <a:rPr lang="en-US" sz="2000" dirty="0" err="1">
                <a:solidFill>
                  <a:srgbClr val="00B0F0"/>
                </a:solidFill>
              </a:rPr>
              <a:t>pistachiers</a:t>
            </a:r>
            <a:endParaRPr lang="en-US" sz="2000" dirty="0">
              <a:solidFill>
                <a:srgbClr val="00B0F0"/>
              </a:solidFill>
            </a:endParaRPr>
          </a:p>
        </p:txBody>
      </p:sp>
      <p:sp>
        <p:nvSpPr>
          <p:cNvPr id="9" name="ZoneTexte 7">
            <a:extLst>
              <a:ext uri="{FF2B5EF4-FFF2-40B4-BE49-F238E27FC236}">
                <a16:creationId xmlns:a16="http://schemas.microsoft.com/office/drawing/2014/main" id="{DF878880-0458-A6C5-EDCE-6390F699CE9D}"/>
              </a:ext>
            </a:extLst>
          </p:cNvPr>
          <p:cNvSpPr txBox="1"/>
          <p:nvPr/>
        </p:nvSpPr>
        <p:spPr>
          <a:xfrm>
            <a:off x="210207" y="5569803"/>
            <a:ext cx="116980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400" b="1">
                <a:solidFill>
                  <a:srgbClr val="002060"/>
                </a:solidFill>
                <a:highlight>
                  <a:srgbClr val="C0C0C0"/>
                </a:highlight>
                <a:ea typeface="+mn-lt"/>
                <a:cs typeface="+mn-lt"/>
              </a:rPr>
              <a:t>Perspectives et leviers</a:t>
            </a:r>
            <a:r>
              <a:rPr lang="fr-FR" sz="2400">
                <a:solidFill>
                  <a:srgbClr val="002060"/>
                </a:solidFill>
                <a:ea typeface="+mn-lt"/>
                <a:cs typeface="+mn-lt"/>
              </a:rPr>
              <a:t> : organisation, structuration, sécurisation de la production et sécurisation des débouchés, Expérimentation</a:t>
            </a:r>
            <a:endParaRPr lang="fr-FR" sz="240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3552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5CC40B-1B03-FEDE-1845-C42DE78EC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8C1047D-B6A6-DDE3-5563-EFD7C2FDD3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95F1BD-A5A5-9C3A-534C-D0618153B683}"/>
              </a:ext>
            </a:extLst>
          </p:cNvPr>
          <p:cNvSpPr>
            <a:spLocks noGrp="1"/>
          </p:cNvSpPr>
          <p:nvPr/>
        </p:nvSpPr>
        <p:spPr>
          <a:xfrm>
            <a:off x="609600" y="147289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171CF47-27CA-A8B8-DF77-A0ECF77494C0}"/>
              </a:ext>
            </a:extLst>
          </p:cNvPr>
          <p:cNvSpPr>
            <a:spLocks noGrp="1"/>
          </p:cNvSpPr>
          <p:nvPr/>
        </p:nvSpPr>
        <p:spPr>
          <a:xfrm>
            <a:off x="609600" y="1271239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6E37CE-F1DE-3EC1-E12F-B5377979F833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3C396A9B-CE6C-5C65-2258-7BE83663BC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1FA066E-8BCA-148B-4A51-95E04AD92C51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71CCF5E4-E2E3-E2A3-4BD9-EC90CF529920}"/>
              </a:ext>
            </a:extLst>
          </p:cNvPr>
          <p:cNvSpPr>
            <a:spLocks noGrp="1"/>
          </p:cNvSpPr>
          <p:nvPr/>
        </p:nvSpPr>
        <p:spPr>
          <a:xfrm>
            <a:off x="1457960" y="568325"/>
            <a:ext cx="7634870" cy="134414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5400" b="1">
                <a:solidFill>
                  <a:srgbClr val="002060"/>
                </a:solidFill>
                <a:ea typeface="+mj-lt"/>
                <a:cs typeface="+mj-lt"/>
              </a:rPr>
              <a:t>🐟Pêche &amp; Aquaculture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017DB8A-2F22-DE4F-2BF3-CC59149E7C84}"/>
              </a:ext>
            </a:extLst>
          </p:cNvPr>
          <p:cNvSpPr>
            <a:spLocks noGrp="1"/>
          </p:cNvSpPr>
          <p:nvPr/>
        </p:nvSpPr>
        <p:spPr>
          <a:xfrm>
            <a:off x="404446" y="1980967"/>
            <a:ext cx="10920550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Pêche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durable et respectueuse de l'environnement. Accès à l’espace maritime et</a:t>
            </a: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coexistence des usages, règles d'accès à la profession (licences, autorisations, quota...), faible attractivité du métier, décarbonation des ports et des flottes. 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Conchyliculture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 : petite filière organisée avec un contrat de filière, sans surproduction, avec un potentiel de croissance et produits reconnus de qualité. Vulnérabilité liée au changement climatique et à la qualité des eaux.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Pisciculture marine :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produits de qualité, nombre d'exploitation en baisse, problème d'acceptabilité et d'accès au DPM</a:t>
            </a: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Pisciculture truite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: filière structurée et potentiel de développement, mais freinée par la réglementation ICPE,  difficultés d’accès aux débouchés, malgré une demande en hausse pour des produits plus valorisés.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fr-FR" sz="4000" b="1">
                <a:solidFill>
                  <a:srgbClr val="002060"/>
                </a:solidFill>
                <a:ea typeface="+mn-lt"/>
                <a:cs typeface="+mn-lt"/>
              </a:rPr>
              <a:t>Filière spiruline émergente en région : </a:t>
            </a:r>
            <a:r>
              <a:rPr lang="fr-FR" sz="4000">
                <a:solidFill>
                  <a:srgbClr val="002060"/>
                </a:solidFill>
                <a:ea typeface="+mn-lt"/>
                <a:cs typeface="+mn-lt"/>
              </a:rPr>
              <a:t>fragmentée et dominée par les importations, mais basée sur une agriculture paysanne avec valorisation maximale de la matière première</a:t>
            </a:r>
            <a:endParaRPr lang="fr-FR">
              <a:solidFill>
                <a:srgbClr val="002060"/>
              </a:solidFill>
              <a:ea typeface="+mn-lt"/>
              <a:cs typeface="+mn-lt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ABA3C28-E789-CFE3-FA31-7C634609DB9A}"/>
              </a:ext>
            </a:extLst>
          </p:cNvPr>
          <p:cNvSpPr/>
          <p:nvPr/>
        </p:nvSpPr>
        <p:spPr>
          <a:xfrm>
            <a:off x="8980120" y="768794"/>
            <a:ext cx="3087254" cy="934741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002060"/>
                </a:solidFill>
              </a:rPr>
              <a:t>12 </a:t>
            </a:r>
            <a:r>
              <a:rPr lang="en-US" sz="2000" b="1" err="1">
                <a:solidFill>
                  <a:srgbClr val="002060"/>
                </a:solidFill>
              </a:rPr>
              <a:t>projets</a:t>
            </a:r>
            <a:endParaRPr lang="en-US" sz="2000" b="1">
              <a:solidFill>
                <a:srgbClr val="002060"/>
              </a:solidFill>
            </a:endParaRPr>
          </a:p>
          <a:p>
            <a:pPr algn="ctr"/>
            <a:r>
              <a:rPr lang="en-US" sz="2000" err="1">
                <a:solidFill>
                  <a:srgbClr val="00B0F0"/>
                </a:solidFill>
              </a:rPr>
              <a:t>Trajectoire</a:t>
            </a:r>
            <a:r>
              <a:rPr lang="en-US" sz="2000">
                <a:solidFill>
                  <a:srgbClr val="00B0F0"/>
                </a:solidFill>
              </a:rPr>
              <a:t> : </a:t>
            </a:r>
            <a:r>
              <a:rPr lang="en-US" sz="2000" err="1">
                <a:solidFill>
                  <a:srgbClr val="00B0F0"/>
                </a:solidFill>
              </a:rPr>
              <a:t>qualité</a:t>
            </a:r>
            <a:r>
              <a:rPr lang="en-US" sz="2000">
                <a:solidFill>
                  <a:srgbClr val="00B0F0"/>
                </a:solidFill>
              </a:rPr>
              <a:t>, diversification, </a:t>
            </a:r>
            <a:r>
              <a:rPr lang="en-US" sz="2000" err="1">
                <a:solidFill>
                  <a:srgbClr val="00B0F0"/>
                </a:solidFill>
              </a:rPr>
              <a:t>attractivité</a:t>
            </a:r>
            <a:endParaRPr lang="en-US" sz="200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338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59D49E-8B98-5412-CD8F-D7606E007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4E4F5E8-5581-ACEB-AC84-0FABF6959D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8914C2-2DB0-9CAF-3A6D-9EE7BC6AAEE8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Analyse et perspectives pour les filières de Provence-Alpes-Côte d’Azur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A9A696C-30D2-B6F6-75DA-E0CE9B385049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3F42AB-169A-5820-C673-A5A862ABE390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F0FC7F7-A247-8DA0-EDE7-B9ECA3C50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0F59F6-D85B-D44F-9DCD-EDA80256EB8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7BC865E-33C2-D680-D786-90705E5BD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537" y="971226"/>
            <a:ext cx="12192000" cy="11241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B3E15B-63A3-7248-3CEA-4945806DF8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32107" y="1809750"/>
            <a:ext cx="8784373" cy="43536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6363A3-5E70-26CA-CCFA-0242B54F04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99609" y="5641876"/>
            <a:ext cx="5092391" cy="51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651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1BEFC31-6AB8-E364-E2FE-14216E704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35D35537-06EC-AB17-5EC6-7849C53FB03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EBB80BC-0099-49CC-C0FA-F05857FB0D44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Avis du CESER sur les Projets Alimentaires Territoriaux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985434-0C1E-C1BE-B9B7-00CAAC26A9C6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5296B1-0F66-D395-14CE-14684469BE96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8B718019-ED65-11F5-6D14-C94C549CF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152D218-6C79-66EF-7B00-FF8F0632C88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73C85BB-5EC6-9469-16E0-B039B4DC4CA0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725150" cy="3781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Elsa NOBLE, rapporteur de l’Avis du CESER « Evaluation de la politique publique des Projets Alimentaires Territoriaux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en Région Provence-Alpes-Côte d’Azur »</a:t>
            </a:r>
            <a:endParaRPr kumimoji="0" lang="fr-FR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 </a:t>
            </a: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9058467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ous-titre 2">
            <a:extLst>
              <a:ext uri="{FF2B5EF4-FFF2-40B4-BE49-F238E27FC236}">
                <a16:creationId xmlns:a16="http://schemas.microsoft.com/office/drawing/2014/main" id="{4C5B7565-2534-2B5F-4D6B-15787427452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80122" y="2187177"/>
            <a:ext cx="10231756" cy="1241823"/>
          </a:xfrm>
          <a:prstGeom prst="rect">
            <a:avLst/>
          </a:prstGeom>
          <a:solidFill>
            <a:schemeClr val="bg1">
              <a:alpha val="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fr-FR" sz="3600" b="1" baseline="30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ème</a:t>
            </a:r>
            <a:r>
              <a:rPr lang="fr-FR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EDITION DU </a:t>
            </a:r>
            <a:r>
              <a:rPr lang="fr-FR" sz="3600" b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SALON MEDAGRI</a:t>
            </a:r>
          </a:p>
          <a:p>
            <a:endParaRPr lang="fr-FR" sz="3600" b="1" i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3200" i="1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Comment renforcer la souveraineté alimentaire régionale au travers des Projets Alimentaires Territoriaux (PAT) ?</a:t>
            </a:r>
          </a:p>
          <a:p>
            <a:endParaRPr lang="fr-FR" sz="3600" b="1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Mme Justine PONCET – Secrétaire de la commission Agriculture, Forêt, Mer, Pêche et Littoral</a:t>
            </a:r>
          </a:p>
          <a:p>
            <a:endParaRPr lang="fr-FR" sz="2400" b="1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2000" noProof="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 octobre 2026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829FF87-CB2B-7222-7E74-FC31BA0772A8}"/>
              </a:ext>
            </a:extLst>
          </p:cNvPr>
          <p:cNvSpPr/>
          <p:nvPr/>
        </p:nvSpPr>
        <p:spPr>
          <a:xfrm>
            <a:off x="0" y="0"/>
            <a:ext cx="12192000" cy="13795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Image 4">
            <a:extLst>
              <a:ext uri="{FF2B5EF4-FFF2-40B4-BE49-F238E27FC236}">
                <a16:creationId xmlns:a16="http://schemas.microsoft.com/office/drawing/2014/main" id="{0122BD78-F1FD-5755-14A1-AB8F71A4D5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" y="249238"/>
            <a:ext cx="1668463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C634F053-A5A2-79FC-251D-BBA47A2A811C}"/>
              </a:ext>
            </a:extLst>
          </p:cNvPr>
          <p:cNvSpPr txBox="1"/>
          <p:nvPr/>
        </p:nvSpPr>
        <p:spPr>
          <a:xfrm>
            <a:off x="560307" y="1615990"/>
            <a:ext cx="10999787" cy="2251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CESER Provence-Alpes-Côte d’Azur c’est 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140</a:t>
            </a:r>
            <a:r>
              <a:rPr kumimoji="0" lang="fr-FR" sz="3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Conseillères et Conseillers issus de la société civile organisée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62</a:t>
            </a:r>
            <a:r>
              <a:rPr kumimoji="0" lang="fr-FR" sz="3000" b="0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3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organismes représentés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1" u="none" strike="noStrike" kern="1200" cap="none" spc="0" normalizeH="0" baseline="0" noProof="0" dirty="0">
                <a:ln>
                  <a:noFill/>
                </a:ln>
                <a:solidFill>
                  <a:srgbClr val="FF33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4</a:t>
            </a:r>
            <a:r>
              <a:rPr kumimoji="0" lang="fr-FR" sz="3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Collèges 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E182B3C4-58F7-0490-A468-EA6BBFFF380D}"/>
              </a:ext>
            </a:extLst>
          </p:cNvPr>
          <p:cNvGrpSpPr/>
          <p:nvPr/>
        </p:nvGrpSpPr>
        <p:grpSpPr>
          <a:xfrm>
            <a:off x="909637" y="4261595"/>
            <a:ext cx="1962151" cy="2414259"/>
            <a:chOff x="1562099" y="4237552"/>
            <a:chExt cx="1962151" cy="2371210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29DF5064-A446-368C-5123-5876D6890BFE}"/>
                </a:ext>
              </a:extLst>
            </p:cNvPr>
            <p:cNvSpPr/>
            <p:nvPr/>
          </p:nvSpPr>
          <p:spPr>
            <a:xfrm>
              <a:off x="1666875" y="4237552"/>
              <a:ext cx="1762125" cy="2371210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EBB63460-FFF8-CA82-4844-5ED26C120BC5}"/>
                </a:ext>
              </a:extLst>
            </p:cNvPr>
            <p:cNvSpPr txBox="1"/>
            <p:nvPr/>
          </p:nvSpPr>
          <p:spPr>
            <a:xfrm>
              <a:off x="1562099" y="4266814"/>
              <a:ext cx="1962151" cy="22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Collège 1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45 membres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Représentants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 des entreprises et activités non salariées 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06F6926F-BB33-FD12-3410-172A6FCC5028}"/>
              </a:ext>
            </a:extLst>
          </p:cNvPr>
          <p:cNvGrpSpPr/>
          <p:nvPr/>
        </p:nvGrpSpPr>
        <p:grpSpPr>
          <a:xfrm>
            <a:off x="3786186" y="4244419"/>
            <a:ext cx="1962151" cy="2431435"/>
            <a:chOff x="1566861" y="4237552"/>
            <a:chExt cx="1962151" cy="2371210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2145D917-1341-9730-DB33-720DC955ABE0}"/>
                </a:ext>
              </a:extLst>
            </p:cNvPr>
            <p:cNvSpPr/>
            <p:nvPr/>
          </p:nvSpPr>
          <p:spPr>
            <a:xfrm>
              <a:off x="1666875" y="4237552"/>
              <a:ext cx="1762125" cy="2371210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30ABA073-FA2D-F499-BE90-8E79AD669732}"/>
                </a:ext>
              </a:extLst>
            </p:cNvPr>
            <p:cNvSpPr txBox="1"/>
            <p:nvPr/>
          </p:nvSpPr>
          <p:spPr>
            <a:xfrm>
              <a:off x="1566861" y="4299772"/>
              <a:ext cx="1962151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Collège 2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45 membres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Représentants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des organisations syndicales de salariés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AC2C6B23-56EA-7710-B9D7-C70A78C52B95}"/>
              </a:ext>
            </a:extLst>
          </p:cNvPr>
          <p:cNvGrpSpPr/>
          <p:nvPr/>
        </p:nvGrpSpPr>
        <p:grpSpPr>
          <a:xfrm>
            <a:off x="6857999" y="4244419"/>
            <a:ext cx="1962151" cy="2477734"/>
            <a:chOff x="1566861" y="4237552"/>
            <a:chExt cx="1962151" cy="2413837"/>
          </a:xfrm>
        </p:grpSpPr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39295EC8-F854-641E-CE02-8B2D32432205}"/>
                </a:ext>
              </a:extLst>
            </p:cNvPr>
            <p:cNvSpPr/>
            <p:nvPr/>
          </p:nvSpPr>
          <p:spPr>
            <a:xfrm>
              <a:off x="1666875" y="4237552"/>
              <a:ext cx="1762125" cy="2371210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02514CA1-8838-BEE2-D63C-0657DD6A58E0}"/>
                </a:ext>
              </a:extLst>
            </p:cNvPr>
            <p:cNvSpPr txBox="1"/>
            <p:nvPr/>
          </p:nvSpPr>
          <p:spPr>
            <a:xfrm>
              <a:off x="1566861" y="4266121"/>
              <a:ext cx="1962151" cy="23852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Collège 3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45 membres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Représentants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des organismes et associations participant à la vie collective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5371B6CA-306B-6716-0664-CEFE08B51350}"/>
              </a:ext>
            </a:extLst>
          </p:cNvPr>
          <p:cNvGrpSpPr/>
          <p:nvPr/>
        </p:nvGrpSpPr>
        <p:grpSpPr>
          <a:xfrm>
            <a:off x="9633742" y="4244418"/>
            <a:ext cx="1962151" cy="2475213"/>
            <a:chOff x="1566861" y="4237552"/>
            <a:chExt cx="1962151" cy="2460913"/>
          </a:xfrm>
        </p:grpSpPr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ED7B5F1F-6263-65CF-BBD7-49182BF63052}"/>
                </a:ext>
              </a:extLst>
            </p:cNvPr>
            <p:cNvSpPr/>
            <p:nvPr/>
          </p:nvSpPr>
          <p:spPr>
            <a:xfrm>
              <a:off x="1666875" y="4237552"/>
              <a:ext cx="1762125" cy="2371210"/>
            </a:xfrm>
            <a:prstGeom prst="roundRect">
              <a:avLst/>
            </a:prstGeom>
            <a:noFill/>
            <a:ln w="25400"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ZoneTexte 20">
              <a:extLst>
                <a:ext uri="{FF2B5EF4-FFF2-40B4-BE49-F238E27FC236}">
                  <a16:creationId xmlns:a16="http://schemas.microsoft.com/office/drawing/2014/main" id="{0637FEE9-7387-570B-03C9-923328366EE0}"/>
                </a:ext>
              </a:extLst>
            </p:cNvPr>
            <p:cNvSpPr txBox="1"/>
            <p:nvPr/>
          </p:nvSpPr>
          <p:spPr>
            <a:xfrm>
              <a:off x="1566861" y="4267030"/>
              <a:ext cx="1962151" cy="24314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Collège 4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5 membres </a:t>
              </a: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3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7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Personnalités qualifiées participant au développement régional</a:t>
              </a: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05076F20-49FB-4E8C-C435-5D8FB050CE83}"/>
              </a:ext>
            </a:extLst>
          </p:cNvPr>
          <p:cNvSpPr txBox="1"/>
          <p:nvPr/>
        </p:nvSpPr>
        <p:spPr>
          <a:xfrm>
            <a:off x="2482691" y="145066"/>
            <a:ext cx="94870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Qu’est ce que le Conseil Economique Social et Environnemental Régional (CESER) ?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02981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7F239-8A9F-FC1C-540E-9E873DB005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Espace réservé du texte 27">
            <a:extLst>
              <a:ext uri="{FF2B5EF4-FFF2-40B4-BE49-F238E27FC236}">
                <a16:creationId xmlns:a16="http://schemas.microsoft.com/office/drawing/2014/main" id="{CC71B163-005E-F985-2819-4070249AF1D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0488" y="1479341"/>
            <a:ext cx="11872854" cy="9492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tabLst>
                <a:tab pos="4395788" algn="l"/>
              </a:tabLst>
            </a:pPr>
            <a:r>
              <a:rPr lang="fr-FR" sz="2800" b="1" noProof="0" dirty="0">
                <a:solidFill>
                  <a:srgbClr val="002060"/>
                </a:solidFill>
              </a:rPr>
              <a:t>Évaluation de la politique publique des « Projets Alimentaires Territoriaux » en Région Provence-Alpes-Côte d’Azur</a:t>
            </a:r>
            <a:r>
              <a:rPr lang="fr-FR" sz="2800" b="1" noProof="0" dirty="0">
                <a:solidFill>
                  <a:schemeClr val="accent1">
                    <a:lumMod val="49000"/>
                  </a:schemeClr>
                </a:solidFill>
              </a:rPr>
              <a:t>	</a:t>
            </a:r>
          </a:p>
        </p:txBody>
      </p:sp>
      <p:sp>
        <p:nvSpPr>
          <p:cNvPr id="51" name="Espace réservé du contenu 50">
            <a:extLst>
              <a:ext uri="{FF2B5EF4-FFF2-40B4-BE49-F238E27FC236}">
                <a16:creationId xmlns:a16="http://schemas.microsoft.com/office/drawing/2014/main" id="{F64DA5FA-AEFA-1857-6CE7-C77323AEB9D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84436" y="4513263"/>
            <a:ext cx="6808550" cy="1670051"/>
          </a:xfrm>
        </p:spPr>
        <p:txBody>
          <a:bodyPr/>
          <a:lstStyle/>
          <a:p>
            <a:pPr>
              <a:tabLst>
                <a:tab pos="2285943" algn="l"/>
              </a:tabLst>
            </a:pPr>
            <a:r>
              <a:rPr lang="fr-FR" sz="1800" dirty="0">
                <a:solidFill>
                  <a:srgbClr val="002060"/>
                </a:solidFill>
              </a:rPr>
              <a:t>Étude de la Commission Agriculture, Forêt, Mer, Pêche et Littoral</a:t>
            </a:r>
          </a:p>
          <a:p>
            <a:pPr>
              <a:tabLst>
                <a:tab pos="2285943" algn="l"/>
              </a:tabLst>
            </a:pPr>
            <a:r>
              <a:rPr lang="fr-FR" sz="1800" b="1" i="1" dirty="0">
                <a:solidFill>
                  <a:srgbClr val="002060"/>
                </a:solidFill>
              </a:rPr>
              <a:t>Auto – Saisine</a:t>
            </a:r>
          </a:p>
          <a:p>
            <a:pPr>
              <a:tabLst>
                <a:tab pos="2285943" algn="l"/>
              </a:tabLst>
            </a:pPr>
            <a:r>
              <a:rPr lang="fr-FR" sz="1800" noProof="0" dirty="0">
                <a:solidFill>
                  <a:srgbClr val="002060"/>
                </a:solidFill>
              </a:rPr>
              <a:t>Rapporteure &gt; </a:t>
            </a:r>
            <a:r>
              <a:rPr lang="fr-FR" sz="1800" b="1" noProof="0" dirty="0">
                <a:solidFill>
                  <a:srgbClr val="002060"/>
                </a:solidFill>
              </a:rPr>
              <a:t>Elsa NOBLE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87E9A29-47FE-1683-F307-157F95011369}"/>
              </a:ext>
            </a:extLst>
          </p:cNvPr>
          <p:cNvSpPr txBox="1"/>
          <p:nvPr/>
        </p:nvSpPr>
        <p:spPr>
          <a:xfrm>
            <a:off x="9012597" y="439809"/>
            <a:ext cx="2758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Avis voté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B240DCB-1D9B-9809-2197-4ADE68FE3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640" y="2428567"/>
            <a:ext cx="3049760" cy="4252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6153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D5EAE5-92C9-7FB6-CBBA-255FCCA105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883" y="1343591"/>
            <a:ext cx="11688237" cy="701519"/>
          </a:xfrm>
        </p:spPr>
        <p:txBody>
          <a:bodyPr/>
          <a:lstStyle/>
          <a:p>
            <a:r>
              <a:rPr lang="fr-FR" b="1" noProof="0" dirty="0"/>
              <a:t>Introduction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1C5412BE-E570-CE5A-0E40-27DE240CF85B}"/>
              </a:ext>
            </a:extLst>
          </p:cNvPr>
          <p:cNvSpPr txBox="1"/>
          <p:nvPr/>
        </p:nvSpPr>
        <p:spPr>
          <a:xfrm>
            <a:off x="6671548" y="1577387"/>
            <a:ext cx="50650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30 Projets Alimentaires Territoriaux en Région Provence-Alpes-Côte d’Azur (2024) (DRAAF)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838CD5B6-1D07-9ADE-3AAE-8A0B68186BD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121" t="5966" b="9561"/>
          <a:stretch>
            <a:fillRect/>
          </a:stretch>
        </p:blipFill>
        <p:spPr>
          <a:xfrm>
            <a:off x="6846132" y="2223718"/>
            <a:ext cx="5264852" cy="4407081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16F305F-E83F-D855-8983-7C5EECE1592C}"/>
              </a:ext>
            </a:extLst>
          </p:cNvPr>
          <p:cNvSpPr txBox="1"/>
          <p:nvPr/>
        </p:nvSpPr>
        <p:spPr>
          <a:xfrm>
            <a:off x="368102" y="1900552"/>
            <a:ext cx="63034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Contexte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Défis climatiques + mutations économiques et sociétales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Hausse des importations et concurrence internationale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Attentes : alimentation locale, durable, qualitative</a:t>
            </a:r>
          </a:p>
          <a:p>
            <a:pPr marL="457200" marR="0" lvl="1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Initiative régionale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Assises de la souveraineté alimentaire de la Région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Provence-Alpes-Côte d’Azur (mai–octobre 2026)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Les Projets Alimentaires Territoriaux (PAT) vecteurs de cette ambition de souveraineté alimentaire et agricole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Rapprocher acteurs (production; transformation ; distribution ; consommation)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Développer agriculture locale et qualité alimentaire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3432AFE-AAEC-0385-0F32-DB62125FBD2D}"/>
              </a:ext>
            </a:extLst>
          </p:cNvPr>
          <p:cNvSpPr txBox="1"/>
          <p:nvPr/>
        </p:nvSpPr>
        <p:spPr>
          <a:xfrm>
            <a:off x="4186821" y="467910"/>
            <a:ext cx="77532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Constats : Projets Alimentaires Territoriaux</a:t>
            </a:r>
          </a:p>
        </p:txBody>
      </p:sp>
    </p:spTree>
    <p:extLst>
      <p:ext uri="{BB962C8B-B14F-4D97-AF65-F5344CB8AC3E}">
        <p14:creationId xmlns:p14="http://schemas.microsoft.com/office/powerpoint/2010/main" val="33603477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58ECF0-B429-E1ED-5561-3F108C54F1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883" y="1343591"/>
            <a:ext cx="11688237" cy="701519"/>
          </a:xfrm>
        </p:spPr>
        <p:txBody>
          <a:bodyPr/>
          <a:lstStyle/>
          <a:p>
            <a:r>
              <a:rPr lang="fr-FR" b="1" noProof="0" dirty="0">
                <a:solidFill>
                  <a:srgbClr val="424242"/>
                </a:solidFill>
              </a:rPr>
              <a:t>Constats</a:t>
            </a:r>
          </a:p>
          <a:p>
            <a:endParaRPr lang="fr-FR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7A01BA-84B1-4AB2-3D8A-659D148AD4E0}"/>
              </a:ext>
            </a:extLst>
          </p:cNvPr>
          <p:cNvSpPr txBox="1"/>
          <p:nvPr/>
        </p:nvSpPr>
        <p:spPr>
          <a:xfrm>
            <a:off x="251880" y="1950980"/>
            <a:ext cx="734570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Constat 1 : Fonctionnement et impacts des PAT</a:t>
            </a:r>
          </a:p>
          <a:p>
            <a:pPr marL="1809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Soutien à la structuration des projets et mobilisation des financements</a:t>
            </a:r>
          </a:p>
          <a:p>
            <a:pPr marL="1809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Valorisation des filières 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809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… mais des retombées peu quantifiables pour les acteurs économiques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Constat 2 : Pilotage</a:t>
            </a:r>
          </a:p>
          <a:p>
            <a:pPr marL="1809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Gouvernance ouverte et partenariale</a:t>
            </a:r>
          </a:p>
          <a:p>
            <a:pPr marL="1809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… une représentation insuffisante des acteurs de la transformation / distribution et des professionnels agricoles qui se désengagent</a:t>
            </a:r>
          </a:p>
          <a:p>
            <a:pPr marL="180975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des incertitudes autour du financement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sng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Constat 3 : Contraintes structurelles des circuits courts</a:t>
            </a:r>
          </a:p>
          <a:p>
            <a:pPr marL="180975" marR="0" lvl="0" indent="-19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à"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 Enjeux logistiques </a:t>
            </a:r>
          </a:p>
          <a:p>
            <a:pPr marL="180975" marR="0" lvl="0" indent="-19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Contraintes normatives</a:t>
            </a:r>
          </a:p>
          <a:p>
            <a:pPr marL="180975" marR="0" lvl="0" indent="-190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Forte hétérogénéité de l’autonomie alimentaire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19BCF358-06A8-2E15-2445-B98AC75BAC5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0000"/>
          </a:blip>
          <a:srcRect l="2377" r="33310"/>
          <a:stretch>
            <a:fillRect/>
          </a:stretch>
        </p:blipFill>
        <p:spPr>
          <a:xfrm>
            <a:off x="8301323" y="2322436"/>
            <a:ext cx="3469794" cy="359673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F558FD-6F0B-ADAC-26FE-48F1E1A21E2A}"/>
              </a:ext>
            </a:extLst>
          </p:cNvPr>
          <p:cNvSpPr txBox="1"/>
          <p:nvPr/>
        </p:nvSpPr>
        <p:spPr>
          <a:xfrm>
            <a:off x="4186821" y="467910"/>
            <a:ext cx="77532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Constats : Projets Alimentaires Territoriaux</a:t>
            </a:r>
          </a:p>
        </p:txBody>
      </p:sp>
    </p:spTree>
    <p:extLst>
      <p:ext uri="{BB962C8B-B14F-4D97-AF65-F5344CB8AC3E}">
        <p14:creationId xmlns:p14="http://schemas.microsoft.com/office/powerpoint/2010/main" val="372312052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124CC-AAEE-5C8C-6140-B186D6DBF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345BAB-3F88-8E9D-A0C8-AB5CDADE54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9975" y="1365824"/>
            <a:ext cx="11162765" cy="623192"/>
          </a:xfrm>
        </p:spPr>
        <p:txBody>
          <a:bodyPr/>
          <a:lstStyle/>
          <a:p>
            <a:r>
              <a:rPr lang="fr-FR" b="1" noProof="0" dirty="0">
                <a:solidFill>
                  <a:schemeClr val="accent2"/>
                </a:solidFill>
                <a:latin typeface="Aptos" panose="020B0004020202020204" pitchFamily="34" charset="0"/>
              </a:rPr>
              <a:t>Préconisation 1 : </a:t>
            </a:r>
            <a:r>
              <a:rPr lang="fr-FR" b="1" noProof="0" dirty="0">
                <a:solidFill>
                  <a:schemeClr val="accent2"/>
                </a:solidFill>
              </a:rPr>
              <a:t>Structurer la logistique régionale</a:t>
            </a:r>
            <a:endParaRPr lang="fr-FR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5A9E4ED-ED57-3791-0D62-96BE5AEBBBF7}"/>
              </a:ext>
            </a:extLst>
          </p:cNvPr>
          <p:cNvSpPr txBox="1"/>
          <p:nvPr/>
        </p:nvSpPr>
        <p:spPr>
          <a:xfrm>
            <a:off x="464459" y="2230048"/>
            <a:ext cx="10508341" cy="3816429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176213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Création d’une plateforme logistique numérique régionale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via un dispositif de type « </a:t>
            </a:r>
            <a:r>
              <a:rPr kumimoji="0" lang="fr-FR" sz="20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Appel à Manifestation d’Intérêt 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(AMI), pilotage par la Région sous la forme d’une Société Coopérative d’Intérêt Collectif (SCIC)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Objectifs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Rapprocher offre / demande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Mutualiser et rendre lisibles les dispositifs existants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1800" b="1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3B670B1-9A5F-5825-3C15-BC4A16408AFA}"/>
              </a:ext>
            </a:extLst>
          </p:cNvPr>
          <p:cNvSpPr txBox="1"/>
          <p:nvPr/>
        </p:nvSpPr>
        <p:spPr>
          <a:xfrm>
            <a:off x="3429346" y="463805"/>
            <a:ext cx="8566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Préconisations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FC9AD29-AA59-C431-BC42-9FEA6C2EED1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0"/>
          </a:blip>
          <a:srcRect l="8630" t="34983" r="36519"/>
          <a:stretch>
            <a:fillRect/>
          </a:stretch>
        </p:blipFill>
        <p:spPr>
          <a:xfrm>
            <a:off x="7406640" y="3480088"/>
            <a:ext cx="4171548" cy="2783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538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9F557-63E8-65EF-A497-41695BDB5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C78237C-382B-E4E2-E43A-84341E4AF2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883" y="1400175"/>
            <a:ext cx="11688237" cy="644935"/>
          </a:xfrm>
        </p:spPr>
        <p:txBody>
          <a:bodyPr/>
          <a:lstStyle/>
          <a:p>
            <a:r>
              <a:rPr lang="fr-FR" b="1" noProof="0" dirty="0">
                <a:solidFill>
                  <a:schemeClr val="accent2"/>
                </a:solidFill>
                <a:latin typeface="Aptos" panose="020B0004020202020204" pitchFamily="34" charset="0"/>
              </a:rPr>
              <a:t>Préconisation 2 : </a:t>
            </a:r>
            <a:r>
              <a:rPr lang="fr-FR" b="1" dirty="0">
                <a:solidFill>
                  <a:schemeClr val="accent2"/>
                </a:solidFill>
                <a:latin typeface="Aptos" panose="020B0004020202020204" pitchFamily="34" charset="0"/>
              </a:rPr>
              <a:t>Adapter la g</a:t>
            </a:r>
            <a:r>
              <a:rPr lang="fr-FR" b="1" noProof="0" dirty="0" err="1">
                <a:solidFill>
                  <a:schemeClr val="accent2"/>
                </a:solidFill>
              </a:rPr>
              <a:t>ouvernance</a:t>
            </a:r>
            <a:r>
              <a:rPr lang="fr-FR" b="1" noProof="0" dirty="0">
                <a:solidFill>
                  <a:schemeClr val="accent2"/>
                </a:solidFill>
              </a:rPr>
              <a:t> et le financement des PAT</a:t>
            </a:r>
          </a:p>
          <a:p>
            <a:endParaRPr lang="fr-FR" noProof="0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BA2236A4-4476-C414-3974-F92A3022F3A5}"/>
              </a:ext>
            </a:extLst>
          </p:cNvPr>
          <p:cNvSpPr txBox="1"/>
          <p:nvPr/>
        </p:nvSpPr>
        <p:spPr>
          <a:xfrm>
            <a:off x="367574" y="2294386"/>
            <a:ext cx="8565984" cy="3985706"/>
          </a:xfrm>
          <a:prstGeom prst="rect">
            <a:avLst/>
          </a:prstGeom>
          <a:noFill/>
        </p:spPr>
        <p:txBody>
          <a:bodyPr wrap="square" numCol="1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Adapter le SRADDET 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pour assurer la pleine participation des acteurs agricoles et intermédiaires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Porter au niveau national la nécessite de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pérenniser des financements pour les actions opérationnelles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Inscrire le soutien régional aux PAT dans un 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cadre pluriannuel</a:t>
            </a:r>
          </a:p>
          <a:p>
            <a:pPr marL="174625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174625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Objectifs</a:t>
            </a: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60375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Associer l’ensemble des acteurs concernés au sein de la gouvernance des PAT</a:t>
            </a:r>
          </a:p>
          <a:p>
            <a:pPr marL="460375" marR="0" lvl="0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Passer d’une logique de projets à une logique de programmation</a:t>
            </a:r>
          </a:p>
        </p:txBody>
      </p:sp>
      <p:pic>
        <p:nvPicPr>
          <p:cNvPr id="4" name="Image 3" descr="actualites - AURAV">
            <a:extLst>
              <a:ext uri="{FF2B5EF4-FFF2-40B4-BE49-F238E27FC236}">
                <a16:creationId xmlns:a16="http://schemas.microsoft.com/office/drawing/2014/main" id="{07C1FD72-A7FF-A2A6-7E4D-A131C69658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8384" y="2978720"/>
            <a:ext cx="2524852" cy="2575687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06D05FB-FBE1-83B7-CE44-50EE7F92B30B}"/>
              </a:ext>
            </a:extLst>
          </p:cNvPr>
          <p:cNvSpPr txBox="1"/>
          <p:nvPr/>
        </p:nvSpPr>
        <p:spPr>
          <a:xfrm>
            <a:off x="3429346" y="463805"/>
            <a:ext cx="8566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Préconisations</a:t>
            </a:r>
          </a:p>
        </p:txBody>
      </p:sp>
    </p:spTree>
    <p:extLst>
      <p:ext uri="{BB962C8B-B14F-4D97-AF65-F5344CB8AC3E}">
        <p14:creationId xmlns:p14="http://schemas.microsoft.com/office/powerpoint/2010/main" val="4188820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3ACA65-04BA-EFC4-6416-EB5878226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826DAE2-5310-F8F5-0392-2391C5E2618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883" y="1362075"/>
            <a:ext cx="11688237" cy="683035"/>
          </a:xfrm>
        </p:spPr>
        <p:txBody>
          <a:bodyPr/>
          <a:lstStyle/>
          <a:p>
            <a:r>
              <a:rPr lang="fr-FR" b="1" noProof="0" dirty="0">
                <a:solidFill>
                  <a:schemeClr val="accent2"/>
                </a:solidFill>
                <a:latin typeface="Aptos" panose="020B0004020202020204" pitchFamily="34" charset="0"/>
              </a:rPr>
              <a:t>Préconisation 3 : Coordination de l’évaluation au niveau régional</a:t>
            </a:r>
            <a:endParaRPr lang="fr-FR" b="1" noProof="0" dirty="0">
              <a:solidFill>
                <a:srgbClr val="424242"/>
              </a:solidFill>
              <a:latin typeface="Aptos" panose="020B0004020202020204" pitchFamily="34" charset="0"/>
            </a:endParaRPr>
          </a:p>
          <a:p>
            <a:endParaRPr lang="fr-FR" noProof="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DA1493D-5910-5150-3FB3-21A808E05A3D}"/>
              </a:ext>
            </a:extLst>
          </p:cNvPr>
          <p:cNvSpPr txBox="1"/>
          <p:nvPr/>
        </p:nvSpPr>
        <p:spPr>
          <a:xfrm>
            <a:off x="369233" y="2293875"/>
            <a:ext cx="7060267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Confier à la CO’ALIM une mission d’évaluation du dispositif des Projets Alimentaires Territoriaux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Objectifs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Structurer un socle commun d’indicateurs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Appropriation de cette démarche d’évaluation par l’ensemble des collectivités 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Formulation de recommandations aux structures porteuses 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Présentation d’un bilan annuel de l’action régionale en matière de PAT dans le cadre du Comité régional de l’alimentation (CRALIM)</a:t>
            </a: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365BAAD-F6A1-4701-782A-CCA42067A78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862"/>
          <a:stretch>
            <a:fillRect/>
          </a:stretch>
        </p:blipFill>
        <p:spPr>
          <a:xfrm>
            <a:off x="7584453" y="2293875"/>
            <a:ext cx="3896416" cy="3631796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A99280A-998B-B39D-F040-6F8E54452075}"/>
              </a:ext>
            </a:extLst>
          </p:cNvPr>
          <p:cNvSpPr txBox="1"/>
          <p:nvPr/>
        </p:nvSpPr>
        <p:spPr>
          <a:xfrm>
            <a:off x="3429346" y="463805"/>
            <a:ext cx="8566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Préconisations</a:t>
            </a:r>
          </a:p>
        </p:txBody>
      </p:sp>
    </p:spTree>
    <p:extLst>
      <p:ext uri="{BB962C8B-B14F-4D97-AF65-F5344CB8AC3E}">
        <p14:creationId xmlns:p14="http://schemas.microsoft.com/office/powerpoint/2010/main" val="102001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B3A9-9A0E-558F-D48C-8399542C3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F0C0FCD-4EF6-AC35-1464-25F3686FD4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883" y="1371600"/>
            <a:ext cx="11688237" cy="673510"/>
          </a:xfrm>
        </p:spPr>
        <p:txBody>
          <a:bodyPr/>
          <a:lstStyle/>
          <a:p>
            <a:r>
              <a:rPr lang="fr-FR" b="1" noProof="0" dirty="0">
                <a:solidFill>
                  <a:schemeClr val="accent2"/>
                </a:solidFill>
                <a:latin typeface="Aptos" panose="020B0004020202020204" pitchFamily="34" charset="0"/>
              </a:rPr>
              <a:t>Préconisation 4 : Valoriser et flécher les retombées opérationnelles des PAT</a:t>
            </a:r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B69FFA7-3EA1-C831-EA72-7AA0C19AE43B}"/>
              </a:ext>
            </a:extLst>
          </p:cNvPr>
          <p:cNvSpPr txBox="1"/>
          <p:nvPr/>
        </p:nvSpPr>
        <p:spPr>
          <a:xfrm>
            <a:off x="5060803" y="2392949"/>
            <a:ext cx="6821273" cy="337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Lancement de dispositifs de type « </a:t>
            </a:r>
            <a:r>
              <a:rPr kumimoji="0" lang="fr-FR" sz="2200" b="1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Appels à Projets </a:t>
            </a: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»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(AAP) par la Région pour : </a:t>
            </a:r>
          </a:p>
          <a:p>
            <a:pPr marL="176213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massifier les actions</a:t>
            </a:r>
          </a:p>
          <a:p>
            <a:pPr marL="176213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élargir le périmètre des acteurs de la demande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endParaRPr kumimoji="0" lang="fr-FR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Objectif</a:t>
            </a: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:</a:t>
            </a:r>
          </a:p>
          <a:p>
            <a:pPr marL="452438" marR="0" lvl="1" indent="-285750" algn="l" defTabSz="4572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fr-FR" sz="2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Renforcer la capacité des PAT à générer des effets tangibles pour les filières agricoles</a:t>
            </a:r>
            <a:endParaRPr kumimoji="0" lang="fr-FR" sz="2200" b="0" i="0" u="none" strike="noStrike" kern="1200" cap="none" spc="0" normalizeH="0" baseline="0" noProof="0" dirty="0">
              <a:ln>
                <a:noFill/>
              </a:ln>
              <a:solidFill>
                <a:srgbClr val="42424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6" name="Picture 4" descr="La pistache en Provence, une piste à creuser – Blog – Maison Brémond">
            <a:extLst>
              <a:ext uri="{FF2B5EF4-FFF2-40B4-BE49-F238E27FC236}">
                <a16:creationId xmlns:a16="http://schemas.microsoft.com/office/drawing/2014/main" id="{7D9ACCC2-006C-BA30-323A-68C9F80EB2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654" y="2422903"/>
            <a:ext cx="3876594" cy="32685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50F666CD-13BB-FBB2-D27A-1BF20A1F96EF}"/>
              </a:ext>
            </a:extLst>
          </p:cNvPr>
          <p:cNvSpPr txBox="1"/>
          <p:nvPr/>
        </p:nvSpPr>
        <p:spPr>
          <a:xfrm>
            <a:off x="3429346" y="463805"/>
            <a:ext cx="856609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Préconisations</a:t>
            </a:r>
          </a:p>
        </p:txBody>
      </p:sp>
    </p:spTree>
    <p:extLst>
      <p:ext uri="{BB962C8B-B14F-4D97-AF65-F5344CB8AC3E}">
        <p14:creationId xmlns:p14="http://schemas.microsoft.com/office/powerpoint/2010/main" val="422943845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9173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B2FBF7-F69C-7DB7-2F08-CD11943B4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D0AD1C92-EA96-50E3-64B0-A84363B279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A02885-DA31-09CB-2F6B-81CE5D6753B3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Table ronde avec des porteurs de projet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A3E802-1AE6-0AD2-8B57-8EDD9E7402E7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C6FB92D-C89E-7FC0-96F3-D8F045E08995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68D844DC-697D-229D-0347-ED19244E62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AD8879E-603E-0C13-94B3-8CF66E81A9BC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EE3456-7147-5B60-8D8A-5F3D537EB7B6}"/>
              </a:ext>
            </a:extLst>
          </p:cNvPr>
          <p:cNvSpPr>
            <a:spLocks noGrp="1"/>
          </p:cNvSpPr>
          <p:nvPr/>
        </p:nvSpPr>
        <p:spPr>
          <a:xfrm>
            <a:off x="609600" y="1713106"/>
            <a:ext cx="10725150" cy="649791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Animateur : Philippe Blumenfeld</a:t>
            </a:r>
            <a:endParaRPr kumimoji="0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B16465-9A82-072E-C6B4-1278559817BB}"/>
              </a:ext>
            </a:extLst>
          </p:cNvPr>
          <p:cNvSpPr txBox="1"/>
          <p:nvPr/>
        </p:nvSpPr>
        <p:spPr>
          <a:xfrm>
            <a:off x="5724293" y="3429000"/>
            <a:ext cx="3187391" cy="13388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fr-FR" sz="2700" b="0" i="0" dirty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  <a:r>
              <a:rPr lang="fr-FR" sz="2700" b="1" i="0" u="none" strike="noStrike" baseline="0" dirty="0">
                <a:solidFill>
                  <a:srgbClr val="244F3D"/>
                </a:solidFill>
                <a:latin typeface="Aptos"/>
                <a:ea typeface="Arial"/>
                <a:cs typeface="Arial"/>
              </a:rPr>
              <a:t>Emmanuel BOZON </a:t>
            </a:r>
            <a:r>
              <a:rPr lang="fr-FR" sz="2700" b="1" i="0" u="none" strike="noStrike" baseline="0">
                <a:solidFill>
                  <a:srgbClr val="244F3D"/>
                </a:solidFill>
                <a:latin typeface="Aptos"/>
                <a:ea typeface="Arial"/>
                <a:cs typeface="Arial"/>
              </a:rPr>
              <a:t>Les Aromates de </a:t>
            </a:r>
            <a:r>
              <a:rPr lang="fr-FR" sz="2700" b="1" i="0" u="none" strike="noStrike" baseline="0" dirty="0">
                <a:solidFill>
                  <a:srgbClr val="244F3D"/>
                </a:solidFill>
                <a:latin typeface="Aptos"/>
                <a:ea typeface="Arial"/>
                <a:cs typeface="Arial"/>
              </a:rPr>
              <a:t>Provence (13)</a:t>
            </a:r>
            <a:r>
              <a:rPr lang="en-US" sz="2700" b="0" i="0" dirty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593ACA-43B4-B800-FC73-D10C8443E2B9}"/>
              </a:ext>
            </a:extLst>
          </p:cNvPr>
          <p:cNvSpPr txBox="1"/>
          <p:nvPr/>
        </p:nvSpPr>
        <p:spPr>
          <a:xfrm>
            <a:off x="-269487" y="3429000"/>
            <a:ext cx="2964366" cy="111312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ctr" rtl="0">
              <a:lnSpc>
                <a:spcPts val="2883"/>
              </a:lnSpc>
            </a:pPr>
            <a:r>
              <a:rPr lang="fr-FR" sz="2700" b="1" i="0" u="none" strike="noStrike" dirty="0">
                <a:solidFill>
                  <a:srgbClr val="244F3D"/>
                </a:solidFill>
                <a:latin typeface="Aptos"/>
                <a:ea typeface="Arial"/>
                <a:cs typeface="Arial"/>
              </a:rPr>
              <a:t>Thomas PHILIP VALPOM (05) </a:t>
            </a:r>
            <a:r>
              <a:rPr lang="en-US" sz="2700" b="0" i="0" u="none" strike="noStrike" dirty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r>
              <a:rPr lang="en-US" sz="2700" b="0" i="0" dirty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A654B8-6B34-383A-3867-C0E263AE1E64}"/>
              </a:ext>
            </a:extLst>
          </p:cNvPr>
          <p:cNvSpPr txBox="1"/>
          <p:nvPr/>
        </p:nvSpPr>
        <p:spPr>
          <a:xfrm>
            <a:off x="2462561" y="3429000"/>
            <a:ext cx="3187391" cy="14850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2883"/>
              </a:lnSpc>
            </a:pPr>
            <a:r>
              <a:rPr lang="fr-FR" sz="2700" b="1" i="0" u="none" strike="noStrike" dirty="0">
                <a:solidFill>
                  <a:srgbClr val="244F3D"/>
                </a:solidFill>
                <a:latin typeface="Aptos"/>
                <a:ea typeface="Arial"/>
                <a:cs typeface="Arial"/>
              </a:rPr>
              <a:t>Jérôme </a:t>
            </a:r>
            <a:r>
              <a:rPr lang="fr-FR" sz="2700" b="1" i="0" u="none" strike="noStrike">
                <a:solidFill>
                  <a:srgbClr val="244F3D"/>
                </a:solidFill>
                <a:latin typeface="Aptos"/>
                <a:ea typeface="Arial"/>
                <a:cs typeface="Arial"/>
              </a:rPr>
              <a:t>BAYLE</a:t>
            </a:r>
            <a:endParaRPr lang="en-US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>
              <a:lnSpc>
                <a:spcPts val="2883"/>
              </a:lnSpc>
            </a:pPr>
            <a:r>
              <a:rPr lang="fr-FR" sz="2700" b="1" i="0" u="none" strike="noStrike">
                <a:solidFill>
                  <a:srgbClr val="244F3D"/>
                </a:solidFill>
                <a:latin typeface="Aptos"/>
                <a:ea typeface="Arial"/>
                <a:cs typeface="Arial"/>
              </a:rPr>
              <a:t>Laiterie de </a:t>
            </a:r>
            <a:r>
              <a:rPr lang="fr-FR" sz="2700" b="1" i="0" u="none" strike="noStrike" dirty="0">
                <a:solidFill>
                  <a:srgbClr val="244F3D"/>
                </a:solidFill>
                <a:latin typeface="Aptos"/>
                <a:ea typeface="Arial"/>
                <a:cs typeface="Arial"/>
              </a:rPr>
              <a:t>l’Ubaye (04)</a:t>
            </a:r>
            <a:r>
              <a:rPr lang="en-US" sz="2700" b="0" i="0" u="none" strike="noStrike" dirty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r>
              <a:rPr lang="en-US" sz="2700" b="0" i="0" dirty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/>
          </a:p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AC6C62-6D2E-8C29-B30D-87E3E0452D41}"/>
              </a:ext>
            </a:extLst>
          </p:cNvPr>
          <p:cNvSpPr txBox="1"/>
          <p:nvPr/>
        </p:nvSpPr>
        <p:spPr>
          <a:xfrm>
            <a:off x="8753707" y="3429000"/>
            <a:ext cx="3754245" cy="222881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ts val="2883"/>
              </a:lnSpc>
            </a:pPr>
            <a:r>
              <a:rPr lang="fr-FR" sz="2700" b="1" i="0" u="none" strike="noStrike">
                <a:solidFill>
                  <a:srgbClr val="244F3D"/>
                </a:solidFill>
                <a:latin typeface="Aptos"/>
                <a:ea typeface="Arial"/>
                <a:cs typeface="Arial"/>
              </a:rPr>
              <a:t>Carine ROUBAUD</a:t>
            </a:r>
            <a:endParaRPr lang="en-US"/>
          </a:p>
          <a:p>
            <a:pPr lvl="0" algn="ctr">
              <a:lnSpc>
                <a:spcPts val="2883"/>
              </a:lnSpc>
            </a:pPr>
            <a:r>
              <a:rPr lang="fr-FR" sz="2700" b="1" i="0" u="none" strike="noStrike">
                <a:solidFill>
                  <a:srgbClr val="244F3D"/>
                </a:solidFill>
                <a:latin typeface="Aptos"/>
                <a:ea typeface="Arial"/>
                <a:cs typeface="Arial"/>
              </a:rPr>
              <a:t>Structuration de la filière porcine du Cochon du Mont Ventoux (84)</a:t>
            </a:r>
            <a:r>
              <a:rPr lang="en-US" sz="2700" b="0" i="0" u="none" strike="noStrike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r>
              <a:rPr lang="en-US" sz="2700" b="0" i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8691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8C1F71-B386-E692-0573-F483CEF28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CD5CD6E2-D694-34CD-08FE-2DB1BE575C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52400"/>
          </a:xfrm>
          <a:prstGeom prst="rect">
            <a:avLst/>
          </a:prstGeom>
          <a:solidFill>
            <a:srgbClr val="244F3D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1CAF1A-6AF0-B9F6-02D0-13D43C440FF0}"/>
              </a:ext>
            </a:extLst>
          </p:cNvPr>
          <p:cNvSpPr>
            <a:spLocks noGrp="1"/>
          </p:cNvSpPr>
          <p:nvPr/>
        </p:nvSpPr>
        <p:spPr>
          <a:xfrm>
            <a:off x="609600" y="323850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5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5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Prochaines étapes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7A960DD-CCFA-4BFB-3356-262946F6369D}"/>
              </a:ext>
            </a:extLst>
          </p:cNvPr>
          <p:cNvSpPr>
            <a:spLocks noGrp="1"/>
          </p:cNvSpPr>
          <p:nvPr/>
        </p:nvSpPr>
        <p:spPr>
          <a:xfrm>
            <a:off x="609600" y="1066800"/>
            <a:ext cx="876300" cy="57150"/>
          </a:xfrm>
          <a:prstGeom prst="rect">
            <a:avLst/>
          </a:prstGeom>
          <a:solidFill>
            <a:srgbClr val="C96E45"/>
          </a:solidFill>
          <a:ln w="0">
            <a:noFill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9850058-1DFB-8C36-D51F-2112EA9B4E52}"/>
              </a:ext>
            </a:extLst>
          </p:cNvPr>
          <p:cNvSpPr>
            <a:spLocks noGrp="1"/>
          </p:cNvSpPr>
          <p:nvPr/>
        </p:nvSpPr>
        <p:spPr>
          <a:xfrm>
            <a:off x="609600" y="6400800"/>
            <a:ext cx="7048500" cy="2381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871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6C756F"/>
                </a:solidFill>
                <a:latin typeface="Aptos"/>
                <a:ea typeface="Aptos"/>
                <a:cs typeface="Aptos"/>
              </a:defRPr>
            </a:pPr>
            <a:r>
              <a:rPr kumimoji="0" sz="975" b="0" i="0" u="none" strike="noStrike" kern="1200" cap="none" spc="0" normalizeH="0" baseline="0" noProof="0">
                <a:ln>
                  <a:noFill/>
                </a:ln>
                <a:solidFill>
                  <a:srgbClr val="6C756F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MED’AGRI  |  RDV TECH &amp; BIO CULTURES MÉDITERRANÉENNES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A7C0CDDD-D36B-8228-2C39-DE9491BC0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11340" y="6257925"/>
            <a:ext cx="665195" cy="3619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D64C487-93F3-6118-613D-AE794A41CBBD}"/>
              </a:ext>
            </a:extLst>
          </p:cNvPr>
          <p:cNvSpPr>
            <a:spLocks noGrp="1"/>
          </p:cNvSpPr>
          <p:nvPr/>
        </p:nvSpPr>
        <p:spPr>
          <a:xfrm>
            <a:off x="10953750" y="6343650"/>
            <a:ext cx="6096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7D7FA1A-1909-D0B8-2703-290F8387CB88}"/>
              </a:ext>
            </a:extLst>
          </p:cNvPr>
          <p:cNvSpPr>
            <a:spLocks noGrp="1"/>
          </p:cNvSpPr>
          <p:nvPr/>
        </p:nvSpPr>
        <p:spPr>
          <a:xfrm>
            <a:off x="609600" y="1657350"/>
            <a:ext cx="10725150" cy="37814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lang="fr-FR" sz="2700" b="1">
                <a:solidFill>
                  <a:srgbClr val="244F3D"/>
                </a:solidFill>
                <a:latin typeface="Aptos"/>
                <a:ea typeface="Aptos"/>
                <a:cs typeface="Aptos"/>
              </a:rPr>
              <a:t>Bénédicte MARTIN, Vice-Présidente à la Région Sud </a:t>
            </a:r>
          </a:p>
          <a:p>
            <a:pPr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endParaRPr lang="fr-FR" sz="2700" b="1">
              <a:solidFill>
                <a:srgbClr val="244F3D"/>
              </a:solidFill>
              <a:latin typeface="Aptos"/>
              <a:ea typeface="Aptos"/>
              <a:cs typeface="Apto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r>
              <a:rPr kumimoji="0" lang="fr-FR" sz="2700" b="1" i="0" u="none" strike="noStrike" kern="1200" cap="none" spc="0" normalizeH="0" baseline="0" noProof="0">
                <a:ln>
                  <a:noFill/>
                </a:ln>
                <a:solidFill>
                  <a:srgbClr val="244F3D"/>
                </a:solidFill>
                <a:effectLst/>
                <a:uLnTx/>
                <a:uFillTx/>
                <a:latin typeface="Aptos"/>
                <a:ea typeface="Aptos"/>
                <a:cs typeface="Aptos"/>
              </a:rPr>
              <a:t>Serge CAVALLI, Directeur régional adjoint, DRAAF Provence-Alpes-Côte d’Azur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700" b="1">
                <a:solidFill>
                  <a:srgbClr val="244F3D"/>
                </a:solidFill>
                <a:latin typeface="Aptos"/>
                <a:ea typeface="Aptos"/>
                <a:cs typeface="Aptos"/>
              </a:defRPr>
            </a:pPr>
            <a:endParaRPr kumimoji="0" lang="fr-FR" sz="2700" b="1" i="0" u="none" strike="noStrike" kern="1200" cap="none" spc="0" normalizeH="0" baseline="0" noProof="0">
              <a:ln>
                <a:noFill/>
              </a:ln>
              <a:solidFill>
                <a:srgbClr val="244F3D"/>
              </a:solidFill>
              <a:effectLst/>
              <a:uLnTx/>
              <a:uFillTx/>
              <a:latin typeface="Aptos"/>
              <a:ea typeface="Aptos"/>
              <a:cs typeface="Aptos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B5683C3-5F70-4F4E-EBE5-C49940C25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046" y="4770746"/>
            <a:ext cx="1907011" cy="96864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9A7392C-498B-D85B-3BB3-E9728E3AE4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8054" y="4772324"/>
            <a:ext cx="1251361" cy="103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31624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2BRnEVlxgxwT.I2HlwsL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kPZO7S8kzyOJPwAf.sfm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zi60o5su3l0MusZQJdsL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R7lN7lKCqCy8.hdN3VJl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e5bhNgF8Ltxt5j2yVog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hxv_GIi8HP9tADBJI.Iy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8cabe2TBMGKyvi3Vm6Yb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FTbCsERuElwW21ZkzZIH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2X1YsY..ABnrHW.5aK5K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NK1J2TWuZgYJBKSRwIPsQ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1pRPirgAQjiAsH8BMi1V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_ROax4aKs0yeq_M32J5q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YW_fBlLdN7JTvlnlt1_Ng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vFwFnRO4ic12.0Uz0KLA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DK3qFuYzBLgV7D3B39HbA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0UlKZGPR43CzrmzOf3BpA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vWvJX0dOVyLuDqJ0tIB8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cyZY_Ml4Kx6Fu2XhcsSoA"/>
</p:tagLst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3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11676</TotalTime>
  <Words>3539</Words>
  <Application>Microsoft Office PowerPoint</Application>
  <PresentationFormat>Grand écran</PresentationFormat>
  <Paragraphs>431</Paragraphs>
  <Slides>42</Slides>
  <Notes>26</Notes>
  <HiddenSlides>0</HiddenSlides>
  <MMClips>0</MMClips>
  <ScaleCrop>false</ScaleCrop>
  <HeadingPairs>
    <vt:vector size="8" baseType="variant">
      <vt:variant>
        <vt:lpstr>Polices utilisées</vt:lpstr>
      </vt:variant>
      <vt:variant>
        <vt:i4>12</vt:i4>
      </vt:variant>
      <vt:variant>
        <vt:lpstr>Thème</vt:lpstr>
      </vt:variant>
      <vt:variant>
        <vt:i4>3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58" baseType="lpstr">
      <vt:lpstr>Aptos</vt:lpstr>
      <vt:lpstr>Aptos Display</vt:lpstr>
      <vt:lpstr>Arial</vt:lpstr>
      <vt:lpstr>Arial (en têtes)</vt:lpstr>
      <vt:lpstr>Arial,Sans-Serif</vt:lpstr>
      <vt:lpstr>Calibri</vt:lpstr>
      <vt:lpstr>Calibri Light</vt:lpstr>
      <vt:lpstr>Gabriola</vt:lpstr>
      <vt:lpstr>Marianne</vt:lpstr>
      <vt:lpstr>Museo 700</vt:lpstr>
      <vt:lpstr>Verdana</vt:lpstr>
      <vt:lpstr>Wingdings</vt:lpstr>
      <vt:lpstr>ChatGPT</vt:lpstr>
      <vt:lpstr>APCA_V3</vt:lpstr>
      <vt:lpstr>Thème Office 2013 – 2022</vt:lpstr>
      <vt:lpstr>Diapositive thinkcell</vt:lpstr>
      <vt:lpstr>Présentation PowerPoint</vt:lpstr>
      <vt:lpstr>Présentation PowerPoint</vt:lpstr>
      <vt:lpstr>Présentation PowerPoint</vt:lpstr>
      <vt:lpstr>Présentation PowerPoint</vt:lpstr>
      <vt:lpstr>Souveraineté alimentaire : légitimité et ambiguïté </vt:lpstr>
      <vt:lpstr>Un enchaînement de chocs depuis…2020</vt:lpstr>
      <vt:lpstr>L’état de notre autosuffisance</vt:lpstr>
      <vt:lpstr>Croissance de la production agricole 2014-2025</vt:lpstr>
      <vt:lpstr>Productions animales : un exemple de perte de souveraineté</vt:lpstr>
      <vt:lpstr>Fruits et légumes en France loin de la souveraineté (source : V. Chatellier et Th. Pouch d’après douanes françaises)</vt:lpstr>
      <vt:lpstr>Présentation PowerPoint</vt:lpstr>
      <vt:lpstr>Définir la souveraineté </vt:lpstr>
      <vt:lpstr>Atouts, faiblesses, menaces</vt:lpstr>
      <vt:lpstr>Créer de la valeur : deux exemples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alex.tremblay@pac.lan</cp:lastModifiedBy>
  <cp:revision>21</cp:revision>
  <dcterms:created xsi:type="dcterms:W3CDTF">2026-09-14T20:35:56Z</dcterms:created>
  <dcterms:modified xsi:type="dcterms:W3CDTF">2026-10-28T16:21:19Z</dcterms:modified>
</cp:coreProperties>
</file>